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charts/chart1.xml" ContentType="application/vnd.openxmlformats-officedocument.drawingml.chart+xml"/>
  <Override PartName="/ppt/charts/chart2.xml" ContentType="application/vnd.openxmlformats-officedocument.drawingml.chart+xml"/>
  <Override PartName="/ppt/theme/themeOverride2.xml" ContentType="application/vnd.openxmlformats-officedocument.themeOverride+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5"/>
  </p:notesMasterIdLst>
  <p:sldIdLst>
    <p:sldId id="458" r:id="rId2"/>
    <p:sldId id="431" r:id="rId3"/>
    <p:sldId id="432" r:id="rId4"/>
    <p:sldId id="447" r:id="rId5"/>
    <p:sldId id="490" r:id="rId6"/>
    <p:sldId id="453" r:id="rId7"/>
    <p:sldId id="492" r:id="rId8"/>
    <p:sldId id="448" r:id="rId9"/>
    <p:sldId id="449" r:id="rId10"/>
    <p:sldId id="450" r:id="rId11"/>
    <p:sldId id="454" r:id="rId12"/>
    <p:sldId id="433" r:id="rId13"/>
    <p:sldId id="434" r:id="rId14"/>
    <p:sldId id="452" r:id="rId15"/>
    <p:sldId id="459" r:id="rId16"/>
    <p:sldId id="435" r:id="rId17"/>
    <p:sldId id="436" r:id="rId18"/>
    <p:sldId id="437" r:id="rId19"/>
    <p:sldId id="451" r:id="rId20"/>
    <p:sldId id="460" r:id="rId21"/>
    <p:sldId id="461" r:id="rId22"/>
    <p:sldId id="421" r:id="rId23"/>
    <p:sldId id="413" r:id="rId24"/>
    <p:sldId id="414" r:id="rId25"/>
    <p:sldId id="425" r:id="rId26"/>
    <p:sldId id="426" r:id="rId27"/>
    <p:sldId id="462" r:id="rId28"/>
    <p:sldId id="463" r:id="rId29"/>
    <p:sldId id="465" r:id="rId30"/>
    <p:sldId id="466" r:id="rId31"/>
    <p:sldId id="486" r:id="rId32"/>
    <p:sldId id="483" r:id="rId33"/>
    <p:sldId id="488" r:id="rId34"/>
    <p:sldId id="489" r:id="rId35"/>
    <p:sldId id="403" r:id="rId36"/>
    <p:sldId id="406" r:id="rId37"/>
    <p:sldId id="405" r:id="rId38"/>
    <p:sldId id="407" r:id="rId39"/>
    <p:sldId id="464" r:id="rId40"/>
    <p:sldId id="408" r:id="rId41"/>
    <p:sldId id="415" r:id="rId42"/>
    <p:sldId id="470" r:id="rId43"/>
    <p:sldId id="471" r:id="rId44"/>
    <p:sldId id="472" r:id="rId45"/>
    <p:sldId id="473" r:id="rId46"/>
    <p:sldId id="404" r:id="rId47"/>
    <p:sldId id="467" r:id="rId48"/>
    <p:sldId id="410" r:id="rId49"/>
    <p:sldId id="468" r:id="rId50"/>
    <p:sldId id="411" r:id="rId51"/>
    <p:sldId id="474" r:id="rId52"/>
    <p:sldId id="475" r:id="rId53"/>
    <p:sldId id="476" r:id="rId54"/>
    <p:sldId id="417" r:id="rId55"/>
    <p:sldId id="477" r:id="rId56"/>
    <p:sldId id="480" r:id="rId57"/>
    <p:sldId id="478" r:id="rId58"/>
    <p:sldId id="479" r:id="rId59"/>
    <p:sldId id="440" r:id="rId60"/>
    <p:sldId id="444" r:id="rId61"/>
    <p:sldId id="482" r:id="rId62"/>
    <p:sldId id="491" r:id="rId63"/>
    <p:sldId id="270" r:id="rId64"/>
  </p:sldIdLst>
  <p:sldSz cx="6858000" cy="9144000" type="screen4x3"/>
  <p:notesSz cx="6797675" cy="9928225"/>
  <p:defaultTextStyle>
    <a:defPPr>
      <a:defRPr lang="ru-RU"/>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546164" algn="l" rtl="0" fontAlgn="base">
      <a:spcBef>
        <a:spcPct val="0"/>
      </a:spcBef>
      <a:spcAft>
        <a:spcPct val="0"/>
      </a:spcAft>
      <a:defRPr kern="1200">
        <a:solidFill>
          <a:schemeClr val="tx1"/>
        </a:solidFill>
        <a:latin typeface="Arial" pitchFamily="34" charset="0"/>
        <a:ea typeface="+mn-ea"/>
        <a:cs typeface="Arial" pitchFamily="34" charset="0"/>
      </a:defRPr>
    </a:lvl2pPr>
    <a:lvl3pPr marL="1092326" algn="l" rtl="0" fontAlgn="base">
      <a:spcBef>
        <a:spcPct val="0"/>
      </a:spcBef>
      <a:spcAft>
        <a:spcPct val="0"/>
      </a:spcAft>
      <a:defRPr kern="1200">
        <a:solidFill>
          <a:schemeClr val="tx1"/>
        </a:solidFill>
        <a:latin typeface="Arial" pitchFamily="34" charset="0"/>
        <a:ea typeface="+mn-ea"/>
        <a:cs typeface="Arial" pitchFamily="34" charset="0"/>
      </a:defRPr>
    </a:lvl3pPr>
    <a:lvl4pPr marL="1638489" algn="l" rtl="0" fontAlgn="base">
      <a:spcBef>
        <a:spcPct val="0"/>
      </a:spcBef>
      <a:spcAft>
        <a:spcPct val="0"/>
      </a:spcAft>
      <a:defRPr kern="1200">
        <a:solidFill>
          <a:schemeClr val="tx1"/>
        </a:solidFill>
        <a:latin typeface="Arial" pitchFamily="34" charset="0"/>
        <a:ea typeface="+mn-ea"/>
        <a:cs typeface="Arial" pitchFamily="34" charset="0"/>
      </a:defRPr>
    </a:lvl4pPr>
    <a:lvl5pPr marL="2184652" algn="l" rtl="0" fontAlgn="base">
      <a:spcBef>
        <a:spcPct val="0"/>
      </a:spcBef>
      <a:spcAft>
        <a:spcPct val="0"/>
      </a:spcAft>
      <a:defRPr kern="1200">
        <a:solidFill>
          <a:schemeClr val="tx1"/>
        </a:solidFill>
        <a:latin typeface="Arial" pitchFamily="34" charset="0"/>
        <a:ea typeface="+mn-ea"/>
        <a:cs typeface="Arial" pitchFamily="34" charset="0"/>
      </a:defRPr>
    </a:lvl5pPr>
    <a:lvl6pPr marL="2730815" algn="l" defTabSz="1092326" rtl="0" eaLnBrk="1" latinLnBrk="0" hangingPunct="1">
      <a:defRPr kern="1200">
        <a:solidFill>
          <a:schemeClr val="tx1"/>
        </a:solidFill>
        <a:latin typeface="Arial" pitchFamily="34" charset="0"/>
        <a:ea typeface="+mn-ea"/>
        <a:cs typeface="Arial" pitchFamily="34" charset="0"/>
      </a:defRPr>
    </a:lvl6pPr>
    <a:lvl7pPr marL="3276978" algn="l" defTabSz="1092326" rtl="0" eaLnBrk="1" latinLnBrk="0" hangingPunct="1">
      <a:defRPr kern="1200">
        <a:solidFill>
          <a:schemeClr val="tx1"/>
        </a:solidFill>
        <a:latin typeface="Arial" pitchFamily="34" charset="0"/>
        <a:ea typeface="+mn-ea"/>
        <a:cs typeface="Arial" pitchFamily="34" charset="0"/>
      </a:defRPr>
    </a:lvl7pPr>
    <a:lvl8pPr marL="3823141" algn="l" defTabSz="1092326" rtl="0" eaLnBrk="1" latinLnBrk="0" hangingPunct="1">
      <a:defRPr kern="1200">
        <a:solidFill>
          <a:schemeClr val="tx1"/>
        </a:solidFill>
        <a:latin typeface="Arial" pitchFamily="34" charset="0"/>
        <a:ea typeface="+mn-ea"/>
        <a:cs typeface="Arial" pitchFamily="34" charset="0"/>
      </a:defRPr>
    </a:lvl8pPr>
    <a:lvl9pPr marL="4369303" algn="l" defTabSz="1092326"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xmlns="">
        <p15:guide id="1" orient="horz" pos="2880" userDrawn="1">
          <p15:clr>
            <a:srgbClr val="A4A3A4"/>
          </p15:clr>
        </p15:guide>
        <p15:guide id="2"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7BFF1"/>
    <a:srgbClr val="B4DEFA"/>
    <a:srgbClr val="A9D1F5"/>
    <a:srgbClr val="E7FED0"/>
    <a:srgbClr val="D2E7FA"/>
    <a:srgbClr val="C1E8FB"/>
    <a:srgbClr val="BEEAFE"/>
    <a:srgbClr val="FBFFFF"/>
    <a:srgbClr val="F7FCF2"/>
    <a:srgbClr val="EFF2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345" autoAdjust="0"/>
    <p:restoredTop sz="94591" autoAdjust="0"/>
  </p:normalViewPr>
  <p:slideViewPr>
    <p:cSldViewPr>
      <p:cViewPr>
        <p:scale>
          <a:sx n="88" d="100"/>
          <a:sy n="88" d="100"/>
        </p:scale>
        <p:origin x="-3210" y="-72"/>
      </p:cViewPr>
      <p:guideLst>
        <p:guide orient="horz" pos="2880"/>
        <p:guide pos="216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charts/_rels/chart1.xml.rels><?xml version="1.0" encoding="UTF-8" standalone="yes"?>
<Relationships xmlns="http://schemas.openxmlformats.org/package/2006/relationships"><Relationship Id="rId1" Type="http://schemas.openxmlformats.org/officeDocument/2006/relationships/oleObject" Target="file:///\\192.168.168.168\&#1082;&#1089;&#1088;&#1082;\&#1040;&#1059;&#1055;\&#1057;&#1083;&#1102;&#1089;&#1072;&#1088;%20&#1048;.&#1042;\&#1044;&#1083;&#1103;%20&#1087;&#1088;&#1077;&#1079;&#1077;&#1085;&#1090;&#1072;&#1094;&#1080;&#1080;\2020\&#1080;&#1089;&#1087;&#1086;&#1083;&#1085;&#1077;&#1085;&#1080;&#1077;%202020.xlsx" TargetMode="External"/></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embeddings/oleObject1.bin"/><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1"/>
    </c:view3D>
    <c:floor>
      <c:thickness val="0"/>
    </c:floor>
    <c:sideWall>
      <c:thickness val="0"/>
    </c:sideWall>
    <c:backWall>
      <c:thickness val="0"/>
    </c:backWall>
    <c:plotArea>
      <c:layout/>
      <c:bar3DChart>
        <c:barDir val="bar"/>
        <c:grouping val="clustered"/>
        <c:varyColors val="0"/>
        <c:ser>
          <c:idx val="0"/>
          <c:order val="0"/>
          <c:invertIfNegative val="0"/>
          <c:dLbls>
            <c:dLbl>
              <c:idx val="0"/>
              <c:layout>
                <c:manualLayout>
                  <c:x val="3.7492677211482132E-2"/>
                  <c:y val="-8.385744234800839E-3"/>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2.5776215582893967E-2"/>
                  <c:y val="0"/>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1.1716461628588167E-2"/>
                  <c:y val="0"/>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2.1308830245077012E-2"/>
                  <c:y val="0"/>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3.2806092560046865E-2"/>
                  <c:y val="-1.2578616352201297E-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0.14997070884592853"/>
                  <c:y val="0"/>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0.18277680140597541"/>
                  <c:y val="0"/>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'[исполнение 2020.xlsx]диаграмма2'!$A$15:$A$22</c:f>
              <c:strCache>
                <c:ptCount val="6"/>
                <c:pt idx="0">
                  <c:v>1. Средства, поступающие с расчётного счёта ВОС</c:v>
                </c:pt>
                <c:pt idx="1">
                  <c:v>2. Средства, полученные от сдачи в аренду имущества ВОС</c:v>
                </c:pt>
                <c:pt idx="2">
                  <c:v>3. Средства федерального бюджета, бюджета субъекта РФ и местных бюджетов ВОС</c:v>
                </c:pt>
                <c:pt idx="3">
                  <c:v>4. Средства, полученные из прочих источников ( в виде кредитов и займов и ФСС)</c:v>
                </c:pt>
                <c:pt idx="4">
                  <c:v>5. Средства, полученные в виде процентов  из банка</c:v>
                </c:pt>
                <c:pt idx="5">
                  <c:v>ВСЕГО   ДОХОДОВ (тыс. руб.)</c:v>
                </c:pt>
              </c:strCache>
            </c:strRef>
          </c:cat>
          <c:val>
            <c:numRef>
              <c:f>'[исполнение 2020.xlsx]диаграмма2'!$B$15:$B$22</c:f>
              <c:numCache>
                <c:formatCode>#,##0.0</c:formatCode>
                <c:ptCount val="6"/>
                <c:pt idx="0">
                  <c:v>1709.5</c:v>
                </c:pt>
                <c:pt idx="1">
                  <c:v>34962.9</c:v>
                </c:pt>
                <c:pt idx="2">
                  <c:v>62503.3</c:v>
                </c:pt>
                <c:pt idx="3">
                  <c:v>7383.3</c:v>
                </c:pt>
                <c:pt idx="4">
                  <c:v>22</c:v>
                </c:pt>
                <c:pt idx="5">
                  <c:v>106581.00000000001</c:v>
                </c:pt>
              </c:numCache>
            </c:numRef>
          </c:val>
        </c:ser>
        <c:dLbls>
          <c:showLegendKey val="0"/>
          <c:showVal val="1"/>
          <c:showCatName val="0"/>
          <c:showSerName val="0"/>
          <c:showPercent val="0"/>
          <c:showBubbleSize val="0"/>
        </c:dLbls>
        <c:gapWidth val="75"/>
        <c:shape val="box"/>
        <c:axId val="110301952"/>
        <c:axId val="110304640"/>
        <c:axId val="0"/>
      </c:bar3DChart>
      <c:catAx>
        <c:axId val="110301952"/>
        <c:scaling>
          <c:orientation val="minMax"/>
        </c:scaling>
        <c:delete val="0"/>
        <c:axPos val="l"/>
        <c:numFmt formatCode="General" sourceLinked="0"/>
        <c:majorTickMark val="none"/>
        <c:minorTickMark val="none"/>
        <c:tickLblPos val="nextTo"/>
        <c:txPr>
          <a:bodyPr/>
          <a:lstStyle/>
          <a:p>
            <a:pPr>
              <a:defRPr sz="900"/>
            </a:pPr>
            <a:endParaRPr lang="ru-RU"/>
          </a:p>
        </c:txPr>
        <c:crossAx val="110304640"/>
        <c:crosses val="autoZero"/>
        <c:auto val="1"/>
        <c:lblAlgn val="ctr"/>
        <c:lblOffset val="100"/>
        <c:noMultiLvlLbl val="0"/>
      </c:catAx>
      <c:valAx>
        <c:axId val="110304640"/>
        <c:scaling>
          <c:orientation val="minMax"/>
        </c:scaling>
        <c:delete val="1"/>
        <c:axPos val="b"/>
        <c:numFmt formatCode="#,##0.0" sourceLinked="1"/>
        <c:majorTickMark val="none"/>
        <c:minorTickMark val="none"/>
        <c:tickLblPos val="nextTo"/>
        <c:crossAx val="110301952"/>
        <c:crosses val="autoZero"/>
        <c:crossBetween val="between"/>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8"/>
    </mc:Choice>
    <mc:Fallback>
      <c:style val="8"/>
    </mc:Fallback>
  </mc:AlternateContent>
  <c:clrMapOvr bg1="lt1" tx1="dk1" bg2="lt2" tx2="dk2" accent1="accent1" accent2="accent2" accent3="accent3" accent4="accent4" accent5="accent5" accent6="accent6" hlink="hlink" folHlink="folHlink"/>
  <c:chart>
    <c:autoTitleDeleted val="1"/>
    <c:view3D>
      <c:rotX val="15"/>
      <c:rotY val="20"/>
      <c:rAngAx val="1"/>
    </c:view3D>
    <c:floor>
      <c:thickness val="0"/>
    </c:floor>
    <c:sideWall>
      <c:thickness val="0"/>
    </c:sideWall>
    <c:backWall>
      <c:thickness val="0"/>
    </c:backWall>
    <c:plotArea>
      <c:layout>
        <c:manualLayout>
          <c:layoutTarget val="inner"/>
          <c:xMode val="edge"/>
          <c:yMode val="edge"/>
          <c:x val="0.47311049153875223"/>
          <c:y val="7.1278825995807121E-2"/>
          <c:w val="0.48797900262467192"/>
          <c:h val="0.90775681341719072"/>
        </c:manualLayout>
      </c:layout>
      <c:bar3DChart>
        <c:barDir val="bar"/>
        <c:grouping val="stacked"/>
        <c:varyColors val="0"/>
        <c:ser>
          <c:idx val="0"/>
          <c:order val="0"/>
          <c:invertIfNegative val="0"/>
          <c:dLbls>
            <c:dLbl>
              <c:idx val="1"/>
              <c:layout>
                <c:manualLayout>
                  <c:x val="0.1245136186770428"/>
                  <c:y val="-1.2578616352201259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0.11666666666666667"/>
                  <c:y val="-4.6296296296296294E-3"/>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0.11294851762206767"/>
                  <c:y val="-1.7208273494115123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0.12982056231297937"/>
                  <c:y val="-4.6299872893246835E-3"/>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8.7192009559116393E-2"/>
                  <c:y val="1.9217108540407538E-17"/>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'[исполнение 2020.xlsx]диаграмма2'!$J$15:$J$22</c:f>
              <c:strCache>
                <c:ptCount val="6"/>
                <c:pt idx="0">
                  <c:v>1. Оплата труда и начисление на оплату</c:v>
                </c:pt>
                <c:pt idx="1">
                  <c:v>2. Приобретение услуг</c:v>
                </c:pt>
                <c:pt idx="2">
                  <c:v>3. Прочие расходы</c:v>
                </c:pt>
                <c:pt idx="3">
                  <c:v>4. Увеличение стоимости основных средств  </c:v>
                </c:pt>
                <c:pt idx="4">
                  <c:v>5. Увеличение стоимости материальных запасов, в том числе:</c:v>
                </c:pt>
                <c:pt idx="5">
                  <c:v>ВСЕГО РАСХОДОВ (тыс. руб.)</c:v>
                </c:pt>
              </c:strCache>
            </c:strRef>
          </c:cat>
          <c:val>
            <c:numRef>
              <c:f>'[исполнение 2020.xlsx]диаграмма2'!$K$15:$K$22</c:f>
              <c:numCache>
                <c:formatCode>#,##0.00</c:formatCode>
                <c:ptCount val="6"/>
                <c:pt idx="0">
                  <c:v>64538.400000000001</c:v>
                </c:pt>
                <c:pt idx="1">
                  <c:v>19795.900000000001</c:v>
                </c:pt>
                <c:pt idx="2">
                  <c:v>5837.5</c:v>
                </c:pt>
                <c:pt idx="3">
                  <c:v>10849.6</c:v>
                </c:pt>
                <c:pt idx="4">
                  <c:v>5559.5999999999995</c:v>
                </c:pt>
                <c:pt idx="5">
                  <c:v>106581</c:v>
                </c:pt>
              </c:numCache>
            </c:numRef>
          </c:val>
        </c:ser>
        <c:dLbls>
          <c:showLegendKey val="0"/>
          <c:showVal val="1"/>
          <c:showCatName val="0"/>
          <c:showSerName val="0"/>
          <c:showPercent val="0"/>
          <c:showBubbleSize val="0"/>
        </c:dLbls>
        <c:gapWidth val="75"/>
        <c:shape val="box"/>
        <c:axId val="110336256"/>
        <c:axId val="110441600"/>
        <c:axId val="0"/>
      </c:bar3DChart>
      <c:catAx>
        <c:axId val="110336256"/>
        <c:scaling>
          <c:orientation val="minMax"/>
        </c:scaling>
        <c:delete val="0"/>
        <c:axPos val="l"/>
        <c:numFmt formatCode="General" sourceLinked="0"/>
        <c:majorTickMark val="none"/>
        <c:minorTickMark val="none"/>
        <c:tickLblPos val="nextTo"/>
        <c:txPr>
          <a:bodyPr/>
          <a:lstStyle/>
          <a:p>
            <a:pPr>
              <a:defRPr sz="900"/>
            </a:pPr>
            <a:endParaRPr lang="ru-RU"/>
          </a:p>
        </c:txPr>
        <c:crossAx val="110441600"/>
        <c:crosses val="autoZero"/>
        <c:auto val="1"/>
        <c:lblAlgn val="ctr"/>
        <c:lblOffset val="100"/>
        <c:noMultiLvlLbl val="0"/>
      </c:catAx>
      <c:valAx>
        <c:axId val="110441600"/>
        <c:scaling>
          <c:orientation val="minMax"/>
        </c:scaling>
        <c:delete val="1"/>
        <c:axPos val="b"/>
        <c:numFmt formatCode="#,##0.00" sourceLinked="1"/>
        <c:majorTickMark val="none"/>
        <c:minorTickMark val="none"/>
        <c:tickLblPos val="nextTo"/>
        <c:crossAx val="110336256"/>
        <c:crosses val="autoZero"/>
        <c:crossBetween val="between"/>
      </c:valAx>
    </c:plotArea>
    <c:plotVisOnly val="1"/>
    <c:dispBlanksAs val="gap"/>
    <c:showDLblsOverMax val="0"/>
  </c:chart>
  <c:externalData r:id="rId2">
    <c:autoUpdate val="0"/>
  </c:externalData>
  <c:userShapes r:id="rId3"/>
</c:chartSpace>
</file>

<file path=ppt/drawings/drawing1.xml><?xml version="1.0" encoding="utf-8"?>
<c:userShapes xmlns:c="http://schemas.openxmlformats.org/drawingml/2006/chart">
  <cdr:relSizeAnchor xmlns:cdr="http://schemas.openxmlformats.org/drawingml/2006/chartDrawing">
    <cdr:from>
      <cdr:x>0.12079</cdr:x>
      <cdr:y>0</cdr:y>
    </cdr:from>
    <cdr:to>
      <cdr:x>0.42905</cdr:x>
      <cdr:y>0.11177</cdr:y>
    </cdr:to>
    <cdr:sp macro="" textlink="">
      <cdr:nvSpPr>
        <cdr:cNvPr id="2" name="TextBox 12"/>
        <cdr:cNvSpPr txBox="1"/>
      </cdr:nvSpPr>
      <cdr:spPr>
        <a:xfrm xmlns:a="http://schemas.openxmlformats.org/drawingml/2006/main">
          <a:off x="648951" y="-5364088"/>
          <a:ext cx="1656184" cy="33855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ru-RU"/>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546164" algn="l" rtl="0" fontAlgn="base">
            <a:spcBef>
              <a:spcPct val="0"/>
            </a:spcBef>
            <a:spcAft>
              <a:spcPct val="0"/>
            </a:spcAft>
            <a:defRPr kern="1200">
              <a:solidFill>
                <a:schemeClr val="tx1"/>
              </a:solidFill>
              <a:latin typeface="Arial" pitchFamily="34" charset="0"/>
              <a:ea typeface="+mn-ea"/>
              <a:cs typeface="Arial" pitchFamily="34" charset="0"/>
            </a:defRPr>
          </a:lvl2pPr>
          <a:lvl3pPr marL="1092326" algn="l" rtl="0" fontAlgn="base">
            <a:spcBef>
              <a:spcPct val="0"/>
            </a:spcBef>
            <a:spcAft>
              <a:spcPct val="0"/>
            </a:spcAft>
            <a:defRPr kern="1200">
              <a:solidFill>
                <a:schemeClr val="tx1"/>
              </a:solidFill>
              <a:latin typeface="Arial" pitchFamily="34" charset="0"/>
              <a:ea typeface="+mn-ea"/>
              <a:cs typeface="Arial" pitchFamily="34" charset="0"/>
            </a:defRPr>
          </a:lvl3pPr>
          <a:lvl4pPr marL="1638489" algn="l" rtl="0" fontAlgn="base">
            <a:spcBef>
              <a:spcPct val="0"/>
            </a:spcBef>
            <a:spcAft>
              <a:spcPct val="0"/>
            </a:spcAft>
            <a:defRPr kern="1200">
              <a:solidFill>
                <a:schemeClr val="tx1"/>
              </a:solidFill>
              <a:latin typeface="Arial" pitchFamily="34" charset="0"/>
              <a:ea typeface="+mn-ea"/>
              <a:cs typeface="Arial" pitchFamily="34" charset="0"/>
            </a:defRPr>
          </a:lvl4pPr>
          <a:lvl5pPr marL="2184652" algn="l" rtl="0" fontAlgn="base">
            <a:spcBef>
              <a:spcPct val="0"/>
            </a:spcBef>
            <a:spcAft>
              <a:spcPct val="0"/>
            </a:spcAft>
            <a:defRPr kern="1200">
              <a:solidFill>
                <a:schemeClr val="tx1"/>
              </a:solidFill>
              <a:latin typeface="Arial" pitchFamily="34" charset="0"/>
              <a:ea typeface="+mn-ea"/>
              <a:cs typeface="Arial" pitchFamily="34" charset="0"/>
            </a:defRPr>
          </a:lvl5pPr>
          <a:lvl6pPr marL="2730815" algn="l" defTabSz="1092326" rtl="0" eaLnBrk="1" latinLnBrk="0" hangingPunct="1">
            <a:defRPr kern="1200">
              <a:solidFill>
                <a:schemeClr val="tx1"/>
              </a:solidFill>
              <a:latin typeface="Arial" pitchFamily="34" charset="0"/>
              <a:ea typeface="+mn-ea"/>
              <a:cs typeface="Arial" pitchFamily="34" charset="0"/>
            </a:defRPr>
          </a:lvl6pPr>
          <a:lvl7pPr marL="3276978" algn="l" defTabSz="1092326" rtl="0" eaLnBrk="1" latinLnBrk="0" hangingPunct="1">
            <a:defRPr kern="1200">
              <a:solidFill>
                <a:schemeClr val="tx1"/>
              </a:solidFill>
              <a:latin typeface="Arial" pitchFamily="34" charset="0"/>
              <a:ea typeface="+mn-ea"/>
              <a:cs typeface="Arial" pitchFamily="34" charset="0"/>
            </a:defRPr>
          </a:lvl7pPr>
          <a:lvl8pPr marL="3823141" algn="l" defTabSz="1092326" rtl="0" eaLnBrk="1" latinLnBrk="0" hangingPunct="1">
            <a:defRPr kern="1200">
              <a:solidFill>
                <a:schemeClr val="tx1"/>
              </a:solidFill>
              <a:latin typeface="Arial" pitchFamily="34" charset="0"/>
              <a:ea typeface="+mn-ea"/>
              <a:cs typeface="Arial" pitchFamily="34" charset="0"/>
            </a:defRPr>
          </a:lvl8pPr>
          <a:lvl9pPr marL="4369303" algn="l" defTabSz="1092326" rtl="0" eaLnBrk="1" latinLnBrk="0" hangingPunct="1">
            <a:defRPr kern="1200">
              <a:solidFill>
                <a:schemeClr val="tx1"/>
              </a:solidFill>
              <a:latin typeface="Arial" pitchFamily="34" charset="0"/>
              <a:ea typeface="+mn-ea"/>
              <a:cs typeface="Arial" pitchFamily="34" charset="0"/>
            </a:defRPr>
          </a:lvl9pPr>
        </a:lstStyle>
        <a:p xmlns:a="http://schemas.openxmlformats.org/drawingml/2006/main">
          <a:r>
            <a:rPr lang="ru-RU" sz="1600" b="1" dirty="0" smtClean="0"/>
            <a:t>РАСХОДЫ</a:t>
          </a:r>
          <a:endParaRPr lang="ru-RU" sz="1600" b="1"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1" y="3"/>
            <a:ext cx="2945659" cy="498136"/>
          </a:xfrm>
          <a:prstGeom prst="rect">
            <a:avLst/>
          </a:prstGeom>
        </p:spPr>
        <p:txBody>
          <a:bodyPr vert="horz" lIns="95564" tIns="47782" rIns="95564" bIns="47782" rtlCol="0"/>
          <a:lstStyle>
            <a:lvl1pPr algn="l">
              <a:defRPr sz="1300"/>
            </a:lvl1pPr>
          </a:lstStyle>
          <a:p>
            <a:endParaRPr lang="ru-RU"/>
          </a:p>
        </p:txBody>
      </p:sp>
      <p:sp>
        <p:nvSpPr>
          <p:cNvPr id="3" name="Дата 2"/>
          <p:cNvSpPr>
            <a:spLocks noGrp="1"/>
          </p:cNvSpPr>
          <p:nvPr>
            <p:ph type="dt" idx="1"/>
          </p:nvPr>
        </p:nvSpPr>
        <p:spPr>
          <a:xfrm>
            <a:off x="3850444" y="3"/>
            <a:ext cx="2945659" cy="498136"/>
          </a:xfrm>
          <a:prstGeom prst="rect">
            <a:avLst/>
          </a:prstGeom>
        </p:spPr>
        <p:txBody>
          <a:bodyPr vert="horz" lIns="95564" tIns="47782" rIns="95564" bIns="47782" rtlCol="0"/>
          <a:lstStyle>
            <a:lvl1pPr algn="r">
              <a:defRPr sz="1300"/>
            </a:lvl1pPr>
          </a:lstStyle>
          <a:p>
            <a:fld id="{CC563962-1F4D-44AA-A253-BD643E2E0AFC}" type="datetimeFigureOut">
              <a:rPr lang="ru-RU" smtClean="0"/>
              <a:pPr/>
              <a:t>15.09.2021</a:t>
            </a:fld>
            <a:endParaRPr lang="ru-RU"/>
          </a:p>
        </p:txBody>
      </p:sp>
      <p:sp>
        <p:nvSpPr>
          <p:cNvPr id="4" name="Образ слайда 3"/>
          <p:cNvSpPr>
            <a:spLocks noGrp="1" noRot="1" noChangeAspect="1"/>
          </p:cNvSpPr>
          <p:nvPr>
            <p:ph type="sldImg" idx="2"/>
          </p:nvPr>
        </p:nvSpPr>
        <p:spPr>
          <a:xfrm>
            <a:off x="2143125" y="1241425"/>
            <a:ext cx="2511425" cy="3349625"/>
          </a:xfrm>
          <a:prstGeom prst="rect">
            <a:avLst/>
          </a:prstGeom>
          <a:noFill/>
          <a:ln w="12700">
            <a:solidFill>
              <a:prstClr val="black"/>
            </a:solidFill>
          </a:ln>
        </p:spPr>
        <p:txBody>
          <a:bodyPr vert="horz" lIns="95564" tIns="47782" rIns="95564" bIns="47782" rtlCol="0" anchor="ctr"/>
          <a:lstStyle/>
          <a:p>
            <a:endParaRPr lang="ru-RU"/>
          </a:p>
        </p:txBody>
      </p:sp>
      <p:sp>
        <p:nvSpPr>
          <p:cNvPr id="5" name="Заметки 4"/>
          <p:cNvSpPr>
            <a:spLocks noGrp="1"/>
          </p:cNvSpPr>
          <p:nvPr>
            <p:ph type="body" sz="quarter" idx="3"/>
          </p:nvPr>
        </p:nvSpPr>
        <p:spPr>
          <a:xfrm>
            <a:off x="679768" y="4777959"/>
            <a:ext cx="5438140" cy="3909240"/>
          </a:xfrm>
          <a:prstGeom prst="rect">
            <a:avLst/>
          </a:prstGeom>
        </p:spPr>
        <p:txBody>
          <a:bodyPr vert="horz" lIns="95564" tIns="47782" rIns="95564" bIns="47782"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1" y="9430091"/>
            <a:ext cx="2945659" cy="498134"/>
          </a:xfrm>
          <a:prstGeom prst="rect">
            <a:avLst/>
          </a:prstGeom>
        </p:spPr>
        <p:txBody>
          <a:bodyPr vert="horz" lIns="95564" tIns="47782" rIns="95564" bIns="47782" rtlCol="0" anchor="b"/>
          <a:lstStyle>
            <a:lvl1pPr algn="l">
              <a:defRPr sz="1300"/>
            </a:lvl1pPr>
          </a:lstStyle>
          <a:p>
            <a:endParaRPr lang="ru-RU"/>
          </a:p>
        </p:txBody>
      </p:sp>
      <p:sp>
        <p:nvSpPr>
          <p:cNvPr id="7" name="Номер слайда 6"/>
          <p:cNvSpPr>
            <a:spLocks noGrp="1"/>
          </p:cNvSpPr>
          <p:nvPr>
            <p:ph type="sldNum" sz="quarter" idx="5"/>
          </p:nvPr>
        </p:nvSpPr>
        <p:spPr>
          <a:xfrm>
            <a:off x="3850444" y="9430091"/>
            <a:ext cx="2945659" cy="498134"/>
          </a:xfrm>
          <a:prstGeom prst="rect">
            <a:avLst/>
          </a:prstGeom>
        </p:spPr>
        <p:txBody>
          <a:bodyPr vert="horz" lIns="95564" tIns="47782" rIns="95564" bIns="47782" rtlCol="0" anchor="b"/>
          <a:lstStyle>
            <a:lvl1pPr algn="r">
              <a:defRPr sz="1300"/>
            </a:lvl1pPr>
          </a:lstStyle>
          <a:p>
            <a:fld id="{7FD58948-AD49-4342-921C-34F19B450998}" type="slidenum">
              <a:rPr lang="ru-RU" smtClean="0"/>
              <a:pPr/>
              <a:t>‹#›</a:t>
            </a:fld>
            <a:endParaRPr lang="ru-RU"/>
          </a:p>
        </p:txBody>
      </p:sp>
    </p:spTree>
    <p:extLst>
      <p:ext uri="{BB962C8B-B14F-4D97-AF65-F5344CB8AC3E}">
        <p14:creationId xmlns:p14="http://schemas.microsoft.com/office/powerpoint/2010/main" val="1115875530"/>
      </p:ext>
    </p:extLst>
  </p:cSld>
  <p:clrMap bg1="lt1" tx1="dk1" bg2="lt2" tx2="dk2" accent1="accent1" accent2="accent2" accent3="accent3" accent4="accent4" accent5="accent5" accent6="accent6" hlink="hlink" folHlink="folHlink"/>
  <p:notesStyle>
    <a:lvl1pPr marL="0" algn="l" defTabSz="1092326" rtl="0" eaLnBrk="1" latinLnBrk="0" hangingPunct="1">
      <a:defRPr sz="1434" kern="1200">
        <a:solidFill>
          <a:schemeClr val="tx1"/>
        </a:solidFill>
        <a:latin typeface="+mn-lt"/>
        <a:ea typeface="+mn-ea"/>
        <a:cs typeface="+mn-cs"/>
      </a:defRPr>
    </a:lvl1pPr>
    <a:lvl2pPr marL="546164" algn="l" defTabSz="1092326" rtl="0" eaLnBrk="1" latinLnBrk="0" hangingPunct="1">
      <a:defRPr sz="1434" kern="1200">
        <a:solidFill>
          <a:schemeClr val="tx1"/>
        </a:solidFill>
        <a:latin typeface="+mn-lt"/>
        <a:ea typeface="+mn-ea"/>
        <a:cs typeface="+mn-cs"/>
      </a:defRPr>
    </a:lvl2pPr>
    <a:lvl3pPr marL="1092326" algn="l" defTabSz="1092326" rtl="0" eaLnBrk="1" latinLnBrk="0" hangingPunct="1">
      <a:defRPr sz="1434" kern="1200">
        <a:solidFill>
          <a:schemeClr val="tx1"/>
        </a:solidFill>
        <a:latin typeface="+mn-lt"/>
        <a:ea typeface="+mn-ea"/>
        <a:cs typeface="+mn-cs"/>
      </a:defRPr>
    </a:lvl3pPr>
    <a:lvl4pPr marL="1638489" algn="l" defTabSz="1092326" rtl="0" eaLnBrk="1" latinLnBrk="0" hangingPunct="1">
      <a:defRPr sz="1434" kern="1200">
        <a:solidFill>
          <a:schemeClr val="tx1"/>
        </a:solidFill>
        <a:latin typeface="+mn-lt"/>
        <a:ea typeface="+mn-ea"/>
        <a:cs typeface="+mn-cs"/>
      </a:defRPr>
    </a:lvl4pPr>
    <a:lvl5pPr marL="2184652" algn="l" defTabSz="1092326" rtl="0" eaLnBrk="1" latinLnBrk="0" hangingPunct="1">
      <a:defRPr sz="1434" kern="1200">
        <a:solidFill>
          <a:schemeClr val="tx1"/>
        </a:solidFill>
        <a:latin typeface="+mn-lt"/>
        <a:ea typeface="+mn-ea"/>
        <a:cs typeface="+mn-cs"/>
      </a:defRPr>
    </a:lvl5pPr>
    <a:lvl6pPr marL="2730815" algn="l" defTabSz="1092326" rtl="0" eaLnBrk="1" latinLnBrk="0" hangingPunct="1">
      <a:defRPr sz="1434" kern="1200">
        <a:solidFill>
          <a:schemeClr val="tx1"/>
        </a:solidFill>
        <a:latin typeface="+mn-lt"/>
        <a:ea typeface="+mn-ea"/>
        <a:cs typeface="+mn-cs"/>
      </a:defRPr>
    </a:lvl6pPr>
    <a:lvl7pPr marL="3276978" algn="l" defTabSz="1092326" rtl="0" eaLnBrk="1" latinLnBrk="0" hangingPunct="1">
      <a:defRPr sz="1434" kern="1200">
        <a:solidFill>
          <a:schemeClr val="tx1"/>
        </a:solidFill>
        <a:latin typeface="+mn-lt"/>
        <a:ea typeface="+mn-ea"/>
        <a:cs typeface="+mn-cs"/>
      </a:defRPr>
    </a:lvl7pPr>
    <a:lvl8pPr marL="3823141" algn="l" defTabSz="1092326" rtl="0" eaLnBrk="1" latinLnBrk="0" hangingPunct="1">
      <a:defRPr sz="1434" kern="1200">
        <a:solidFill>
          <a:schemeClr val="tx1"/>
        </a:solidFill>
        <a:latin typeface="+mn-lt"/>
        <a:ea typeface="+mn-ea"/>
        <a:cs typeface="+mn-cs"/>
      </a:defRPr>
    </a:lvl8pPr>
    <a:lvl9pPr marL="4369303" algn="l" defTabSz="1092326" rtl="0" eaLnBrk="1" latinLnBrk="0" hangingPunct="1">
      <a:defRPr sz="1434"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14350" y="2840576"/>
            <a:ext cx="5829300" cy="1960033"/>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028700" y="5181603"/>
            <a:ext cx="4800600" cy="2336800"/>
          </a:xfrm>
        </p:spPr>
        <p:txBody>
          <a:bodyPr/>
          <a:lstStyle>
            <a:lvl1pPr marL="0" indent="0" algn="ctr">
              <a:buNone/>
              <a:defRPr>
                <a:solidFill>
                  <a:schemeClr val="tx1">
                    <a:tint val="75000"/>
                  </a:schemeClr>
                </a:solidFill>
              </a:defRPr>
            </a:lvl1pPr>
            <a:lvl2pPr marL="553022" indent="0" algn="ctr">
              <a:buNone/>
              <a:defRPr>
                <a:solidFill>
                  <a:schemeClr val="tx1">
                    <a:tint val="75000"/>
                  </a:schemeClr>
                </a:solidFill>
              </a:defRPr>
            </a:lvl2pPr>
            <a:lvl3pPr marL="1106045" indent="0" algn="ctr">
              <a:buNone/>
              <a:defRPr>
                <a:solidFill>
                  <a:schemeClr val="tx1">
                    <a:tint val="75000"/>
                  </a:schemeClr>
                </a:solidFill>
              </a:defRPr>
            </a:lvl3pPr>
            <a:lvl4pPr marL="1659068" indent="0" algn="ctr">
              <a:buNone/>
              <a:defRPr>
                <a:solidFill>
                  <a:schemeClr val="tx1">
                    <a:tint val="75000"/>
                  </a:schemeClr>
                </a:solidFill>
              </a:defRPr>
            </a:lvl4pPr>
            <a:lvl5pPr marL="2212091" indent="0" algn="ctr">
              <a:buNone/>
              <a:defRPr>
                <a:solidFill>
                  <a:schemeClr val="tx1">
                    <a:tint val="75000"/>
                  </a:schemeClr>
                </a:solidFill>
              </a:defRPr>
            </a:lvl5pPr>
            <a:lvl6pPr marL="2765113" indent="0" algn="ctr">
              <a:buNone/>
              <a:defRPr>
                <a:solidFill>
                  <a:schemeClr val="tx1">
                    <a:tint val="75000"/>
                  </a:schemeClr>
                </a:solidFill>
              </a:defRPr>
            </a:lvl6pPr>
            <a:lvl7pPr marL="3318135" indent="0" algn="ctr">
              <a:buNone/>
              <a:defRPr>
                <a:solidFill>
                  <a:schemeClr val="tx1">
                    <a:tint val="75000"/>
                  </a:schemeClr>
                </a:solidFill>
              </a:defRPr>
            </a:lvl7pPr>
            <a:lvl8pPr marL="3871158" indent="0" algn="ctr">
              <a:buNone/>
              <a:defRPr>
                <a:solidFill>
                  <a:schemeClr val="tx1">
                    <a:tint val="75000"/>
                  </a:schemeClr>
                </a:solidFill>
              </a:defRPr>
            </a:lvl8pPr>
            <a:lvl9pPr marL="442418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79D0F9F0-7A98-43F7-959C-B467CD63EE71}" type="datetimeFigureOut">
              <a:rPr lang="ru-RU">
                <a:solidFill>
                  <a:prstClr val="black">
                    <a:tint val="75000"/>
                  </a:prstClr>
                </a:solidFill>
              </a:rPr>
              <a:pPr>
                <a:defRPr/>
              </a:pPr>
              <a:t>15.09.2021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BFC71C24-FEA0-423B-9898-CCCB059854C4}"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0979848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2D3A9719-E409-469A-A28D-FEE5A7B778EA}" type="datetimeFigureOut">
              <a:rPr lang="ru-RU">
                <a:solidFill>
                  <a:prstClr val="black">
                    <a:tint val="75000"/>
                  </a:prstClr>
                </a:solidFill>
              </a:rPr>
              <a:pPr>
                <a:defRPr/>
              </a:pPr>
              <a:t>15.09.2021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898B270E-1662-42DE-B0D5-A139F2AD150A}"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3583301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4972050" y="366193"/>
            <a:ext cx="1543050" cy="780203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342902" y="366193"/>
            <a:ext cx="4514850" cy="780203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2C2D7F26-1021-4FE0-91AC-45FB71BF3CCD}" type="datetimeFigureOut">
              <a:rPr lang="ru-RU">
                <a:solidFill>
                  <a:prstClr val="black">
                    <a:tint val="75000"/>
                  </a:prstClr>
                </a:solidFill>
              </a:rPr>
              <a:pPr>
                <a:defRPr/>
              </a:pPr>
              <a:t>15.09.2021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FD0A6E1E-E39C-4140-9E1C-AD1507E15119}"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4685809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05CEA714-03E2-46CF-91A9-33FDBCDA3299}" type="datetimeFigureOut">
              <a:rPr lang="ru-RU">
                <a:solidFill>
                  <a:prstClr val="black">
                    <a:tint val="75000"/>
                  </a:prstClr>
                </a:solidFill>
              </a:rPr>
              <a:pPr>
                <a:defRPr/>
              </a:pPr>
              <a:t>15.09.2021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22AE1561-A800-450C-9DB5-43C53F923B72}"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885722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41737" y="5875877"/>
            <a:ext cx="5829300" cy="1816099"/>
          </a:xfrm>
        </p:spPr>
        <p:txBody>
          <a:bodyPr anchor="t"/>
          <a:lstStyle>
            <a:lvl1pPr algn="l">
              <a:defRPr sz="4838" b="1" cap="all"/>
            </a:lvl1pPr>
          </a:lstStyle>
          <a:p>
            <a:r>
              <a:rPr lang="ru-RU" smtClean="0"/>
              <a:t>Образец заголовка</a:t>
            </a:r>
            <a:endParaRPr lang="ru-RU"/>
          </a:p>
        </p:txBody>
      </p:sp>
      <p:sp>
        <p:nvSpPr>
          <p:cNvPr id="3" name="Текст 2"/>
          <p:cNvSpPr>
            <a:spLocks noGrp="1"/>
          </p:cNvSpPr>
          <p:nvPr>
            <p:ph type="body" idx="1"/>
          </p:nvPr>
        </p:nvSpPr>
        <p:spPr>
          <a:xfrm>
            <a:off x="541737" y="3875626"/>
            <a:ext cx="5829300" cy="2000249"/>
          </a:xfrm>
        </p:spPr>
        <p:txBody>
          <a:bodyPr anchor="b"/>
          <a:lstStyle>
            <a:lvl1pPr marL="0" indent="0">
              <a:buNone/>
              <a:defRPr sz="2419">
                <a:solidFill>
                  <a:schemeClr val="tx1">
                    <a:tint val="75000"/>
                  </a:schemeClr>
                </a:solidFill>
              </a:defRPr>
            </a:lvl1pPr>
            <a:lvl2pPr marL="553022" indent="0">
              <a:buNone/>
              <a:defRPr sz="2177">
                <a:solidFill>
                  <a:schemeClr val="tx1">
                    <a:tint val="75000"/>
                  </a:schemeClr>
                </a:solidFill>
              </a:defRPr>
            </a:lvl2pPr>
            <a:lvl3pPr marL="1106045" indent="0">
              <a:buNone/>
              <a:defRPr sz="1935">
                <a:solidFill>
                  <a:schemeClr val="tx1">
                    <a:tint val="75000"/>
                  </a:schemeClr>
                </a:solidFill>
              </a:defRPr>
            </a:lvl3pPr>
            <a:lvl4pPr marL="1659068" indent="0">
              <a:buNone/>
              <a:defRPr sz="1693">
                <a:solidFill>
                  <a:schemeClr val="tx1">
                    <a:tint val="75000"/>
                  </a:schemeClr>
                </a:solidFill>
              </a:defRPr>
            </a:lvl4pPr>
            <a:lvl5pPr marL="2212091" indent="0">
              <a:buNone/>
              <a:defRPr sz="1693">
                <a:solidFill>
                  <a:schemeClr val="tx1">
                    <a:tint val="75000"/>
                  </a:schemeClr>
                </a:solidFill>
              </a:defRPr>
            </a:lvl5pPr>
            <a:lvl6pPr marL="2765113" indent="0">
              <a:buNone/>
              <a:defRPr sz="1693">
                <a:solidFill>
                  <a:schemeClr val="tx1">
                    <a:tint val="75000"/>
                  </a:schemeClr>
                </a:solidFill>
              </a:defRPr>
            </a:lvl6pPr>
            <a:lvl7pPr marL="3318135" indent="0">
              <a:buNone/>
              <a:defRPr sz="1693">
                <a:solidFill>
                  <a:schemeClr val="tx1">
                    <a:tint val="75000"/>
                  </a:schemeClr>
                </a:solidFill>
              </a:defRPr>
            </a:lvl7pPr>
            <a:lvl8pPr marL="3871158" indent="0">
              <a:buNone/>
              <a:defRPr sz="1693">
                <a:solidFill>
                  <a:schemeClr val="tx1">
                    <a:tint val="75000"/>
                  </a:schemeClr>
                </a:solidFill>
              </a:defRPr>
            </a:lvl8pPr>
            <a:lvl9pPr marL="4424180" indent="0">
              <a:buNone/>
              <a:defRPr sz="1693">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2C332E42-C2C8-4230-ACB1-C55C6BA4FDB8}" type="datetimeFigureOut">
              <a:rPr lang="ru-RU">
                <a:solidFill>
                  <a:prstClr val="black">
                    <a:tint val="75000"/>
                  </a:prstClr>
                </a:solidFill>
              </a:rPr>
              <a:pPr>
                <a:defRPr/>
              </a:pPr>
              <a:t>15.09.2021</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1912675A-8D1C-4FA3-B919-3C165808B9F6}"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5819523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342902" y="2133609"/>
            <a:ext cx="3028950" cy="6034617"/>
          </a:xfrm>
        </p:spPr>
        <p:txBody>
          <a:bodyPr/>
          <a:lstStyle>
            <a:lvl1pPr>
              <a:defRPr sz="3387"/>
            </a:lvl1pPr>
            <a:lvl2pPr>
              <a:defRPr sz="2903"/>
            </a:lvl2pPr>
            <a:lvl3pPr>
              <a:defRPr sz="2419"/>
            </a:lvl3pPr>
            <a:lvl4pPr>
              <a:defRPr sz="2177"/>
            </a:lvl4pPr>
            <a:lvl5pPr>
              <a:defRPr sz="2177"/>
            </a:lvl5pPr>
            <a:lvl6pPr>
              <a:defRPr sz="2177"/>
            </a:lvl6pPr>
            <a:lvl7pPr>
              <a:defRPr sz="2177"/>
            </a:lvl7pPr>
            <a:lvl8pPr>
              <a:defRPr sz="2177"/>
            </a:lvl8pPr>
            <a:lvl9pPr>
              <a:defRPr sz="2177"/>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3486150" y="2133609"/>
            <a:ext cx="3028950" cy="6034617"/>
          </a:xfrm>
        </p:spPr>
        <p:txBody>
          <a:bodyPr/>
          <a:lstStyle>
            <a:lvl1pPr>
              <a:defRPr sz="3387"/>
            </a:lvl1pPr>
            <a:lvl2pPr>
              <a:defRPr sz="2903"/>
            </a:lvl2pPr>
            <a:lvl3pPr>
              <a:defRPr sz="2419"/>
            </a:lvl3pPr>
            <a:lvl4pPr>
              <a:defRPr sz="2177"/>
            </a:lvl4pPr>
            <a:lvl5pPr>
              <a:defRPr sz="2177"/>
            </a:lvl5pPr>
            <a:lvl6pPr>
              <a:defRPr sz="2177"/>
            </a:lvl6pPr>
            <a:lvl7pPr>
              <a:defRPr sz="2177"/>
            </a:lvl7pPr>
            <a:lvl8pPr>
              <a:defRPr sz="2177"/>
            </a:lvl8pPr>
            <a:lvl9pPr>
              <a:defRPr sz="2177"/>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AB94BDF8-5161-4FD7-BCEC-4F0E398C6A34}" type="datetimeFigureOut">
              <a:rPr lang="ru-RU">
                <a:solidFill>
                  <a:prstClr val="black">
                    <a:tint val="75000"/>
                  </a:prstClr>
                </a:solidFill>
              </a:rPr>
              <a:pPr>
                <a:defRPr/>
              </a:pPr>
              <a:t>15.09.2021</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F84B5CC2-3050-4934-B9ED-AB3ADE48B217}"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0019524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342901" y="2046819"/>
            <a:ext cx="3030141" cy="853016"/>
          </a:xfrm>
        </p:spPr>
        <p:txBody>
          <a:bodyPr anchor="b"/>
          <a:lstStyle>
            <a:lvl1pPr marL="0" indent="0">
              <a:buNone/>
              <a:defRPr sz="2903" b="1"/>
            </a:lvl1pPr>
            <a:lvl2pPr marL="553022" indent="0">
              <a:buNone/>
              <a:defRPr sz="2419" b="1"/>
            </a:lvl2pPr>
            <a:lvl3pPr marL="1106045" indent="0">
              <a:buNone/>
              <a:defRPr sz="2177" b="1"/>
            </a:lvl3pPr>
            <a:lvl4pPr marL="1659068" indent="0">
              <a:buNone/>
              <a:defRPr sz="1935" b="1"/>
            </a:lvl4pPr>
            <a:lvl5pPr marL="2212091" indent="0">
              <a:buNone/>
              <a:defRPr sz="1935" b="1"/>
            </a:lvl5pPr>
            <a:lvl6pPr marL="2765113" indent="0">
              <a:buNone/>
              <a:defRPr sz="1935" b="1"/>
            </a:lvl6pPr>
            <a:lvl7pPr marL="3318135" indent="0">
              <a:buNone/>
              <a:defRPr sz="1935" b="1"/>
            </a:lvl7pPr>
            <a:lvl8pPr marL="3871158" indent="0">
              <a:buNone/>
              <a:defRPr sz="1935" b="1"/>
            </a:lvl8pPr>
            <a:lvl9pPr marL="4424180" indent="0">
              <a:buNone/>
              <a:defRPr sz="1935" b="1"/>
            </a:lvl9pPr>
          </a:lstStyle>
          <a:p>
            <a:pPr lvl="0"/>
            <a:r>
              <a:rPr lang="ru-RU" smtClean="0"/>
              <a:t>Образец текста</a:t>
            </a:r>
          </a:p>
        </p:txBody>
      </p:sp>
      <p:sp>
        <p:nvSpPr>
          <p:cNvPr id="4" name="Содержимое 3"/>
          <p:cNvSpPr>
            <a:spLocks noGrp="1"/>
          </p:cNvSpPr>
          <p:nvPr>
            <p:ph sz="half" idx="2"/>
          </p:nvPr>
        </p:nvSpPr>
        <p:spPr>
          <a:xfrm>
            <a:off x="342901" y="2899833"/>
            <a:ext cx="3030141" cy="5268384"/>
          </a:xfrm>
        </p:spPr>
        <p:txBody>
          <a:bodyPr/>
          <a:lstStyle>
            <a:lvl1pPr>
              <a:defRPr sz="2903"/>
            </a:lvl1pPr>
            <a:lvl2pPr>
              <a:defRPr sz="2419"/>
            </a:lvl2pPr>
            <a:lvl3pPr>
              <a:defRPr sz="2177"/>
            </a:lvl3pPr>
            <a:lvl4pPr>
              <a:defRPr sz="1935"/>
            </a:lvl4pPr>
            <a:lvl5pPr>
              <a:defRPr sz="1935"/>
            </a:lvl5pPr>
            <a:lvl6pPr>
              <a:defRPr sz="1935"/>
            </a:lvl6pPr>
            <a:lvl7pPr>
              <a:defRPr sz="1935"/>
            </a:lvl7pPr>
            <a:lvl8pPr>
              <a:defRPr sz="1935"/>
            </a:lvl8pPr>
            <a:lvl9pPr>
              <a:defRPr sz="1935"/>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3483772" y="2046819"/>
            <a:ext cx="3031331" cy="853016"/>
          </a:xfrm>
        </p:spPr>
        <p:txBody>
          <a:bodyPr anchor="b"/>
          <a:lstStyle>
            <a:lvl1pPr marL="0" indent="0">
              <a:buNone/>
              <a:defRPr sz="2903" b="1"/>
            </a:lvl1pPr>
            <a:lvl2pPr marL="553022" indent="0">
              <a:buNone/>
              <a:defRPr sz="2419" b="1"/>
            </a:lvl2pPr>
            <a:lvl3pPr marL="1106045" indent="0">
              <a:buNone/>
              <a:defRPr sz="2177" b="1"/>
            </a:lvl3pPr>
            <a:lvl4pPr marL="1659068" indent="0">
              <a:buNone/>
              <a:defRPr sz="1935" b="1"/>
            </a:lvl4pPr>
            <a:lvl5pPr marL="2212091" indent="0">
              <a:buNone/>
              <a:defRPr sz="1935" b="1"/>
            </a:lvl5pPr>
            <a:lvl6pPr marL="2765113" indent="0">
              <a:buNone/>
              <a:defRPr sz="1935" b="1"/>
            </a:lvl6pPr>
            <a:lvl7pPr marL="3318135" indent="0">
              <a:buNone/>
              <a:defRPr sz="1935" b="1"/>
            </a:lvl7pPr>
            <a:lvl8pPr marL="3871158" indent="0">
              <a:buNone/>
              <a:defRPr sz="1935" b="1"/>
            </a:lvl8pPr>
            <a:lvl9pPr marL="4424180" indent="0">
              <a:buNone/>
              <a:defRPr sz="1935" b="1"/>
            </a:lvl9pPr>
          </a:lstStyle>
          <a:p>
            <a:pPr lvl="0"/>
            <a:r>
              <a:rPr lang="ru-RU" smtClean="0"/>
              <a:t>Образец текста</a:t>
            </a:r>
          </a:p>
        </p:txBody>
      </p:sp>
      <p:sp>
        <p:nvSpPr>
          <p:cNvPr id="6" name="Содержимое 5"/>
          <p:cNvSpPr>
            <a:spLocks noGrp="1"/>
          </p:cNvSpPr>
          <p:nvPr>
            <p:ph sz="quarter" idx="4"/>
          </p:nvPr>
        </p:nvSpPr>
        <p:spPr>
          <a:xfrm>
            <a:off x="3483772" y="2899833"/>
            <a:ext cx="3031331" cy="5268384"/>
          </a:xfrm>
        </p:spPr>
        <p:txBody>
          <a:bodyPr/>
          <a:lstStyle>
            <a:lvl1pPr>
              <a:defRPr sz="2903"/>
            </a:lvl1pPr>
            <a:lvl2pPr>
              <a:defRPr sz="2419"/>
            </a:lvl2pPr>
            <a:lvl3pPr>
              <a:defRPr sz="2177"/>
            </a:lvl3pPr>
            <a:lvl4pPr>
              <a:defRPr sz="1935"/>
            </a:lvl4pPr>
            <a:lvl5pPr>
              <a:defRPr sz="1935"/>
            </a:lvl5pPr>
            <a:lvl6pPr>
              <a:defRPr sz="1935"/>
            </a:lvl6pPr>
            <a:lvl7pPr>
              <a:defRPr sz="1935"/>
            </a:lvl7pPr>
            <a:lvl8pPr>
              <a:defRPr sz="1935"/>
            </a:lvl8pPr>
            <a:lvl9pPr>
              <a:defRPr sz="1935"/>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F918257E-D595-4DAF-B2AA-7D4B4B1E0A7A}" type="datetimeFigureOut">
              <a:rPr lang="ru-RU">
                <a:solidFill>
                  <a:prstClr val="black">
                    <a:tint val="75000"/>
                  </a:prstClr>
                </a:solidFill>
              </a:rPr>
              <a:pPr>
                <a:defRPr/>
              </a:pPr>
              <a:t>15.09.2021</a:t>
            </a:fld>
            <a:endParaRPr lang="ru-RU">
              <a:solidFill>
                <a:prstClr val="black">
                  <a:tint val="75000"/>
                </a:prstClr>
              </a:solidFill>
            </a:endParaRPr>
          </a:p>
        </p:txBody>
      </p:sp>
      <p:sp>
        <p:nvSpPr>
          <p:cNvPr id="8"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9" name="Номер слайда 5"/>
          <p:cNvSpPr>
            <a:spLocks noGrp="1"/>
          </p:cNvSpPr>
          <p:nvPr>
            <p:ph type="sldNum" sz="quarter" idx="12"/>
          </p:nvPr>
        </p:nvSpPr>
        <p:spPr/>
        <p:txBody>
          <a:bodyPr/>
          <a:lstStyle>
            <a:lvl1pPr>
              <a:defRPr/>
            </a:lvl1pPr>
          </a:lstStyle>
          <a:p>
            <a:pPr>
              <a:defRPr/>
            </a:pPr>
            <a:fld id="{524296DD-2B9F-436F-9F23-1F7B40DAA651}"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5961566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D48EF4F3-DD36-477C-A52F-865E5C1A0AB5}" type="datetimeFigureOut">
              <a:rPr lang="ru-RU">
                <a:solidFill>
                  <a:prstClr val="black">
                    <a:tint val="75000"/>
                  </a:prstClr>
                </a:solidFill>
              </a:rPr>
              <a:pPr>
                <a:defRPr/>
              </a:pPr>
              <a:t>15.09.2021</a:t>
            </a:fld>
            <a:endParaRPr lang="ru-RU">
              <a:solidFill>
                <a:prstClr val="black">
                  <a:tint val="75000"/>
                </a:prstClr>
              </a:solidFill>
            </a:endParaRPr>
          </a:p>
        </p:txBody>
      </p:sp>
      <p:sp>
        <p:nvSpPr>
          <p:cNvPr id="4"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5" name="Номер слайда 5"/>
          <p:cNvSpPr>
            <a:spLocks noGrp="1"/>
          </p:cNvSpPr>
          <p:nvPr>
            <p:ph type="sldNum" sz="quarter" idx="12"/>
          </p:nvPr>
        </p:nvSpPr>
        <p:spPr/>
        <p:txBody>
          <a:bodyPr/>
          <a:lstStyle>
            <a:lvl1pPr>
              <a:defRPr/>
            </a:lvl1pPr>
          </a:lstStyle>
          <a:p>
            <a:pPr>
              <a:defRPr/>
            </a:pPr>
            <a:fld id="{F09366ED-C77C-4CAF-AAC1-89F799ABC441}"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0911568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3C8EF0F4-810B-4DBA-B16F-4F9B11E253DA}" type="datetimeFigureOut">
              <a:rPr lang="ru-RU">
                <a:solidFill>
                  <a:prstClr val="black">
                    <a:tint val="75000"/>
                  </a:prstClr>
                </a:solidFill>
              </a:rPr>
              <a:pPr>
                <a:defRPr/>
              </a:pPr>
              <a:t>15.09.2021</a:t>
            </a:fld>
            <a:endParaRPr lang="ru-RU">
              <a:solidFill>
                <a:prstClr val="black">
                  <a:tint val="75000"/>
                </a:prstClr>
              </a:solidFill>
            </a:endParaRPr>
          </a:p>
        </p:txBody>
      </p:sp>
      <p:sp>
        <p:nvSpPr>
          <p:cNvPr id="3"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4" name="Номер слайда 5"/>
          <p:cNvSpPr>
            <a:spLocks noGrp="1"/>
          </p:cNvSpPr>
          <p:nvPr>
            <p:ph type="sldNum" sz="quarter" idx="12"/>
          </p:nvPr>
        </p:nvSpPr>
        <p:spPr/>
        <p:txBody>
          <a:bodyPr/>
          <a:lstStyle>
            <a:lvl1pPr>
              <a:defRPr/>
            </a:lvl1pPr>
          </a:lstStyle>
          <a:p>
            <a:pPr>
              <a:defRPr/>
            </a:pPr>
            <a:fld id="{8FE52F7D-7562-4361-BCD3-20382CEB4B9E}"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8555467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42904" y="364067"/>
            <a:ext cx="2256235" cy="1549400"/>
          </a:xfrm>
        </p:spPr>
        <p:txBody>
          <a:bodyPr anchor="b"/>
          <a:lstStyle>
            <a:lvl1pPr algn="l">
              <a:defRPr sz="2419" b="1"/>
            </a:lvl1pPr>
          </a:lstStyle>
          <a:p>
            <a:r>
              <a:rPr lang="ru-RU" smtClean="0"/>
              <a:t>Образец заголовка</a:t>
            </a:r>
            <a:endParaRPr lang="ru-RU"/>
          </a:p>
        </p:txBody>
      </p:sp>
      <p:sp>
        <p:nvSpPr>
          <p:cNvPr id="3" name="Содержимое 2"/>
          <p:cNvSpPr>
            <a:spLocks noGrp="1"/>
          </p:cNvSpPr>
          <p:nvPr>
            <p:ph idx="1"/>
          </p:nvPr>
        </p:nvSpPr>
        <p:spPr>
          <a:xfrm>
            <a:off x="2681289" y="364077"/>
            <a:ext cx="3833812" cy="7804151"/>
          </a:xfrm>
        </p:spPr>
        <p:txBody>
          <a:bodyPr/>
          <a:lstStyle>
            <a:lvl1pPr>
              <a:defRPr sz="3871"/>
            </a:lvl1pPr>
            <a:lvl2pPr>
              <a:defRPr sz="3387"/>
            </a:lvl2pPr>
            <a:lvl3pPr>
              <a:defRPr sz="2903"/>
            </a:lvl3pPr>
            <a:lvl4pPr>
              <a:defRPr sz="2419"/>
            </a:lvl4pPr>
            <a:lvl5pPr>
              <a:defRPr sz="2419"/>
            </a:lvl5pPr>
            <a:lvl6pPr>
              <a:defRPr sz="2419"/>
            </a:lvl6pPr>
            <a:lvl7pPr>
              <a:defRPr sz="2419"/>
            </a:lvl7pPr>
            <a:lvl8pPr>
              <a:defRPr sz="2419"/>
            </a:lvl8pPr>
            <a:lvl9pPr>
              <a:defRPr sz="2419"/>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342904" y="1913473"/>
            <a:ext cx="2256235" cy="6254751"/>
          </a:xfrm>
        </p:spPr>
        <p:txBody>
          <a:bodyPr/>
          <a:lstStyle>
            <a:lvl1pPr marL="0" indent="0">
              <a:buNone/>
              <a:defRPr sz="1693"/>
            </a:lvl1pPr>
            <a:lvl2pPr marL="553022" indent="0">
              <a:buNone/>
              <a:defRPr sz="1452"/>
            </a:lvl2pPr>
            <a:lvl3pPr marL="1106045" indent="0">
              <a:buNone/>
              <a:defRPr sz="1210"/>
            </a:lvl3pPr>
            <a:lvl4pPr marL="1659068" indent="0">
              <a:buNone/>
              <a:defRPr sz="1089"/>
            </a:lvl4pPr>
            <a:lvl5pPr marL="2212091" indent="0">
              <a:buNone/>
              <a:defRPr sz="1089"/>
            </a:lvl5pPr>
            <a:lvl6pPr marL="2765113" indent="0">
              <a:buNone/>
              <a:defRPr sz="1089"/>
            </a:lvl6pPr>
            <a:lvl7pPr marL="3318135" indent="0">
              <a:buNone/>
              <a:defRPr sz="1089"/>
            </a:lvl7pPr>
            <a:lvl8pPr marL="3871158" indent="0">
              <a:buNone/>
              <a:defRPr sz="1089"/>
            </a:lvl8pPr>
            <a:lvl9pPr marL="4424180" indent="0">
              <a:buNone/>
              <a:defRPr sz="1089"/>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C55B210A-A02B-4002-9AC6-77F02559B0DC}" type="datetimeFigureOut">
              <a:rPr lang="ru-RU">
                <a:solidFill>
                  <a:prstClr val="black">
                    <a:tint val="75000"/>
                  </a:prstClr>
                </a:solidFill>
              </a:rPr>
              <a:pPr>
                <a:defRPr/>
              </a:pPr>
              <a:t>15.09.2021</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C9EA0A11-4065-44D5-ACDD-53C498EBCE96}"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3202330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44216" y="6400800"/>
            <a:ext cx="4114800" cy="755651"/>
          </a:xfrm>
        </p:spPr>
        <p:txBody>
          <a:bodyPr anchor="b"/>
          <a:lstStyle>
            <a:lvl1pPr algn="l">
              <a:defRPr sz="2419" b="1"/>
            </a:lvl1pPr>
          </a:lstStyle>
          <a:p>
            <a:r>
              <a:rPr lang="ru-RU" smtClean="0"/>
              <a:t>Образец заголовка</a:t>
            </a:r>
            <a:endParaRPr lang="ru-RU"/>
          </a:p>
        </p:txBody>
      </p:sp>
      <p:sp>
        <p:nvSpPr>
          <p:cNvPr id="3" name="Рисунок 2"/>
          <p:cNvSpPr>
            <a:spLocks noGrp="1"/>
          </p:cNvSpPr>
          <p:nvPr>
            <p:ph type="pic" idx="1"/>
          </p:nvPr>
        </p:nvSpPr>
        <p:spPr>
          <a:xfrm>
            <a:off x="1344216" y="817035"/>
            <a:ext cx="4114800" cy="5486400"/>
          </a:xfrm>
        </p:spPr>
        <p:txBody>
          <a:bodyPr rtlCol="0">
            <a:normAutofit/>
          </a:bodyPr>
          <a:lstStyle>
            <a:lvl1pPr marL="0" indent="0">
              <a:buNone/>
              <a:defRPr sz="3871"/>
            </a:lvl1pPr>
            <a:lvl2pPr marL="553022" indent="0">
              <a:buNone/>
              <a:defRPr sz="3387"/>
            </a:lvl2pPr>
            <a:lvl3pPr marL="1106045" indent="0">
              <a:buNone/>
              <a:defRPr sz="2903"/>
            </a:lvl3pPr>
            <a:lvl4pPr marL="1659068" indent="0">
              <a:buNone/>
              <a:defRPr sz="2419"/>
            </a:lvl4pPr>
            <a:lvl5pPr marL="2212091" indent="0">
              <a:buNone/>
              <a:defRPr sz="2419"/>
            </a:lvl5pPr>
            <a:lvl6pPr marL="2765113" indent="0">
              <a:buNone/>
              <a:defRPr sz="2419"/>
            </a:lvl6pPr>
            <a:lvl7pPr marL="3318135" indent="0">
              <a:buNone/>
              <a:defRPr sz="2419"/>
            </a:lvl7pPr>
            <a:lvl8pPr marL="3871158" indent="0">
              <a:buNone/>
              <a:defRPr sz="2419"/>
            </a:lvl8pPr>
            <a:lvl9pPr marL="4424180" indent="0">
              <a:buNone/>
              <a:defRPr sz="2419"/>
            </a:lvl9pPr>
          </a:lstStyle>
          <a:p>
            <a:pPr lvl="0"/>
            <a:endParaRPr lang="ru-RU" noProof="0"/>
          </a:p>
        </p:txBody>
      </p:sp>
      <p:sp>
        <p:nvSpPr>
          <p:cNvPr id="4" name="Текст 3"/>
          <p:cNvSpPr>
            <a:spLocks noGrp="1"/>
          </p:cNvSpPr>
          <p:nvPr>
            <p:ph type="body" sz="half" idx="2"/>
          </p:nvPr>
        </p:nvSpPr>
        <p:spPr>
          <a:xfrm>
            <a:off x="1344216" y="7156452"/>
            <a:ext cx="4114800" cy="1073149"/>
          </a:xfrm>
        </p:spPr>
        <p:txBody>
          <a:bodyPr/>
          <a:lstStyle>
            <a:lvl1pPr marL="0" indent="0">
              <a:buNone/>
              <a:defRPr sz="1693"/>
            </a:lvl1pPr>
            <a:lvl2pPr marL="553022" indent="0">
              <a:buNone/>
              <a:defRPr sz="1452"/>
            </a:lvl2pPr>
            <a:lvl3pPr marL="1106045" indent="0">
              <a:buNone/>
              <a:defRPr sz="1210"/>
            </a:lvl3pPr>
            <a:lvl4pPr marL="1659068" indent="0">
              <a:buNone/>
              <a:defRPr sz="1089"/>
            </a:lvl4pPr>
            <a:lvl5pPr marL="2212091" indent="0">
              <a:buNone/>
              <a:defRPr sz="1089"/>
            </a:lvl5pPr>
            <a:lvl6pPr marL="2765113" indent="0">
              <a:buNone/>
              <a:defRPr sz="1089"/>
            </a:lvl6pPr>
            <a:lvl7pPr marL="3318135" indent="0">
              <a:buNone/>
              <a:defRPr sz="1089"/>
            </a:lvl7pPr>
            <a:lvl8pPr marL="3871158" indent="0">
              <a:buNone/>
              <a:defRPr sz="1089"/>
            </a:lvl8pPr>
            <a:lvl9pPr marL="4424180" indent="0">
              <a:buNone/>
              <a:defRPr sz="1089"/>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33EA1BF8-A2A4-450B-9B86-A94462B167C0}" type="datetimeFigureOut">
              <a:rPr lang="ru-RU">
                <a:solidFill>
                  <a:prstClr val="black">
                    <a:tint val="75000"/>
                  </a:prstClr>
                </a:solidFill>
              </a:rPr>
              <a:pPr>
                <a:defRPr/>
              </a:pPr>
              <a:t>15.09.2021</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8571A408-134E-43B8-AC27-5E4EF7280517}"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0575423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342900" y="366183"/>
            <a:ext cx="6172200" cy="1524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Текст 2"/>
          <p:cNvSpPr>
            <a:spLocks noGrp="1"/>
          </p:cNvSpPr>
          <p:nvPr>
            <p:ph type="body" idx="1"/>
          </p:nvPr>
        </p:nvSpPr>
        <p:spPr bwMode="auto">
          <a:xfrm>
            <a:off x="342900" y="2133609"/>
            <a:ext cx="6172200" cy="603461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342900" y="8475143"/>
            <a:ext cx="1600200" cy="486835"/>
          </a:xfrm>
          <a:prstGeom prst="rect">
            <a:avLst/>
          </a:prstGeom>
        </p:spPr>
        <p:txBody>
          <a:bodyPr vert="horz" lIns="91440" tIns="45720" rIns="91440" bIns="45720" rtlCol="0" anchor="ctr"/>
          <a:lstStyle>
            <a:lvl1pPr algn="l" fontAlgn="auto">
              <a:spcBef>
                <a:spcPts val="0"/>
              </a:spcBef>
              <a:spcAft>
                <a:spcPts val="0"/>
              </a:spcAft>
              <a:defRPr sz="1452">
                <a:solidFill>
                  <a:schemeClr val="tx1">
                    <a:tint val="75000"/>
                  </a:schemeClr>
                </a:solidFill>
                <a:latin typeface="+mn-lt"/>
                <a:cs typeface="+mn-cs"/>
              </a:defRPr>
            </a:lvl1pPr>
          </a:lstStyle>
          <a:p>
            <a:pPr>
              <a:defRPr/>
            </a:pPr>
            <a:fld id="{B5553747-668F-4AFA-B8DA-CAB359647B71}" type="datetimeFigureOut">
              <a:rPr lang="ru-RU">
                <a:solidFill>
                  <a:prstClr val="black">
                    <a:tint val="75000"/>
                  </a:prstClr>
                </a:solidFill>
              </a:rPr>
              <a:pPr>
                <a:defRPr/>
              </a:pPr>
              <a:t>15.09.2021</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2343150" y="8475143"/>
            <a:ext cx="2171700" cy="486835"/>
          </a:xfrm>
          <a:prstGeom prst="rect">
            <a:avLst/>
          </a:prstGeom>
        </p:spPr>
        <p:txBody>
          <a:bodyPr vert="horz" lIns="91440" tIns="45720" rIns="91440" bIns="45720" rtlCol="0" anchor="ctr"/>
          <a:lstStyle>
            <a:lvl1pPr algn="ctr" fontAlgn="auto">
              <a:spcBef>
                <a:spcPts val="0"/>
              </a:spcBef>
              <a:spcAft>
                <a:spcPts val="0"/>
              </a:spcAft>
              <a:defRPr sz="1452">
                <a:solidFill>
                  <a:schemeClr val="tx1">
                    <a:tint val="75000"/>
                  </a:schemeClr>
                </a:solidFill>
                <a:latin typeface="+mn-lt"/>
                <a:cs typeface="+mn-cs"/>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4"/>
          </p:nvPr>
        </p:nvSpPr>
        <p:spPr>
          <a:xfrm>
            <a:off x="4914900" y="8475143"/>
            <a:ext cx="1600200" cy="486835"/>
          </a:xfrm>
          <a:prstGeom prst="rect">
            <a:avLst/>
          </a:prstGeom>
        </p:spPr>
        <p:txBody>
          <a:bodyPr vert="horz" lIns="91440" tIns="45720" rIns="91440" bIns="45720" rtlCol="0" anchor="ctr"/>
          <a:lstStyle>
            <a:lvl1pPr algn="r" fontAlgn="auto">
              <a:spcBef>
                <a:spcPts val="0"/>
              </a:spcBef>
              <a:spcAft>
                <a:spcPts val="0"/>
              </a:spcAft>
              <a:defRPr sz="1452">
                <a:solidFill>
                  <a:schemeClr val="tx1">
                    <a:tint val="75000"/>
                  </a:schemeClr>
                </a:solidFill>
                <a:latin typeface="+mn-lt"/>
                <a:cs typeface="+mn-cs"/>
              </a:defRPr>
            </a:lvl1pPr>
          </a:lstStyle>
          <a:p>
            <a:pPr>
              <a:defRPr/>
            </a:pPr>
            <a:fld id="{668E4A15-EC2B-4600-8B27-1AF39DF9E2D8}"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9969711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5322" kern="1200">
          <a:solidFill>
            <a:schemeClr val="tx1"/>
          </a:solidFill>
          <a:latin typeface="+mj-lt"/>
          <a:ea typeface="+mj-ea"/>
          <a:cs typeface="+mj-cs"/>
        </a:defRPr>
      </a:lvl1pPr>
      <a:lvl2pPr algn="ctr" rtl="0" eaLnBrk="0" fontAlgn="base" hangingPunct="0">
        <a:spcBef>
          <a:spcPct val="0"/>
        </a:spcBef>
        <a:spcAft>
          <a:spcPct val="0"/>
        </a:spcAft>
        <a:defRPr sz="5322">
          <a:solidFill>
            <a:schemeClr val="tx1"/>
          </a:solidFill>
          <a:latin typeface="Calibri" pitchFamily="34" charset="0"/>
        </a:defRPr>
      </a:lvl2pPr>
      <a:lvl3pPr algn="ctr" rtl="0" eaLnBrk="0" fontAlgn="base" hangingPunct="0">
        <a:spcBef>
          <a:spcPct val="0"/>
        </a:spcBef>
        <a:spcAft>
          <a:spcPct val="0"/>
        </a:spcAft>
        <a:defRPr sz="5322">
          <a:solidFill>
            <a:schemeClr val="tx1"/>
          </a:solidFill>
          <a:latin typeface="Calibri" pitchFamily="34" charset="0"/>
        </a:defRPr>
      </a:lvl3pPr>
      <a:lvl4pPr algn="ctr" rtl="0" eaLnBrk="0" fontAlgn="base" hangingPunct="0">
        <a:spcBef>
          <a:spcPct val="0"/>
        </a:spcBef>
        <a:spcAft>
          <a:spcPct val="0"/>
        </a:spcAft>
        <a:defRPr sz="5322">
          <a:solidFill>
            <a:schemeClr val="tx1"/>
          </a:solidFill>
          <a:latin typeface="Calibri" pitchFamily="34" charset="0"/>
        </a:defRPr>
      </a:lvl4pPr>
      <a:lvl5pPr algn="ctr" rtl="0" eaLnBrk="0" fontAlgn="base" hangingPunct="0">
        <a:spcBef>
          <a:spcPct val="0"/>
        </a:spcBef>
        <a:spcAft>
          <a:spcPct val="0"/>
        </a:spcAft>
        <a:defRPr sz="5322">
          <a:solidFill>
            <a:schemeClr val="tx1"/>
          </a:solidFill>
          <a:latin typeface="Calibri" pitchFamily="34" charset="0"/>
        </a:defRPr>
      </a:lvl5pPr>
      <a:lvl6pPr marL="553022" algn="ctr" rtl="0" fontAlgn="base">
        <a:spcBef>
          <a:spcPct val="0"/>
        </a:spcBef>
        <a:spcAft>
          <a:spcPct val="0"/>
        </a:spcAft>
        <a:defRPr sz="5322">
          <a:solidFill>
            <a:schemeClr val="tx1"/>
          </a:solidFill>
          <a:latin typeface="Calibri" pitchFamily="34" charset="0"/>
        </a:defRPr>
      </a:lvl6pPr>
      <a:lvl7pPr marL="1106045" algn="ctr" rtl="0" fontAlgn="base">
        <a:spcBef>
          <a:spcPct val="0"/>
        </a:spcBef>
        <a:spcAft>
          <a:spcPct val="0"/>
        </a:spcAft>
        <a:defRPr sz="5322">
          <a:solidFill>
            <a:schemeClr val="tx1"/>
          </a:solidFill>
          <a:latin typeface="Calibri" pitchFamily="34" charset="0"/>
        </a:defRPr>
      </a:lvl7pPr>
      <a:lvl8pPr marL="1659068" algn="ctr" rtl="0" fontAlgn="base">
        <a:spcBef>
          <a:spcPct val="0"/>
        </a:spcBef>
        <a:spcAft>
          <a:spcPct val="0"/>
        </a:spcAft>
        <a:defRPr sz="5322">
          <a:solidFill>
            <a:schemeClr val="tx1"/>
          </a:solidFill>
          <a:latin typeface="Calibri" pitchFamily="34" charset="0"/>
        </a:defRPr>
      </a:lvl8pPr>
      <a:lvl9pPr marL="2212091" algn="ctr" rtl="0" fontAlgn="base">
        <a:spcBef>
          <a:spcPct val="0"/>
        </a:spcBef>
        <a:spcAft>
          <a:spcPct val="0"/>
        </a:spcAft>
        <a:defRPr sz="5322">
          <a:solidFill>
            <a:schemeClr val="tx1"/>
          </a:solidFill>
          <a:latin typeface="Calibri" pitchFamily="34" charset="0"/>
        </a:defRPr>
      </a:lvl9pPr>
    </p:titleStyle>
    <p:bodyStyle>
      <a:lvl1pPr marL="414768" indent="-414768" algn="l" rtl="0" eaLnBrk="0" fontAlgn="base" hangingPunct="0">
        <a:spcBef>
          <a:spcPct val="20000"/>
        </a:spcBef>
        <a:spcAft>
          <a:spcPct val="0"/>
        </a:spcAft>
        <a:buFont typeface="Arial" pitchFamily="34" charset="0"/>
        <a:buChar char="•"/>
        <a:defRPr sz="3871" kern="1200">
          <a:solidFill>
            <a:schemeClr val="tx1"/>
          </a:solidFill>
          <a:latin typeface="+mn-lt"/>
          <a:ea typeface="+mn-ea"/>
          <a:cs typeface="+mn-cs"/>
        </a:defRPr>
      </a:lvl1pPr>
      <a:lvl2pPr marL="898661" indent="-345638" algn="l" rtl="0" eaLnBrk="0" fontAlgn="base" hangingPunct="0">
        <a:spcBef>
          <a:spcPct val="20000"/>
        </a:spcBef>
        <a:spcAft>
          <a:spcPct val="0"/>
        </a:spcAft>
        <a:buFont typeface="Arial" pitchFamily="34" charset="0"/>
        <a:buChar char="–"/>
        <a:defRPr sz="3387" kern="1200">
          <a:solidFill>
            <a:schemeClr val="tx1"/>
          </a:solidFill>
          <a:latin typeface="+mn-lt"/>
          <a:ea typeface="+mn-ea"/>
          <a:cs typeface="+mn-cs"/>
        </a:defRPr>
      </a:lvl2pPr>
      <a:lvl3pPr marL="1382558" indent="-276512" algn="l" rtl="0" eaLnBrk="0" fontAlgn="base" hangingPunct="0">
        <a:spcBef>
          <a:spcPct val="20000"/>
        </a:spcBef>
        <a:spcAft>
          <a:spcPct val="0"/>
        </a:spcAft>
        <a:buFont typeface="Arial" pitchFamily="34" charset="0"/>
        <a:buChar char="•"/>
        <a:defRPr sz="2903" kern="1200">
          <a:solidFill>
            <a:schemeClr val="tx1"/>
          </a:solidFill>
          <a:latin typeface="+mn-lt"/>
          <a:ea typeface="+mn-ea"/>
          <a:cs typeface="+mn-cs"/>
        </a:defRPr>
      </a:lvl3pPr>
      <a:lvl4pPr marL="1935578" indent="-276512" algn="l" rtl="0" eaLnBrk="0" fontAlgn="base" hangingPunct="0">
        <a:spcBef>
          <a:spcPct val="20000"/>
        </a:spcBef>
        <a:spcAft>
          <a:spcPct val="0"/>
        </a:spcAft>
        <a:buFont typeface="Arial" pitchFamily="34" charset="0"/>
        <a:buChar char="–"/>
        <a:defRPr sz="2419" kern="1200">
          <a:solidFill>
            <a:schemeClr val="tx1"/>
          </a:solidFill>
          <a:latin typeface="+mn-lt"/>
          <a:ea typeface="+mn-ea"/>
          <a:cs typeface="+mn-cs"/>
        </a:defRPr>
      </a:lvl4pPr>
      <a:lvl5pPr marL="2488600" indent="-276512" algn="l" rtl="0" eaLnBrk="0" fontAlgn="base" hangingPunct="0">
        <a:spcBef>
          <a:spcPct val="20000"/>
        </a:spcBef>
        <a:spcAft>
          <a:spcPct val="0"/>
        </a:spcAft>
        <a:buFont typeface="Arial" pitchFamily="34" charset="0"/>
        <a:buChar char="»"/>
        <a:defRPr sz="2419" kern="1200">
          <a:solidFill>
            <a:schemeClr val="tx1"/>
          </a:solidFill>
          <a:latin typeface="+mn-lt"/>
          <a:ea typeface="+mn-ea"/>
          <a:cs typeface="+mn-cs"/>
        </a:defRPr>
      </a:lvl5pPr>
      <a:lvl6pPr marL="3041624" indent="-276512" algn="l" defTabSz="1106045" rtl="0" eaLnBrk="1" latinLnBrk="0" hangingPunct="1">
        <a:spcBef>
          <a:spcPct val="20000"/>
        </a:spcBef>
        <a:buFont typeface="Arial" pitchFamily="34" charset="0"/>
        <a:buChar char="•"/>
        <a:defRPr sz="2419" kern="1200">
          <a:solidFill>
            <a:schemeClr val="tx1"/>
          </a:solidFill>
          <a:latin typeface="+mn-lt"/>
          <a:ea typeface="+mn-ea"/>
          <a:cs typeface="+mn-cs"/>
        </a:defRPr>
      </a:lvl6pPr>
      <a:lvl7pPr marL="3594645" indent="-276512" algn="l" defTabSz="1106045" rtl="0" eaLnBrk="1" latinLnBrk="0" hangingPunct="1">
        <a:spcBef>
          <a:spcPct val="20000"/>
        </a:spcBef>
        <a:buFont typeface="Arial" pitchFamily="34" charset="0"/>
        <a:buChar char="•"/>
        <a:defRPr sz="2419" kern="1200">
          <a:solidFill>
            <a:schemeClr val="tx1"/>
          </a:solidFill>
          <a:latin typeface="+mn-lt"/>
          <a:ea typeface="+mn-ea"/>
          <a:cs typeface="+mn-cs"/>
        </a:defRPr>
      </a:lvl7pPr>
      <a:lvl8pPr marL="4147670" indent="-276512" algn="l" defTabSz="1106045" rtl="0" eaLnBrk="1" latinLnBrk="0" hangingPunct="1">
        <a:spcBef>
          <a:spcPct val="20000"/>
        </a:spcBef>
        <a:buFont typeface="Arial" pitchFamily="34" charset="0"/>
        <a:buChar char="•"/>
        <a:defRPr sz="2419" kern="1200">
          <a:solidFill>
            <a:schemeClr val="tx1"/>
          </a:solidFill>
          <a:latin typeface="+mn-lt"/>
          <a:ea typeface="+mn-ea"/>
          <a:cs typeface="+mn-cs"/>
        </a:defRPr>
      </a:lvl8pPr>
      <a:lvl9pPr marL="4700692" indent="-276512" algn="l" defTabSz="1106045" rtl="0" eaLnBrk="1" latinLnBrk="0" hangingPunct="1">
        <a:spcBef>
          <a:spcPct val="20000"/>
        </a:spcBef>
        <a:buFont typeface="Arial" pitchFamily="34" charset="0"/>
        <a:buChar char="•"/>
        <a:defRPr sz="2419" kern="1200">
          <a:solidFill>
            <a:schemeClr val="tx1"/>
          </a:solidFill>
          <a:latin typeface="+mn-lt"/>
          <a:ea typeface="+mn-ea"/>
          <a:cs typeface="+mn-cs"/>
        </a:defRPr>
      </a:lvl9pPr>
    </p:bodyStyle>
    <p:otherStyle>
      <a:defPPr>
        <a:defRPr lang="ru-RU"/>
      </a:defPPr>
      <a:lvl1pPr marL="0" algn="l" defTabSz="1106045" rtl="0" eaLnBrk="1" latinLnBrk="0" hangingPunct="1">
        <a:defRPr sz="2177" kern="1200">
          <a:solidFill>
            <a:schemeClr val="tx1"/>
          </a:solidFill>
          <a:latin typeface="+mn-lt"/>
          <a:ea typeface="+mn-ea"/>
          <a:cs typeface="+mn-cs"/>
        </a:defRPr>
      </a:lvl1pPr>
      <a:lvl2pPr marL="553022" algn="l" defTabSz="1106045" rtl="0" eaLnBrk="1" latinLnBrk="0" hangingPunct="1">
        <a:defRPr sz="2177" kern="1200">
          <a:solidFill>
            <a:schemeClr val="tx1"/>
          </a:solidFill>
          <a:latin typeface="+mn-lt"/>
          <a:ea typeface="+mn-ea"/>
          <a:cs typeface="+mn-cs"/>
        </a:defRPr>
      </a:lvl2pPr>
      <a:lvl3pPr marL="1106045" algn="l" defTabSz="1106045" rtl="0" eaLnBrk="1" latinLnBrk="0" hangingPunct="1">
        <a:defRPr sz="2177" kern="1200">
          <a:solidFill>
            <a:schemeClr val="tx1"/>
          </a:solidFill>
          <a:latin typeface="+mn-lt"/>
          <a:ea typeface="+mn-ea"/>
          <a:cs typeface="+mn-cs"/>
        </a:defRPr>
      </a:lvl3pPr>
      <a:lvl4pPr marL="1659068" algn="l" defTabSz="1106045" rtl="0" eaLnBrk="1" latinLnBrk="0" hangingPunct="1">
        <a:defRPr sz="2177" kern="1200">
          <a:solidFill>
            <a:schemeClr val="tx1"/>
          </a:solidFill>
          <a:latin typeface="+mn-lt"/>
          <a:ea typeface="+mn-ea"/>
          <a:cs typeface="+mn-cs"/>
        </a:defRPr>
      </a:lvl4pPr>
      <a:lvl5pPr marL="2212091" algn="l" defTabSz="1106045" rtl="0" eaLnBrk="1" latinLnBrk="0" hangingPunct="1">
        <a:defRPr sz="2177" kern="1200">
          <a:solidFill>
            <a:schemeClr val="tx1"/>
          </a:solidFill>
          <a:latin typeface="+mn-lt"/>
          <a:ea typeface="+mn-ea"/>
          <a:cs typeface="+mn-cs"/>
        </a:defRPr>
      </a:lvl5pPr>
      <a:lvl6pPr marL="2765113" algn="l" defTabSz="1106045" rtl="0" eaLnBrk="1" latinLnBrk="0" hangingPunct="1">
        <a:defRPr sz="2177" kern="1200">
          <a:solidFill>
            <a:schemeClr val="tx1"/>
          </a:solidFill>
          <a:latin typeface="+mn-lt"/>
          <a:ea typeface="+mn-ea"/>
          <a:cs typeface="+mn-cs"/>
        </a:defRPr>
      </a:lvl6pPr>
      <a:lvl7pPr marL="3318135" algn="l" defTabSz="1106045" rtl="0" eaLnBrk="1" latinLnBrk="0" hangingPunct="1">
        <a:defRPr sz="2177" kern="1200">
          <a:solidFill>
            <a:schemeClr val="tx1"/>
          </a:solidFill>
          <a:latin typeface="+mn-lt"/>
          <a:ea typeface="+mn-ea"/>
          <a:cs typeface="+mn-cs"/>
        </a:defRPr>
      </a:lvl7pPr>
      <a:lvl8pPr marL="3871158" algn="l" defTabSz="1106045" rtl="0" eaLnBrk="1" latinLnBrk="0" hangingPunct="1">
        <a:defRPr sz="2177" kern="1200">
          <a:solidFill>
            <a:schemeClr val="tx1"/>
          </a:solidFill>
          <a:latin typeface="+mn-lt"/>
          <a:ea typeface="+mn-ea"/>
          <a:cs typeface="+mn-cs"/>
        </a:defRPr>
      </a:lvl8pPr>
      <a:lvl9pPr marL="4424180" algn="l" defTabSz="1106045" rtl="0" eaLnBrk="1" latinLnBrk="0" hangingPunct="1">
        <a:defRPr sz="217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jpeg"/><Relationship Id="rId10" Type="http://schemas.openxmlformats.org/officeDocument/2006/relationships/image" Target="../media/image37.png"/><Relationship Id="rId4" Type="http://schemas.openxmlformats.org/officeDocument/2006/relationships/image" Target="../media/image31.jpeg"/><Relationship Id="rId9" Type="http://schemas.openxmlformats.org/officeDocument/2006/relationships/image" Target="../media/image36.png"/></Relationships>
</file>

<file path=ppt/slides/_rels/slide1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tiff"/><Relationship Id="rId7" Type="http://schemas.openxmlformats.org/officeDocument/2006/relationships/image" Target="../media/image44.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hyperlink" Target="http://www.radiovos.ru/arch/TeatrFest_PRV2019/PRV_VnZrenie-SeloStepanchikovo.mp3" TargetMode="External"/><Relationship Id="rId4" Type="http://schemas.openxmlformats.org/officeDocument/2006/relationships/hyperlink" Target="http://www.radiovos.ru/arch/TeatrFest_PRV2019/PRV_Kovcheg-Mirandolina.mp3"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jpeg"/></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2.xml"/><Relationship Id="rId1" Type="http://schemas.openxmlformats.org/officeDocument/2006/relationships/themeOverride" Target="../theme/themeOverride1.xml"/><Relationship Id="rId5" Type="http://schemas.openxmlformats.org/officeDocument/2006/relationships/image" Target="../media/image61.png"/><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66.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3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3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40.tiff"/><Relationship Id="rId1" Type="http://schemas.openxmlformats.org/officeDocument/2006/relationships/slideLayout" Target="../slideLayouts/slideLayout2.xml"/><Relationship Id="rId6" Type="http://schemas.openxmlformats.org/officeDocument/2006/relationships/hyperlink" Target="http://www.radiovos.ru/" TargetMode="External"/><Relationship Id="rId5" Type="http://schemas.openxmlformats.org/officeDocument/2006/relationships/image" Target="../media/image80.tiff"/><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tiff"/><Relationship Id="rId1" Type="http://schemas.openxmlformats.org/officeDocument/2006/relationships/slideLayout" Target="../slideLayouts/slideLayout2.xml"/><Relationship Id="rId4" Type="http://schemas.openxmlformats.org/officeDocument/2006/relationships/image" Target="../media/image83.jpeg"/></Relationships>
</file>

<file path=ppt/slides/_rels/slide3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4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88.jpeg"/></Relationships>
</file>

<file path=ppt/slides/_rels/slide4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4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90.jpeg"/></Relationships>
</file>

<file path=ppt/slides/_rels/slide4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92.png"/><Relationship Id="rId4" Type="http://schemas.openxmlformats.org/officeDocument/2006/relationships/image" Target="../media/image91.jpeg"/></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94.jpeg"/></Relationships>
</file>

<file path=ppt/slides/_rels/slide4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97.png"/><Relationship Id="rId4" Type="http://schemas.openxmlformats.org/officeDocument/2006/relationships/image" Target="../media/image96.jpeg"/></Relationships>
</file>

<file path=ppt/slides/_rels/slide49.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55.png"/><Relationship Id="rId7" Type="http://schemas.openxmlformats.org/officeDocument/2006/relationships/image" Target="../media/image101.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tiff"/><Relationship Id="rId7" Type="http://schemas.openxmlformats.org/officeDocument/2006/relationships/image" Target="../media/image12.pn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hyperlink" Target="http://www.radiovos.ru/arch/Audience/Audience-Lesson34.mp3"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106.jpeg"/></Relationships>
</file>

<file path=ppt/slides/_rels/slide5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107.jpeg"/></Relationships>
</file>

<file path=ppt/slides/_rels/slide5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108.png"/><Relationship Id="rId4" Type="http://schemas.openxmlformats.org/officeDocument/2006/relationships/hyperlink" Target="http://museum-ksrk.ru/"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5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110.jpeg"/></Relationships>
</file>

<file path=ppt/slides/_rels/slide5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111.jpeg"/></Relationships>
</file>

<file path=ppt/slides/_rels/slide5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113.png"/><Relationship Id="rId4" Type="http://schemas.openxmlformats.org/officeDocument/2006/relationships/image" Target="../media/image112.jpeg"/></Relationships>
</file>

<file path=ppt/slides/_rels/slide5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4.png"/><Relationship Id="rId1" Type="http://schemas.openxmlformats.org/officeDocument/2006/relationships/slideLayout" Target="../slideLayouts/slideLayout2.xml"/><Relationship Id="rId4" Type="http://schemas.openxmlformats.org/officeDocument/2006/relationships/image" Target="../media/image115.jpeg"/></Relationships>
</file>

<file path=ppt/slides/_rels/slide61.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17.png"/></Relationships>
</file>

<file path=ppt/slides/_rels/slide6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mailto:info@ksrk.ru" TargetMode="External"/><Relationship Id="rId2" Type="http://schemas.openxmlformats.org/officeDocument/2006/relationships/image" Target="../media/image119.png"/><Relationship Id="rId1" Type="http://schemas.openxmlformats.org/officeDocument/2006/relationships/slideLayout" Target="../slideLayouts/slideLayout2.xml"/><Relationship Id="rId6" Type="http://schemas.openxmlformats.org/officeDocument/2006/relationships/image" Target="../media/image121.jpeg"/><Relationship Id="rId5" Type="http://schemas.openxmlformats.org/officeDocument/2006/relationships/image" Target="../media/image120.png"/><Relationship Id="rId4" Type="http://schemas.openxmlformats.org/officeDocument/2006/relationships/hyperlink" Target="http://www.ksrk.ru/"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14000">
              <a:srgbClr val="FFFECD"/>
            </a:gs>
            <a:gs pos="55892">
              <a:srgbClr val="CACE1C"/>
            </a:gs>
            <a:gs pos="31000">
              <a:srgbClr val="CACE1C"/>
            </a:gs>
            <a:gs pos="83000">
              <a:srgbClr val="FEFE7E"/>
            </a:gs>
            <a:gs pos="92000">
              <a:srgbClr val="DED909"/>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4100" name="Picture 4" descr="https://sovetkadrovika.ru/wp-content/uploads/2019/12/2.3-4.jpg"/>
          <p:cNvPicPr>
            <a:picLocks noChangeAspect="1" noChangeArrowheads="1"/>
          </p:cNvPicPr>
          <p:nvPr/>
        </p:nvPicPr>
        <p:blipFill rotWithShape="1">
          <a:blip r:embed="rId2">
            <a:extLst>
              <a:ext uri="{28A0092B-C50C-407E-A947-70E740481C1C}">
                <a14:useLocalDpi xmlns:a14="http://schemas.microsoft.com/office/drawing/2010/main" val="0"/>
              </a:ext>
            </a:extLst>
          </a:blip>
          <a:srcRect l="24133" b="6664"/>
          <a:stretch/>
        </p:blipFill>
        <p:spPr bwMode="auto">
          <a:xfrm>
            <a:off x="-27384" y="0"/>
            <a:ext cx="6902412" cy="9166937"/>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820968" y="8172400"/>
            <a:ext cx="5688632" cy="604127"/>
          </a:xfrm>
          <a:prstGeom prst="rect">
            <a:avLst/>
          </a:prstGeom>
          <a:noFill/>
        </p:spPr>
        <p:txBody>
          <a:bodyPr wrap="square" lIns="110604" tIns="55302" rIns="110604" bIns="55302">
            <a:spAutoFit/>
            <a:scene3d>
              <a:camera prst="orthographicFront"/>
              <a:lightRig rig="harsh" dir="t"/>
            </a:scene3d>
            <a:sp3d extrusionH="57150" prstMaterial="matte">
              <a:bevelT w="63500" h="12700" prst="angle"/>
              <a:contourClr>
                <a:schemeClr val="bg1">
                  <a:lumMod val="65000"/>
                </a:schemeClr>
              </a:contourClr>
            </a:sp3d>
          </a:bodyPr>
          <a:lstStyle/>
          <a:p>
            <a:pPr algn="just"/>
            <a:r>
              <a:rPr lang="ru-RU" sz="3200" b="1" dirty="0">
                <a:ln/>
                <a:solidFill>
                  <a:schemeClr val="bg2">
                    <a:lumMod val="25000"/>
                  </a:schemeClr>
                </a:solidFill>
              </a:rPr>
              <a:t>Публичный годовой отчёт</a:t>
            </a:r>
          </a:p>
        </p:txBody>
      </p:sp>
      <p:sp>
        <p:nvSpPr>
          <p:cNvPr id="5" name="TextBox 4"/>
          <p:cNvSpPr txBox="1"/>
          <p:nvPr/>
        </p:nvSpPr>
        <p:spPr>
          <a:xfrm>
            <a:off x="2924942" y="8604942"/>
            <a:ext cx="1480685" cy="539058"/>
          </a:xfrm>
          <a:prstGeom prst="rect">
            <a:avLst/>
          </a:prstGeom>
          <a:noFill/>
        </p:spPr>
        <p:txBody>
          <a:bodyPr wrap="square" rtlCol="0">
            <a:spAutoFit/>
          </a:bodyPr>
          <a:lstStyle/>
          <a:p>
            <a:r>
              <a:rPr lang="ru-RU" sz="2903" b="1" dirty="0">
                <a:solidFill>
                  <a:schemeClr val="bg2">
                    <a:lumMod val="25000"/>
                  </a:schemeClr>
                </a:solidFill>
                <a:latin typeface="Georgia" panose="02040502050405020303" pitchFamily="18" charset="0"/>
              </a:rPr>
              <a:t>2020</a:t>
            </a:r>
          </a:p>
        </p:txBody>
      </p:sp>
      <p:pic>
        <p:nvPicPr>
          <p:cNvPr id="1028" name="Picture 4" descr="https://avatars.mds.yandex.net/get-zen_doc/1537151/pub_5e6fde6dcc7cdf25072fef41_5e70afd229c4394704d5cac0/scale_12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3043" y="1286708"/>
            <a:ext cx="5793308" cy="6862755"/>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1074365" y="7492309"/>
            <a:ext cx="5881155" cy="607859"/>
          </a:xfrm>
          <a:prstGeom prst="rect">
            <a:avLst/>
          </a:prstGeom>
          <a:noFill/>
        </p:spPr>
        <p:txBody>
          <a:bodyPr wrap="square" lIns="99060" tIns="49530" rIns="99060" bIns="49530">
            <a:spAutoFit/>
            <a:scene3d>
              <a:camera prst="orthographicFront"/>
              <a:lightRig rig="harsh" dir="t"/>
            </a:scene3d>
            <a:sp3d extrusionH="57150" prstMaterial="matte">
              <a:bevelT w="63500" h="12700" prst="angle"/>
              <a:contourClr>
                <a:schemeClr val="bg1">
                  <a:lumMod val="65000"/>
                </a:schemeClr>
              </a:contourClr>
            </a:sp3d>
          </a:bodyPr>
          <a:lstStyle/>
          <a:p>
            <a:pPr eaLnBrk="1" hangingPunct="1">
              <a:defRPr/>
            </a:pPr>
            <a:r>
              <a:rPr lang="ru-RU" sz="1650" b="1" dirty="0">
                <a:ln/>
                <a:solidFill>
                  <a:srgbClr val="F7F707"/>
                </a:solidFill>
                <a:latin typeface="Arial Black" panose="020B0A04020102020204" pitchFamily="34" charset="0"/>
              </a:rPr>
              <a:t>ВСЕ ПРЕПЯТСТВИЯ И ТРУДНОСТИ – ЭТО СТУПЕНИ, ПО КОТОРЫМ МЫ РАСТЁМ ВВЫСЬ!</a:t>
            </a:r>
          </a:p>
        </p:txBody>
      </p:sp>
      <p:sp>
        <p:nvSpPr>
          <p:cNvPr id="2" name="AutoShape 6" descr="https://www.pptgrounds.com/wp-content/uploads/2012/10/Abstract-Wavy-PPT-Slide-1200x900.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3" name="AutoShape 8" descr="https://www.pptgrounds.com/wp-content/uploads/2012/10/Abstract-Wavy-PPT-Slide-1200x900.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9" name="AutoShape 12" descr="https://www.pptgrounds.com/wp-content/uploads/2012/10/Abstract-Wavy-PPT-Slide-1200x900.jp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6" name="Прямоугольник 5"/>
          <p:cNvSpPr/>
          <p:nvPr/>
        </p:nvSpPr>
        <p:spPr>
          <a:xfrm>
            <a:off x="-5179" y="7937"/>
            <a:ext cx="6858001" cy="1246495"/>
          </a:xfrm>
          <a:prstGeom prst="rect">
            <a:avLst/>
          </a:prstGeom>
          <a:ln>
            <a:noFill/>
          </a:ln>
          <a:effectLst>
            <a:outerShdw blurRad="44450" dist="27940" dir="5400000" algn="ctr">
              <a:srgbClr val="000000">
                <a:alpha val="32000"/>
              </a:srgbClr>
            </a:outerShdw>
            <a:softEdge rad="31750"/>
          </a:effectLst>
          <a:scene3d>
            <a:camera prst="orthographicFront">
              <a:rot lat="0" lon="0" rev="0"/>
            </a:camera>
            <a:lightRig rig="balanced" dir="t">
              <a:rot lat="0" lon="0" rev="8700000"/>
            </a:lightRig>
          </a:scene3d>
          <a:sp3d>
            <a:bevelT w="190500" h="38100"/>
          </a:sp3d>
        </p:spPr>
        <p:style>
          <a:lnRef idx="1">
            <a:schemeClr val="dk1"/>
          </a:lnRef>
          <a:fillRef idx="2">
            <a:schemeClr val="dk1"/>
          </a:fillRef>
          <a:effectRef idx="1">
            <a:schemeClr val="dk1"/>
          </a:effectRef>
          <a:fontRef idx="minor">
            <a:schemeClr val="dk1"/>
          </a:fontRef>
        </p:style>
        <p:txBody>
          <a:bodyPr wrap="square">
            <a:spAutoFit/>
          </a:bodyPr>
          <a:lstStyle/>
          <a:p>
            <a:pPr lvl="0" algn="ctr"/>
            <a:endParaRPr lang="ru-RU" sz="1500" b="1" dirty="0" smtClean="0">
              <a:solidFill>
                <a:schemeClr val="bg2">
                  <a:lumMod val="25000"/>
                </a:schemeClr>
              </a:solidFill>
              <a:latin typeface="Georgia" pitchFamily="18" charset="0"/>
            </a:endParaRPr>
          </a:p>
          <a:p>
            <a:pPr lvl="0" algn="ctr"/>
            <a:r>
              <a:rPr lang="ru-RU" sz="1500" b="1" dirty="0" smtClean="0">
                <a:solidFill>
                  <a:schemeClr val="bg2">
                    <a:lumMod val="25000"/>
                  </a:schemeClr>
                </a:solidFill>
                <a:latin typeface="Georgia" pitchFamily="18" charset="0"/>
              </a:rPr>
              <a:t>                   КУЛЬТУРНО-СПОРТИВНЫЙ </a:t>
            </a:r>
          </a:p>
          <a:p>
            <a:pPr lvl="0" algn="ctr"/>
            <a:r>
              <a:rPr lang="ru-RU" sz="1500" b="1" dirty="0" smtClean="0">
                <a:solidFill>
                  <a:schemeClr val="bg2">
                    <a:lumMod val="25000"/>
                  </a:schemeClr>
                </a:solidFill>
                <a:latin typeface="Georgia" pitchFamily="18" charset="0"/>
              </a:rPr>
              <a:t>                   РЕАБИЛИТАЦИОННЫЙ </a:t>
            </a:r>
            <a:r>
              <a:rPr lang="ru-RU" sz="1500" b="1" dirty="0">
                <a:solidFill>
                  <a:schemeClr val="bg2">
                    <a:lumMod val="25000"/>
                  </a:schemeClr>
                </a:solidFill>
                <a:latin typeface="Georgia" pitchFamily="18" charset="0"/>
              </a:rPr>
              <a:t>КОМПЛЕКС</a:t>
            </a:r>
          </a:p>
          <a:p>
            <a:pPr lvl="0" algn="ctr"/>
            <a:r>
              <a:rPr lang="ru-RU" sz="1500" b="1" dirty="0" smtClean="0">
                <a:solidFill>
                  <a:schemeClr val="bg2">
                    <a:lumMod val="25000"/>
                  </a:schemeClr>
                </a:solidFill>
                <a:latin typeface="Georgia" pitchFamily="18" charset="0"/>
              </a:rPr>
              <a:t>                   ВСЕРОССИЙСКОГО </a:t>
            </a:r>
            <a:r>
              <a:rPr lang="ru-RU" sz="1500" b="1" dirty="0">
                <a:solidFill>
                  <a:schemeClr val="bg2">
                    <a:lumMod val="25000"/>
                  </a:schemeClr>
                </a:solidFill>
                <a:latin typeface="Georgia" pitchFamily="18" charset="0"/>
              </a:rPr>
              <a:t>ОБЩЕСТВА </a:t>
            </a:r>
            <a:r>
              <a:rPr lang="ru-RU" sz="1500" b="1" dirty="0" smtClean="0">
                <a:solidFill>
                  <a:schemeClr val="bg2">
                    <a:lumMod val="25000"/>
                  </a:schemeClr>
                </a:solidFill>
                <a:latin typeface="Georgia" pitchFamily="18" charset="0"/>
              </a:rPr>
              <a:t>СЛЕПЫХ</a:t>
            </a:r>
          </a:p>
          <a:p>
            <a:pPr lvl="0" algn="ctr"/>
            <a:endParaRPr lang="ru-RU" sz="1500" b="1" dirty="0" smtClean="0">
              <a:solidFill>
                <a:schemeClr val="bg2">
                  <a:lumMod val="25000"/>
                </a:schemeClr>
              </a:solidFill>
              <a:latin typeface="Georgia" pitchFamily="18" charset="0"/>
            </a:endParaRPr>
          </a:p>
        </p:txBody>
      </p:sp>
      <p:pic>
        <p:nvPicPr>
          <p:cNvPr id="1026" name="Picture 2" descr="Z:\АУП\Слюсар И.В\Презентации\2020\ЛОГО ВОС-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384" y="103205"/>
            <a:ext cx="1761257" cy="1055958"/>
          </a:xfrm>
          <a:prstGeom prst="rect">
            <a:avLst/>
          </a:prstGeom>
          <a:noFill/>
          <a:extLst>
            <a:ext uri="{909E8E84-426E-40DD-AFC4-6F175D3DCCD1}">
              <a14:hiddenFill xmlns:a14="http://schemas.microsoft.com/office/drawing/2010/main">
                <a:solidFill>
                  <a:srgbClr val="FFFFFF"/>
                </a:solidFill>
              </a14:hiddenFill>
            </a:ext>
          </a:extLst>
        </p:spPr>
      </p:pic>
      <p:pic>
        <p:nvPicPr>
          <p:cNvPr id="11" name="Рисунок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28287" y="-101295"/>
            <a:ext cx="1047378" cy="1534024"/>
          </a:xfrm>
          <a:prstGeom prst="rect">
            <a:avLst/>
          </a:prstGeom>
        </p:spPr>
      </p:pic>
    </p:spTree>
    <p:extLst>
      <p:ext uri="{BB962C8B-B14F-4D97-AF65-F5344CB8AC3E}">
        <p14:creationId xmlns:p14="http://schemas.microsoft.com/office/powerpoint/2010/main" val="22020820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2656" y="14796"/>
            <a:ext cx="1107282" cy="1621761"/>
          </a:xfrm>
          <a:prstGeom prst="rect">
            <a:avLst/>
          </a:prstGeom>
        </p:spPr>
      </p:pic>
      <p:sp>
        <p:nvSpPr>
          <p:cNvPr id="5" name="Прямоугольник 4"/>
          <p:cNvSpPr/>
          <p:nvPr/>
        </p:nvSpPr>
        <p:spPr>
          <a:xfrm>
            <a:off x="332657" y="2113575"/>
            <a:ext cx="6264695" cy="323165"/>
          </a:xfrm>
          <a:prstGeom prst="rect">
            <a:avLst/>
          </a:prstGeom>
        </p:spPr>
        <p:txBody>
          <a:bodyPr wrap="square">
            <a:spAutoFit/>
          </a:bodyPr>
          <a:lstStyle/>
          <a:p>
            <a:pPr algn="just"/>
            <a:r>
              <a:rPr lang="ru-RU" sz="1500" dirty="0">
                <a:solidFill>
                  <a:srgbClr val="555555"/>
                </a:solidFill>
                <a:latin typeface="Georgia" panose="02040502050405020303" pitchFamily="18" charset="0"/>
              </a:rPr>
              <a:t>	</a:t>
            </a:r>
          </a:p>
        </p:txBody>
      </p:sp>
      <p:sp>
        <p:nvSpPr>
          <p:cNvPr id="6" name="Прямоугольник 5"/>
          <p:cNvSpPr/>
          <p:nvPr/>
        </p:nvSpPr>
        <p:spPr>
          <a:xfrm>
            <a:off x="1196752" y="-4251"/>
            <a:ext cx="5301430" cy="1638910"/>
          </a:xfrm>
          <a:prstGeom prst="rect">
            <a:avLst/>
          </a:prstGeom>
          <a:noFill/>
        </p:spPr>
        <p:txBody>
          <a:bodyPr wrap="square" lIns="99060" tIns="49530" rIns="99060" bIns="49530">
            <a:spAutoFit/>
            <a:scene3d>
              <a:camera prst="orthographicFront"/>
              <a:lightRig rig="harsh" dir="t"/>
            </a:scene3d>
            <a:sp3d extrusionH="57150" prstMaterial="matte">
              <a:bevelT w="63500" h="12700" prst="angle"/>
              <a:contourClr>
                <a:schemeClr val="bg1">
                  <a:lumMod val="65000"/>
                </a:schemeClr>
              </a:contourClr>
            </a:sp3d>
          </a:bodyPr>
          <a:lstStyle/>
          <a:p>
            <a:pPr algn="ctr" eaLnBrk="1" hangingPunct="1">
              <a:lnSpc>
                <a:spcPct val="200000"/>
              </a:lnSpc>
              <a:defRPr/>
            </a:pPr>
            <a:r>
              <a:rPr lang="ru-RU" sz="2000" b="1" dirty="0">
                <a:ln/>
                <a:solidFill>
                  <a:schemeClr val="tx1">
                    <a:lumMod val="65000"/>
                    <a:lumOff val="35000"/>
                  </a:schemeClr>
                </a:solidFill>
              </a:rPr>
              <a:t>Страницы</a:t>
            </a:r>
            <a:r>
              <a:rPr lang="ru-RU" dirty="0" smtClean="0">
                <a:ln/>
                <a:solidFill>
                  <a:schemeClr val="tx1">
                    <a:lumMod val="65000"/>
                    <a:lumOff val="35000"/>
                  </a:schemeClr>
                </a:solidFill>
              </a:rPr>
              <a:t> </a:t>
            </a:r>
            <a:r>
              <a:rPr lang="ru-RU" sz="2000" b="1" dirty="0">
                <a:ln/>
                <a:solidFill>
                  <a:schemeClr val="tx1">
                    <a:lumMod val="65000"/>
                    <a:lumOff val="35000"/>
                  </a:schemeClr>
                </a:solidFill>
              </a:rPr>
              <a:t>Истории</a:t>
            </a:r>
          </a:p>
          <a:p>
            <a:pPr algn="ctr" eaLnBrk="1" hangingPunct="1">
              <a:lnSpc>
                <a:spcPct val="150000"/>
              </a:lnSpc>
              <a:defRPr/>
            </a:pPr>
            <a:r>
              <a:rPr lang="ru-RU" sz="2000" b="1" i="1" dirty="0">
                <a:ln/>
                <a:solidFill>
                  <a:schemeClr val="bg2">
                    <a:lumMod val="50000"/>
                  </a:schemeClr>
                </a:solidFill>
              </a:rPr>
              <a:t>Культурно-спортивный реабилитационный комплекс ВОС</a:t>
            </a:r>
            <a:endParaRPr lang="ru-RU" sz="2400" b="1" i="1" dirty="0">
              <a:ln/>
              <a:solidFill>
                <a:schemeClr val="bg2">
                  <a:lumMod val="50000"/>
                </a:schemeClr>
              </a:solidFill>
            </a:endParaRPr>
          </a:p>
        </p:txBody>
      </p:sp>
      <p:sp>
        <p:nvSpPr>
          <p:cNvPr id="4" name="Прямоугольник 3"/>
          <p:cNvSpPr/>
          <p:nvPr/>
        </p:nvSpPr>
        <p:spPr>
          <a:xfrm>
            <a:off x="490253" y="2100996"/>
            <a:ext cx="5949501" cy="2308324"/>
          </a:xfrm>
          <a:prstGeom prst="rect">
            <a:avLst/>
          </a:prstGeom>
        </p:spPr>
        <p:txBody>
          <a:bodyPr wrap="square">
            <a:spAutoFit/>
          </a:bodyPr>
          <a:lstStyle/>
          <a:p>
            <a:pPr algn="just"/>
            <a:r>
              <a:rPr lang="ru-RU" sz="1600" dirty="0">
                <a:latin typeface="Georgia" panose="02040502050405020303" pitchFamily="18" charset="0"/>
                <a:ea typeface="Calibri" panose="020F0502020204030204" pitchFamily="34" charset="0"/>
                <a:cs typeface="Times New Roman" panose="02020603050405020304" pitchFamily="18" charset="0"/>
              </a:rPr>
              <a:t>        15 июля 1970 года Президиумом Центрального правления ВОС утверждено Постановление № 15-5 об открытии Центрального Дома культуры ВОС (ЦДК ВОС) по адресу ул. Куусинена, 19а. </a:t>
            </a:r>
          </a:p>
          <a:p>
            <a:pPr algn="just"/>
            <a:r>
              <a:rPr lang="ru-RU" sz="1600" dirty="0">
                <a:latin typeface="Georgia" panose="02040502050405020303" pitchFamily="18" charset="0"/>
                <a:ea typeface="Calibri" panose="020F0502020204030204" pitchFamily="34" charset="0"/>
                <a:cs typeface="Times New Roman" panose="02020603050405020304" pitchFamily="18" charset="0"/>
              </a:rPr>
              <a:t>        Также было утверждено Положение о ЦДК ВОС, в котором были сформулированы основные задачи нового учреждения. </a:t>
            </a:r>
          </a:p>
          <a:p>
            <a:pPr algn="just"/>
            <a:r>
              <a:rPr lang="ru-RU" sz="1600" dirty="0">
                <a:latin typeface="Georgia" panose="02040502050405020303" pitchFamily="18" charset="0"/>
                <a:ea typeface="Calibri" panose="020F0502020204030204" pitchFamily="34" charset="0"/>
                <a:cs typeface="Times New Roman" panose="02020603050405020304" pitchFamily="18" charset="0"/>
              </a:rPr>
              <a:t>         Первым директором ЦДК ВОС стал Василий Яковлевич Королев.</a:t>
            </a:r>
            <a:endParaRPr lang="ru-RU" dirty="0"/>
          </a:p>
        </p:txBody>
      </p:sp>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253" y="4424350"/>
            <a:ext cx="2304256" cy="2627283"/>
          </a:xfrm>
          <a:prstGeom prst="rect">
            <a:avLst/>
          </a:prstGeom>
        </p:spPr>
      </p:pic>
      <p:sp>
        <p:nvSpPr>
          <p:cNvPr id="9" name="Прямоугольник 8"/>
          <p:cNvSpPr/>
          <p:nvPr/>
        </p:nvSpPr>
        <p:spPr>
          <a:xfrm>
            <a:off x="3010530" y="4283968"/>
            <a:ext cx="3586820" cy="3046988"/>
          </a:xfrm>
          <a:prstGeom prst="rect">
            <a:avLst/>
          </a:prstGeom>
        </p:spPr>
        <p:txBody>
          <a:bodyPr wrap="square">
            <a:spAutoFit/>
          </a:bodyPr>
          <a:lstStyle/>
          <a:p>
            <a:pPr algn="just"/>
            <a:r>
              <a:rPr lang="ru-RU" sz="1600" dirty="0">
                <a:latin typeface="Georgia" panose="02040502050405020303" pitchFamily="18" charset="0"/>
                <a:ea typeface="Calibri" panose="020F0502020204030204" pitchFamily="34" charset="0"/>
                <a:cs typeface="Times New Roman" panose="02020603050405020304" pitchFamily="18" charset="0"/>
              </a:rPr>
              <a:t>        25 июля 1970 года состоялось торжественное открытие Центра-</a:t>
            </a:r>
            <a:r>
              <a:rPr lang="ru-RU" sz="1600" dirty="0" err="1">
                <a:latin typeface="Georgia" panose="02040502050405020303" pitchFamily="18" charset="0"/>
                <a:ea typeface="Calibri" panose="020F0502020204030204" pitchFamily="34" charset="0"/>
                <a:cs typeface="Times New Roman" panose="02020603050405020304" pitchFamily="18" charset="0"/>
              </a:rPr>
              <a:t>льного</a:t>
            </a:r>
            <a:r>
              <a:rPr lang="ru-RU" sz="1600" dirty="0">
                <a:latin typeface="Georgia" panose="02040502050405020303" pitchFamily="18" charset="0"/>
                <a:ea typeface="Calibri" panose="020F0502020204030204" pitchFamily="34" charset="0"/>
                <a:cs typeface="Times New Roman" panose="02020603050405020304" pitchFamily="18" charset="0"/>
              </a:rPr>
              <a:t> Дома культуры ВОС (ЦДК ВОС), получившего статус </a:t>
            </a:r>
            <a:r>
              <a:rPr lang="ru-RU" sz="1600" dirty="0" err="1">
                <a:latin typeface="Georgia" panose="02040502050405020303" pitchFamily="18" charset="0"/>
                <a:ea typeface="Calibri" panose="020F0502020204030204" pitchFamily="34" charset="0"/>
                <a:cs typeface="Times New Roman" panose="02020603050405020304" pitchFamily="18" charset="0"/>
              </a:rPr>
              <a:t>методи-ческого</a:t>
            </a:r>
            <a:r>
              <a:rPr lang="ru-RU" sz="1600" dirty="0">
                <a:latin typeface="Georgia" panose="02040502050405020303" pitchFamily="18" charset="0"/>
                <a:ea typeface="Calibri" panose="020F0502020204030204" pitchFamily="34" charset="0"/>
                <a:cs typeface="Times New Roman" panose="02020603050405020304" pitchFamily="18" charset="0"/>
              </a:rPr>
              <a:t> центра культуры </a:t>
            </a:r>
            <a:r>
              <a:rPr lang="ru-RU" sz="1600" dirty="0" err="1">
                <a:latin typeface="Georgia" panose="02040502050405020303" pitchFamily="18" charset="0"/>
                <a:ea typeface="Calibri" panose="020F0502020204030204" pitchFamily="34" charset="0"/>
                <a:cs typeface="Times New Roman" panose="02020603050405020304" pitchFamily="18" charset="0"/>
              </a:rPr>
              <a:t>Всерос-сийского</a:t>
            </a:r>
            <a:r>
              <a:rPr lang="ru-RU" sz="1600" dirty="0">
                <a:latin typeface="Georgia" panose="02040502050405020303" pitchFamily="18" charset="0"/>
                <a:ea typeface="Calibri" panose="020F0502020204030204" pitchFamily="34" charset="0"/>
                <a:cs typeface="Times New Roman" panose="02020603050405020304" pitchFamily="18" charset="0"/>
              </a:rPr>
              <a:t> общества слепых. </a:t>
            </a:r>
          </a:p>
          <a:p>
            <a:pPr algn="just"/>
            <a:r>
              <a:rPr lang="ru-RU" sz="1600" dirty="0">
                <a:latin typeface="Georgia" panose="02040502050405020303" pitchFamily="18" charset="0"/>
                <a:ea typeface="Calibri" panose="020F0502020204030204" pitchFamily="34" charset="0"/>
                <a:cs typeface="Times New Roman" panose="02020603050405020304" pitchFamily="18" charset="0"/>
              </a:rPr>
              <a:t>        В просторных помещениях нового здания разместились: спортивные секции, кружки художественной самодеятельности, библиотека для слепых, </a:t>
            </a:r>
            <a:r>
              <a:rPr lang="ru-RU" sz="1600" dirty="0" err="1">
                <a:latin typeface="Georgia" panose="02040502050405020303" pitchFamily="18" charset="0"/>
                <a:ea typeface="Calibri" panose="020F0502020204030204" pitchFamily="34" charset="0"/>
                <a:cs typeface="Times New Roman" panose="02020603050405020304" pitchFamily="18" charset="0"/>
              </a:rPr>
              <a:t>республи-канская</a:t>
            </a:r>
            <a:r>
              <a:rPr lang="ru-RU" sz="1600" dirty="0">
                <a:latin typeface="Georgia" panose="02040502050405020303" pitchFamily="18" charset="0"/>
                <a:ea typeface="Calibri" panose="020F0502020204030204" pitchFamily="34" charset="0"/>
                <a:cs typeface="Times New Roman" panose="02020603050405020304" pitchFamily="18" charset="0"/>
              </a:rPr>
              <a:t> студия звукозаписи ВОС, </a:t>
            </a:r>
            <a:endParaRPr lang="ru-RU" dirty="0"/>
          </a:p>
        </p:txBody>
      </p:sp>
      <p:sp>
        <p:nvSpPr>
          <p:cNvPr id="10" name="Прямоугольник 9"/>
          <p:cNvSpPr/>
          <p:nvPr/>
        </p:nvSpPr>
        <p:spPr>
          <a:xfrm>
            <a:off x="490252" y="7236296"/>
            <a:ext cx="5949501" cy="1323439"/>
          </a:xfrm>
          <a:prstGeom prst="rect">
            <a:avLst/>
          </a:prstGeom>
        </p:spPr>
        <p:txBody>
          <a:bodyPr wrap="square">
            <a:spAutoFit/>
          </a:bodyPr>
          <a:lstStyle/>
          <a:p>
            <a:pPr lvl="0" algn="just"/>
            <a:r>
              <a:rPr lang="ru-RU" sz="1600" dirty="0">
                <a:solidFill>
                  <a:prstClr val="black"/>
                </a:solidFill>
                <a:latin typeface="Georgia" panose="02040502050405020303" pitchFamily="18" charset="0"/>
                <a:ea typeface="Calibri" panose="020F0502020204030204" pitchFamily="34" charset="0"/>
                <a:cs typeface="Times New Roman" panose="02020603050405020304" pitchFamily="18" charset="0"/>
              </a:rPr>
              <a:t>музыкально-эстрадное объединение </a:t>
            </a:r>
            <a:r>
              <a:rPr lang="ru-RU" sz="1600" dirty="0" err="1">
                <a:solidFill>
                  <a:prstClr val="black"/>
                </a:solidFill>
                <a:latin typeface="Georgia" panose="02040502050405020303" pitchFamily="18" charset="0"/>
                <a:ea typeface="Calibri" panose="020F0502020204030204" pitchFamily="34" charset="0"/>
                <a:cs typeface="Times New Roman" panose="02020603050405020304" pitchFamily="18" charset="0"/>
              </a:rPr>
              <a:t>Мосгорправления</a:t>
            </a:r>
            <a:r>
              <a:rPr lang="ru-RU" sz="1600" dirty="0">
                <a:solidFill>
                  <a:prstClr val="black"/>
                </a:solidFill>
                <a:latin typeface="Georgia" panose="02040502050405020303" pitchFamily="18" charset="0"/>
                <a:ea typeface="Calibri" panose="020F0502020204030204" pitchFamily="34" charset="0"/>
                <a:cs typeface="Times New Roman" panose="02020603050405020304" pitchFamily="18" charset="0"/>
              </a:rPr>
              <a:t> ВОС. В здании оборудовали два прекрасных зрительских зала и зал для занятий спортом. На тот период времени были созданы все условия для духовного, физического и творческого развития незрячих жителей Москвы.</a:t>
            </a:r>
            <a:endParaRPr lang="ru-RU" dirty="0">
              <a:solidFill>
                <a:prstClr val="black"/>
              </a:solidFill>
            </a:endParaRPr>
          </a:p>
        </p:txBody>
      </p:sp>
    </p:spTree>
    <p:extLst>
      <p:ext uri="{BB962C8B-B14F-4D97-AF65-F5344CB8AC3E}">
        <p14:creationId xmlns:p14="http://schemas.microsoft.com/office/powerpoint/2010/main" val="6849768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2656" y="14796"/>
            <a:ext cx="1107282" cy="1621761"/>
          </a:xfrm>
          <a:prstGeom prst="rect">
            <a:avLst/>
          </a:prstGeom>
        </p:spPr>
      </p:pic>
      <p:sp>
        <p:nvSpPr>
          <p:cNvPr id="5" name="Прямоугольник 4"/>
          <p:cNvSpPr/>
          <p:nvPr/>
        </p:nvSpPr>
        <p:spPr>
          <a:xfrm>
            <a:off x="332657" y="2113575"/>
            <a:ext cx="6264695" cy="323165"/>
          </a:xfrm>
          <a:prstGeom prst="rect">
            <a:avLst/>
          </a:prstGeom>
        </p:spPr>
        <p:txBody>
          <a:bodyPr wrap="square">
            <a:spAutoFit/>
          </a:bodyPr>
          <a:lstStyle/>
          <a:p>
            <a:pPr algn="just"/>
            <a:r>
              <a:rPr lang="ru-RU" sz="1500" dirty="0">
                <a:solidFill>
                  <a:srgbClr val="555555"/>
                </a:solidFill>
                <a:latin typeface="Georgia" panose="02040502050405020303" pitchFamily="18" charset="0"/>
              </a:rPr>
              <a:t>	</a:t>
            </a:r>
          </a:p>
        </p:txBody>
      </p:sp>
      <p:sp>
        <p:nvSpPr>
          <p:cNvPr id="6" name="Прямоугольник 5"/>
          <p:cNvSpPr/>
          <p:nvPr/>
        </p:nvSpPr>
        <p:spPr>
          <a:xfrm>
            <a:off x="1196752" y="-4251"/>
            <a:ext cx="5301430" cy="1428020"/>
          </a:xfrm>
          <a:prstGeom prst="rect">
            <a:avLst/>
          </a:prstGeom>
          <a:noFill/>
        </p:spPr>
        <p:txBody>
          <a:bodyPr wrap="square" lIns="99060" tIns="49530" rIns="99060" bIns="49530">
            <a:spAutoFit/>
            <a:scene3d>
              <a:camera prst="orthographicFront"/>
              <a:lightRig rig="harsh" dir="t"/>
            </a:scene3d>
            <a:sp3d extrusionH="57150" prstMaterial="matte">
              <a:bevelT w="63500" h="12700" prst="angle"/>
              <a:contourClr>
                <a:schemeClr val="bg1">
                  <a:lumMod val="65000"/>
                </a:schemeClr>
              </a:contourClr>
            </a:sp3d>
          </a:bodyPr>
          <a:lstStyle/>
          <a:p>
            <a:pPr algn="ctr" eaLnBrk="1" hangingPunct="1">
              <a:lnSpc>
                <a:spcPct val="150000"/>
              </a:lnSpc>
              <a:defRPr/>
            </a:pPr>
            <a:r>
              <a:rPr lang="ru-RU" sz="2000" b="1" dirty="0">
                <a:ln/>
                <a:solidFill>
                  <a:schemeClr val="tx1">
                    <a:lumMod val="65000"/>
                    <a:lumOff val="35000"/>
                  </a:schemeClr>
                </a:solidFill>
              </a:rPr>
              <a:t>Страницы</a:t>
            </a:r>
            <a:r>
              <a:rPr lang="ru-RU" dirty="0" smtClean="0">
                <a:ln/>
                <a:solidFill>
                  <a:schemeClr val="tx1">
                    <a:lumMod val="65000"/>
                    <a:lumOff val="35000"/>
                  </a:schemeClr>
                </a:solidFill>
              </a:rPr>
              <a:t> </a:t>
            </a:r>
            <a:r>
              <a:rPr lang="ru-RU" sz="2000" b="1" dirty="0">
                <a:ln/>
                <a:solidFill>
                  <a:schemeClr val="tx1">
                    <a:lumMod val="65000"/>
                    <a:lumOff val="35000"/>
                  </a:schemeClr>
                </a:solidFill>
              </a:rPr>
              <a:t>Истории</a:t>
            </a:r>
          </a:p>
          <a:p>
            <a:pPr algn="ctr" eaLnBrk="1" hangingPunct="1">
              <a:lnSpc>
                <a:spcPct val="150000"/>
              </a:lnSpc>
              <a:defRPr/>
            </a:pPr>
            <a:r>
              <a:rPr lang="ru-RU" sz="2000" b="1" i="1" dirty="0">
                <a:ln/>
                <a:solidFill>
                  <a:schemeClr val="bg2">
                    <a:lumMod val="50000"/>
                  </a:schemeClr>
                </a:solidFill>
              </a:rPr>
              <a:t>Культурно-спортивный реабилитационный комплекс ВОС</a:t>
            </a:r>
            <a:endParaRPr lang="ru-RU" sz="2400" b="1" i="1" dirty="0">
              <a:ln/>
              <a:solidFill>
                <a:schemeClr val="bg2">
                  <a:lumMod val="50000"/>
                </a:schemeClr>
              </a:solidFill>
            </a:endParaRPr>
          </a:p>
        </p:txBody>
      </p:sp>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664" y="1797814"/>
            <a:ext cx="3983865" cy="5832647"/>
          </a:xfrm>
          <a:prstGeom prst="rect">
            <a:avLst/>
          </a:prstGeom>
        </p:spPr>
      </p:pic>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4304" y="1834936"/>
            <a:ext cx="1663048" cy="1942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47794" y="4656130"/>
            <a:ext cx="1479542" cy="1987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4292248" y="4029472"/>
            <a:ext cx="2573190" cy="415498"/>
          </a:xfrm>
          <a:prstGeom prst="rect">
            <a:avLst/>
          </a:prstGeom>
        </p:spPr>
        <p:txBody>
          <a:bodyPr wrap="square">
            <a:spAutoFit/>
          </a:bodyPr>
          <a:lstStyle/>
          <a:p>
            <a:pPr algn="ctr"/>
            <a:r>
              <a:rPr lang="ru-RU" sz="1000" b="1" dirty="0">
                <a:latin typeface="Georgia" pitchFamily="18" charset="0"/>
              </a:rPr>
              <a:t>Анатолий Викторович </a:t>
            </a:r>
            <a:r>
              <a:rPr lang="ru-RU" sz="1000" b="1" dirty="0" err="1">
                <a:latin typeface="Georgia" pitchFamily="18" charset="0"/>
              </a:rPr>
              <a:t>Важенков</a:t>
            </a:r>
            <a:r>
              <a:rPr lang="ru-RU" sz="1000" dirty="0">
                <a:latin typeface="Georgia" pitchFamily="18" charset="0"/>
              </a:rPr>
              <a:t> </a:t>
            </a:r>
          </a:p>
          <a:p>
            <a:pPr algn="ctr"/>
            <a:r>
              <a:rPr lang="ru-RU" sz="1000" dirty="0" smtClean="0">
                <a:latin typeface="Georgia" pitchFamily="18" charset="0"/>
              </a:rPr>
              <a:t>директор </a:t>
            </a:r>
            <a:r>
              <a:rPr lang="ru-RU" sz="1000" dirty="0">
                <a:latin typeface="Georgia" pitchFamily="18" charset="0"/>
              </a:rPr>
              <a:t>ЦДК ВОС 1976-1998гг.</a:t>
            </a:r>
          </a:p>
        </p:txBody>
      </p:sp>
      <p:sp>
        <p:nvSpPr>
          <p:cNvPr id="7" name="Прямоугольник 6"/>
          <p:cNvSpPr/>
          <p:nvPr/>
        </p:nvSpPr>
        <p:spPr>
          <a:xfrm>
            <a:off x="4264526" y="6776279"/>
            <a:ext cx="2755913" cy="946413"/>
          </a:xfrm>
          <a:prstGeom prst="rect">
            <a:avLst/>
          </a:prstGeom>
        </p:spPr>
        <p:txBody>
          <a:bodyPr wrap="square">
            <a:spAutoFit/>
          </a:bodyPr>
          <a:lstStyle/>
          <a:p>
            <a:pPr algn="ctr"/>
            <a:r>
              <a:rPr lang="ru-RU" sz="1000" b="1" dirty="0">
                <a:latin typeface="Georgia" pitchFamily="18" charset="0"/>
              </a:rPr>
              <a:t>Белла Акимовна Торбина</a:t>
            </a:r>
            <a:r>
              <a:rPr lang="ru-RU" sz="1000" dirty="0">
                <a:latin typeface="Georgia" pitchFamily="18" charset="0"/>
              </a:rPr>
              <a:t> </a:t>
            </a:r>
            <a:r>
              <a:rPr lang="ru-RU" sz="1000" dirty="0" smtClean="0">
                <a:latin typeface="Georgia" pitchFamily="18" charset="0"/>
              </a:rPr>
              <a:t> </a:t>
            </a:r>
          </a:p>
          <a:p>
            <a:pPr algn="ctr"/>
            <a:r>
              <a:rPr lang="ru-RU" sz="900" dirty="0" smtClean="0">
                <a:latin typeface="Georgia" pitchFamily="18" charset="0"/>
              </a:rPr>
              <a:t>заместитель </a:t>
            </a:r>
            <a:r>
              <a:rPr lang="ru-RU" sz="900" dirty="0">
                <a:latin typeface="Georgia" pitchFamily="18" charset="0"/>
              </a:rPr>
              <a:t>директора </a:t>
            </a:r>
            <a:r>
              <a:rPr lang="ru-RU" sz="900" dirty="0" smtClean="0">
                <a:latin typeface="Georgia" pitchFamily="18" charset="0"/>
              </a:rPr>
              <a:t> ЦДК </a:t>
            </a:r>
            <a:r>
              <a:rPr lang="ru-RU" sz="900" dirty="0">
                <a:latin typeface="Georgia" pitchFamily="18" charset="0"/>
              </a:rPr>
              <a:t>ВОС </a:t>
            </a:r>
            <a:endParaRPr lang="ru-RU" sz="900" dirty="0" smtClean="0">
              <a:latin typeface="Georgia" pitchFamily="18" charset="0"/>
            </a:endParaRPr>
          </a:p>
          <a:p>
            <a:pPr algn="ctr"/>
            <a:r>
              <a:rPr lang="ru-RU" sz="900" dirty="0" smtClean="0">
                <a:latin typeface="Georgia" pitchFamily="18" charset="0"/>
              </a:rPr>
              <a:t>с </a:t>
            </a:r>
            <a:r>
              <a:rPr lang="ru-RU" sz="900" dirty="0">
                <a:latin typeface="Georgia" pitchFamily="18" charset="0"/>
              </a:rPr>
              <a:t>01.01.1971г</a:t>
            </a:r>
            <a:r>
              <a:rPr lang="ru-RU" sz="900" dirty="0" smtClean="0">
                <a:latin typeface="Georgia" pitchFamily="18" charset="0"/>
              </a:rPr>
              <a:t>.</a:t>
            </a:r>
            <a:endParaRPr lang="ru-RU" sz="900" dirty="0">
              <a:latin typeface="Georgia" pitchFamily="18" charset="0"/>
            </a:endParaRPr>
          </a:p>
          <a:p>
            <a:pPr algn="ctr"/>
            <a:r>
              <a:rPr lang="ru-RU" sz="900" dirty="0" smtClean="0">
                <a:latin typeface="Georgia" pitchFamily="18" charset="0"/>
              </a:rPr>
              <a:t>02.02.1998г</a:t>
            </a:r>
            <a:r>
              <a:rPr lang="ru-RU" sz="900" dirty="0">
                <a:latin typeface="Georgia" pitchFamily="18" charset="0"/>
              </a:rPr>
              <a:t>. – </a:t>
            </a:r>
            <a:r>
              <a:rPr lang="ru-RU" sz="900" dirty="0" err="1">
                <a:latin typeface="Georgia" pitchFamily="18" charset="0"/>
              </a:rPr>
              <a:t>и.о</a:t>
            </a:r>
            <a:r>
              <a:rPr lang="ru-RU" sz="900" dirty="0">
                <a:latin typeface="Georgia" pitchFamily="18" charset="0"/>
              </a:rPr>
              <a:t>. директора ЦДК ВОС</a:t>
            </a:r>
            <a:r>
              <a:rPr lang="ru-RU" sz="900" dirty="0" smtClean="0">
                <a:latin typeface="Georgia" pitchFamily="18" charset="0"/>
              </a:rPr>
              <a:t>;</a:t>
            </a:r>
          </a:p>
          <a:p>
            <a:pPr algn="ctr"/>
            <a:r>
              <a:rPr lang="ru-RU" sz="900" dirty="0" smtClean="0">
                <a:latin typeface="Georgia" pitchFamily="18" charset="0"/>
              </a:rPr>
              <a:t> 30.07.1998 – </a:t>
            </a:r>
            <a:r>
              <a:rPr lang="ru-RU" sz="900" dirty="0">
                <a:latin typeface="Georgia" pitchFamily="18" charset="0"/>
              </a:rPr>
              <a:t>18.04 </a:t>
            </a:r>
            <a:r>
              <a:rPr lang="ru-RU" sz="900" dirty="0" smtClean="0">
                <a:latin typeface="Georgia" pitchFamily="18" charset="0"/>
              </a:rPr>
              <a:t>.2000г</a:t>
            </a:r>
            <a:r>
              <a:rPr lang="ru-RU" sz="900" dirty="0">
                <a:latin typeface="Georgia" pitchFamily="18" charset="0"/>
              </a:rPr>
              <a:t>. – директор ЦДК ВОС</a:t>
            </a:r>
            <a:r>
              <a:rPr lang="ru-RU" sz="950" dirty="0">
                <a:latin typeface="Georgia" pitchFamily="18" charset="0"/>
              </a:rPr>
              <a:t> </a:t>
            </a:r>
          </a:p>
        </p:txBody>
      </p:sp>
    </p:spTree>
    <p:extLst>
      <p:ext uri="{BB962C8B-B14F-4D97-AF65-F5344CB8AC3E}">
        <p14:creationId xmlns:p14="http://schemas.microsoft.com/office/powerpoint/2010/main" val="17264606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385393" y="432547"/>
            <a:ext cx="5472607" cy="1115690"/>
          </a:xfrm>
          <a:prstGeom prst="rect">
            <a:avLst/>
          </a:prstGeom>
          <a:noFill/>
        </p:spPr>
        <p:txBody>
          <a:bodyPr wrap="square" lIns="99060" tIns="49530" rIns="99060" bIns="49530">
            <a:spAutoFit/>
            <a:scene3d>
              <a:camera prst="orthographicFront"/>
              <a:lightRig rig="harsh" dir="t"/>
            </a:scene3d>
            <a:sp3d extrusionH="57150" prstMaterial="matte">
              <a:bevelT w="63500" h="12700" prst="angle"/>
              <a:contourClr>
                <a:schemeClr val="bg1">
                  <a:lumMod val="65000"/>
                </a:schemeClr>
              </a:contourClr>
            </a:sp3d>
          </a:bodyPr>
          <a:lstStyle/>
          <a:p>
            <a:pPr algn="ctr" eaLnBrk="1" hangingPunct="1">
              <a:defRPr/>
            </a:pPr>
            <a:endParaRPr lang="ru-RU" dirty="0" smtClean="0">
              <a:ln/>
              <a:solidFill>
                <a:schemeClr val="tx1">
                  <a:lumMod val="65000"/>
                  <a:lumOff val="35000"/>
                </a:schemeClr>
              </a:solidFill>
            </a:endParaRPr>
          </a:p>
          <a:p>
            <a:pPr algn="ctr" eaLnBrk="1" hangingPunct="1">
              <a:lnSpc>
                <a:spcPct val="200000"/>
              </a:lnSpc>
              <a:defRPr/>
            </a:pPr>
            <a:endParaRPr lang="ru-RU" sz="2400" b="1" dirty="0">
              <a:ln/>
              <a:solidFill>
                <a:schemeClr val="tx1">
                  <a:lumMod val="65000"/>
                  <a:lumOff val="35000"/>
                </a:schemeClr>
              </a:solidFill>
            </a:endParaRP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2656" y="179512"/>
            <a:ext cx="1107282" cy="1621761"/>
          </a:xfrm>
          <a:prstGeom prst="rect">
            <a:avLst/>
          </a:prstGeom>
        </p:spPr>
      </p:pic>
      <p:sp>
        <p:nvSpPr>
          <p:cNvPr id="4" name="Прямоугольник 3"/>
          <p:cNvSpPr/>
          <p:nvPr/>
        </p:nvSpPr>
        <p:spPr>
          <a:xfrm>
            <a:off x="1628800" y="332903"/>
            <a:ext cx="4896544" cy="1323439"/>
          </a:xfrm>
          <a:prstGeom prst="rect">
            <a:avLst/>
          </a:prstGeom>
        </p:spPr>
        <p:txBody>
          <a:bodyPr wrap="square">
            <a:spAutoFit/>
          </a:bodyPr>
          <a:lstStyle/>
          <a:p>
            <a:pPr algn="ctr"/>
            <a:r>
              <a:rPr lang="ru-RU" sz="2000" dirty="0">
                <a:solidFill>
                  <a:srgbClr val="2B1971"/>
                </a:solidFill>
                <a:latin typeface="Georgia" panose="02040502050405020303" pitchFamily="18" charset="0"/>
              </a:rPr>
              <a:t>Культурно-спортивный реабилитационный комплекс» Всероссийского общества слепых (КСРК ВОС)</a:t>
            </a:r>
            <a:endParaRPr lang="ru-RU" sz="2000" dirty="0">
              <a:latin typeface="Georgia" panose="02040502050405020303" pitchFamily="18" charset="0"/>
            </a:endParaRPr>
          </a:p>
        </p:txBody>
      </p:sp>
      <p:sp>
        <p:nvSpPr>
          <p:cNvPr id="7" name="Прямоугольник 6"/>
          <p:cNvSpPr/>
          <p:nvPr/>
        </p:nvSpPr>
        <p:spPr>
          <a:xfrm>
            <a:off x="512676" y="1664137"/>
            <a:ext cx="5976664" cy="3554819"/>
          </a:xfrm>
          <a:prstGeom prst="rect">
            <a:avLst/>
          </a:prstGeom>
        </p:spPr>
        <p:txBody>
          <a:bodyPr wrap="square">
            <a:spAutoFit/>
          </a:bodyPr>
          <a:lstStyle/>
          <a:p>
            <a:pPr algn="just"/>
            <a:r>
              <a:rPr lang="ru-RU" sz="1500" dirty="0">
                <a:latin typeface="Georgia" panose="02040502050405020303" pitchFamily="18" charset="0"/>
                <a:ea typeface="Calibri" panose="020F0502020204030204" pitchFamily="34" charset="0"/>
                <a:cs typeface="Times New Roman" panose="02020603050405020304" pitchFamily="18" charset="0"/>
              </a:rPr>
              <a:t>          В 2001 году ЦДК ВОС переименован в «Культурно-спортивный реабилитационный комплекс «Всероссийского ордена Трудового Красного Знамени общества слепых» (КСРК ВОС). </a:t>
            </a:r>
          </a:p>
          <a:p>
            <a:pPr algn="just"/>
            <a:r>
              <a:rPr lang="ru-RU" sz="1500" dirty="0">
                <a:latin typeface="Georgia" panose="02040502050405020303" pitchFamily="18" charset="0"/>
                <a:ea typeface="Calibri" panose="020F0502020204030204" pitchFamily="34" charset="0"/>
                <a:cs typeface="Times New Roman" panose="02020603050405020304" pitchFamily="18" charset="0"/>
              </a:rPr>
              <a:t>          Сегодня КСРК ВОС является базовым учреждением Всероссийского общества слепых в сфере реабилитации инвалидов по зрению средствами культуры и искусства, спорта, образовательной деятельности, информационного обеспечения и работе с молодежью. Ежегодно на базе КСРК ВОС проводится свыше 150 фестивалей, форумов, конкурсов, спортивных состязаний Международного, Всероссийского и регионального уровней. Осваиваются новые методы и формы реабилитации инвалидов по зрению, внедряются в реабилитационный и образовательный процесс новейшие информационные технологии.</a:t>
            </a:r>
            <a:endParaRPr lang="ru-RU" sz="1500" dirty="0"/>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1859" y="5218956"/>
            <a:ext cx="5618297" cy="3745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552133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257564" y="517327"/>
            <a:ext cx="5472607" cy="838691"/>
          </a:xfrm>
          <a:prstGeom prst="rect">
            <a:avLst/>
          </a:prstGeom>
          <a:noFill/>
        </p:spPr>
        <p:txBody>
          <a:bodyPr wrap="square" lIns="99060" tIns="49530" rIns="99060" bIns="49530">
            <a:spAutoFit/>
            <a:scene3d>
              <a:camera prst="orthographicFront"/>
              <a:lightRig rig="harsh" dir="t"/>
            </a:scene3d>
            <a:sp3d extrusionH="57150" prstMaterial="matte">
              <a:bevelT w="63500" h="12700" prst="angle"/>
              <a:contourClr>
                <a:schemeClr val="bg1">
                  <a:lumMod val="65000"/>
                </a:schemeClr>
              </a:contourClr>
            </a:sp3d>
          </a:bodyPr>
          <a:lstStyle/>
          <a:p>
            <a:pPr algn="ctr" eaLnBrk="1" hangingPunct="1">
              <a:defRPr/>
            </a:pPr>
            <a:r>
              <a:rPr lang="ru-RU" sz="2400" dirty="0">
                <a:ln/>
                <a:solidFill>
                  <a:schemeClr val="tx1">
                    <a:lumMod val="65000"/>
                    <a:lumOff val="35000"/>
                  </a:schemeClr>
                </a:solidFill>
                <a:latin typeface="Georgia" panose="02040502050405020303" pitchFamily="18" charset="0"/>
              </a:rPr>
              <a:t>Обращение Генерального директора КСРК ВОС</a:t>
            </a:r>
            <a:endParaRPr lang="ru-RU" sz="2400" b="1" dirty="0">
              <a:ln/>
              <a:solidFill>
                <a:schemeClr val="tx1">
                  <a:lumMod val="65000"/>
                  <a:lumOff val="35000"/>
                </a:schemeClr>
              </a:solidFill>
              <a:latin typeface="Georgia" panose="02040502050405020303" pitchFamily="18" charset="0"/>
            </a:endParaRP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282" y="125793"/>
            <a:ext cx="1107282" cy="1621761"/>
          </a:xfrm>
          <a:prstGeom prst="rect">
            <a:avLst/>
          </a:prstGeom>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80" y="1830466"/>
            <a:ext cx="2264578" cy="3396866"/>
          </a:xfrm>
          <a:prstGeom prst="rect">
            <a:avLst/>
          </a:prstGeom>
          <a:scene3d>
            <a:camera prst="orthographicFront"/>
            <a:lightRig rig="threePt" dir="t"/>
          </a:scene3d>
          <a:sp3d>
            <a:bevelT w="114300" prst="artDeco"/>
          </a:sp3d>
        </p:spPr>
      </p:pic>
      <p:sp>
        <p:nvSpPr>
          <p:cNvPr id="5" name="Прямоугольник 6"/>
          <p:cNvSpPr>
            <a:spLocks noChangeArrowheads="1"/>
          </p:cNvSpPr>
          <p:nvPr/>
        </p:nvSpPr>
        <p:spPr bwMode="auto">
          <a:xfrm>
            <a:off x="102189" y="5182593"/>
            <a:ext cx="3157561" cy="553998"/>
          </a:xfrm>
          <a:prstGeom prst="rect">
            <a:avLst/>
          </a:prstGeom>
          <a:noFill/>
          <a:ln w="9525">
            <a:noFill/>
            <a:miter lim="800000"/>
            <a:headEnd/>
            <a:tailEnd/>
          </a:ln>
        </p:spPr>
        <p:txBody>
          <a:bodyPr wrap="square">
            <a:spAutoFit/>
          </a:bodyPr>
          <a:lstStyle/>
          <a:p>
            <a:pPr algn="ctr"/>
            <a:r>
              <a:rPr lang="ru-RU" sz="1500" b="1" dirty="0">
                <a:latin typeface="Georgia" pitchFamily="18" charset="0"/>
                <a:cs typeface="Times New Roman" pitchFamily="18" charset="0"/>
              </a:rPr>
              <a:t>Владимир Петрович Баженов</a:t>
            </a:r>
          </a:p>
        </p:txBody>
      </p:sp>
      <p:sp>
        <p:nvSpPr>
          <p:cNvPr id="6" name="Прямоугольник 5"/>
          <p:cNvSpPr/>
          <p:nvPr/>
        </p:nvSpPr>
        <p:spPr>
          <a:xfrm>
            <a:off x="2914083" y="1799110"/>
            <a:ext cx="3820097" cy="3883499"/>
          </a:xfrm>
          <a:prstGeom prst="rect">
            <a:avLst/>
          </a:prstGeom>
        </p:spPr>
        <p:txBody>
          <a:bodyPr wrap="square">
            <a:spAutoFit/>
          </a:bodyPr>
          <a:lstStyle/>
          <a:p>
            <a:pPr algn="just">
              <a:lnSpc>
                <a:spcPct val="107000"/>
              </a:lnSpc>
              <a:spcAft>
                <a:spcPts val="800"/>
              </a:spcAft>
            </a:pPr>
            <a:r>
              <a:rPr lang="ru-RU" sz="1600" dirty="0">
                <a:solidFill>
                  <a:srgbClr val="000000"/>
                </a:solidFill>
                <a:latin typeface="Georgia" panose="02040502050405020303" pitchFamily="18" charset="0"/>
                <a:ea typeface="Calibri" panose="020F0502020204030204" pitchFamily="34" charset="0"/>
              </a:rPr>
              <a:t>Дорогие друзья! В 2020 году весь мир столкнулся с новым вызовом – пандемией ранее неизвестного </a:t>
            </a:r>
            <a:r>
              <a:rPr lang="ru-RU" sz="1600" dirty="0" err="1">
                <a:solidFill>
                  <a:srgbClr val="000000"/>
                </a:solidFill>
                <a:latin typeface="Georgia" panose="02040502050405020303" pitchFamily="18" charset="0"/>
                <a:ea typeface="Calibri" panose="020F0502020204030204" pitchFamily="34" charset="0"/>
              </a:rPr>
              <a:t>коронавируса</a:t>
            </a:r>
            <a:r>
              <a:rPr lang="ru-RU" sz="1600" dirty="0">
                <a:solidFill>
                  <a:srgbClr val="000000"/>
                </a:solidFill>
                <a:latin typeface="Georgia" panose="02040502050405020303" pitchFamily="18" charset="0"/>
                <a:ea typeface="Calibri" panose="020F0502020204030204" pitchFamily="34" charset="0"/>
              </a:rPr>
              <a:t>, который внес значительные коррективы в привычную жизнь всех стран.</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1600" dirty="0">
                <a:solidFill>
                  <a:srgbClr val="000000"/>
                </a:solidFill>
                <a:latin typeface="Georgia" panose="02040502050405020303" pitchFamily="18" charset="0"/>
                <a:ea typeface="Calibri" panose="020F0502020204030204" pitchFamily="34" charset="0"/>
              </a:rPr>
              <a:t>Чтобы сдержать распространение неизученного вируса, были приняты беспрецедентные меры - начиная с марта, были закрыты школы, университеты, магазины, бары, рестораны, музеи, театры, места досуга, сотрудников перевели на </a:t>
            </a:r>
            <a:r>
              <a:rPr lang="ru-RU" sz="1600" dirty="0" smtClean="0">
                <a:solidFill>
                  <a:srgbClr val="000000"/>
                </a:solidFill>
                <a:latin typeface="Georgia" panose="02040502050405020303" pitchFamily="18" charset="0"/>
                <a:ea typeface="Calibri" panose="020F0502020204030204" pitchFamily="34" charset="0"/>
              </a:rPr>
              <a:t>удаленную </a:t>
            </a:r>
            <a:r>
              <a:rPr lang="ru-RU" sz="1600" dirty="0">
                <a:solidFill>
                  <a:srgbClr val="000000"/>
                </a:solidFill>
                <a:latin typeface="Georgia" panose="02040502050405020303" pitchFamily="18" charset="0"/>
                <a:ea typeface="Calibri" panose="020F0502020204030204" pitchFamily="34" charset="0"/>
              </a:rPr>
              <a:t>работу и серьезно </a:t>
            </a:r>
            <a:endParaRPr lang="ru-RU" sz="1600" dirty="0"/>
          </a:p>
        </p:txBody>
      </p:sp>
      <p:sp>
        <p:nvSpPr>
          <p:cNvPr id="7" name="Прямоугольник 6"/>
          <p:cNvSpPr/>
          <p:nvPr/>
        </p:nvSpPr>
        <p:spPr>
          <a:xfrm>
            <a:off x="548681" y="5862233"/>
            <a:ext cx="6181491" cy="2932213"/>
          </a:xfrm>
          <a:prstGeom prst="rect">
            <a:avLst/>
          </a:prstGeom>
        </p:spPr>
        <p:txBody>
          <a:bodyPr wrap="square">
            <a:spAutoFit/>
          </a:bodyPr>
          <a:lstStyle/>
          <a:p>
            <a:pPr algn="just">
              <a:lnSpc>
                <a:spcPct val="107000"/>
              </a:lnSpc>
              <a:spcAft>
                <a:spcPts val="800"/>
              </a:spcAft>
            </a:pPr>
            <a:r>
              <a:rPr lang="ru-RU" sz="1600" dirty="0" smtClean="0">
                <a:solidFill>
                  <a:srgbClr val="000000"/>
                </a:solidFill>
                <a:latin typeface="Georgia" panose="02040502050405020303" pitchFamily="18" charset="0"/>
                <a:ea typeface="Calibri" panose="020F0502020204030204" pitchFamily="34" charset="0"/>
              </a:rPr>
              <a:t>ограничили </a:t>
            </a:r>
            <a:r>
              <a:rPr lang="ru-RU" sz="1600" dirty="0">
                <a:solidFill>
                  <a:srgbClr val="000000"/>
                </a:solidFill>
                <a:latin typeface="Georgia" panose="02040502050405020303" pitchFamily="18" charset="0"/>
                <a:ea typeface="Calibri" panose="020F0502020204030204" pitchFamily="34" charset="0"/>
              </a:rPr>
              <a:t>передвижение по городам.</a:t>
            </a:r>
            <a:r>
              <a:rPr lang="ru-RU" sz="1600" dirty="0">
                <a:latin typeface="Calibri" panose="020F0502020204030204" pitchFamily="34" charset="0"/>
                <a:ea typeface="Calibri" panose="020F0502020204030204" pitchFamily="34" charset="0"/>
                <a:cs typeface="Times New Roman" panose="02020603050405020304" pitchFamily="18" charset="0"/>
              </a:rPr>
              <a:t> </a:t>
            </a:r>
          </a:p>
          <a:p>
            <a:pPr algn="just">
              <a:lnSpc>
                <a:spcPct val="107000"/>
              </a:lnSpc>
              <a:spcAft>
                <a:spcPts val="800"/>
              </a:spcAft>
            </a:pPr>
            <a:r>
              <a:rPr lang="ru-RU" sz="1600" dirty="0">
                <a:latin typeface="Georgia" panose="02040502050405020303" pitchFamily="18" charset="0"/>
                <a:ea typeface="Calibri" panose="020F0502020204030204" pitchFamily="34" charset="0"/>
                <a:cs typeface="Times New Roman" panose="02020603050405020304" pitchFamily="18" charset="0"/>
              </a:rPr>
              <a:t>     Пандемия </a:t>
            </a:r>
            <a:r>
              <a:rPr lang="ru-RU" sz="1600" dirty="0" err="1">
                <a:latin typeface="Georgia" panose="02040502050405020303" pitchFamily="18" charset="0"/>
                <a:ea typeface="Calibri" panose="020F0502020204030204" pitchFamily="34" charset="0"/>
                <a:cs typeface="Times New Roman" panose="02020603050405020304" pitchFamily="18" charset="0"/>
              </a:rPr>
              <a:t>коронавируса</a:t>
            </a:r>
            <a:r>
              <a:rPr lang="ru-RU" sz="1600" dirty="0">
                <a:latin typeface="Georgia" panose="02040502050405020303" pitchFamily="18" charset="0"/>
                <a:ea typeface="Calibri" panose="020F0502020204030204" pitchFamily="34" charset="0"/>
                <a:cs typeface="Times New Roman" panose="02020603050405020304" pitchFamily="18" charset="0"/>
              </a:rPr>
              <a:t> перекроила почти все сферы нашей жизни, перестроила отношения между людьми и целыми странами. Привычное нам живое человеческое общение стало редкостью, а банальная прогулка — важным событием. </a:t>
            </a:r>
          </a:p>
          <a:p>
            <a:pPr algn="just">
              <a:lnSpc>
                <a:spcPct val="107000"/>
              </a:lnSpc>
              <a:spcAft>
                <a:spcPts val="800"/>
              </a:spcAft>
            </a:pPr>
            <a:r>
              <a:rPr lang="ru-RU" sz="1600" dirty="0">
                <a:latin typeface="Georgia" panose="02040502050405020303" pitchFamily="18" charset="0"/>
                <a:ea typeface="Calibri" panose="020F0502020204030204" pitchFamily="34" charset="0"/>
                <a:cs typeface="Times New Roman" panose="02020603050405020304" pitchFamily="18" charset="0"/>
              </a:rPr>
              <a:t>     В сложившихся условиях, коллектив КСРК ВОС пересмотрел существующие программы реабилитации и обучения инвалидов по зрению и постарался расширить для вас возможности участия в программах учреждения.</a:t>
            </a:r>
            <a:endParaRPr lang="ru-RU" sz="16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508023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281488" y="533461"/>
            <a:ext cx="5472607" cy="838691"/>
          </a:xfrm>
          <a:prstGeom prst="rect">
            <a:avLst/>
          </a:prstGeom>
          <a:noFill/>
        </p:spPr>
        <p:txBody>
          <a:bodyPr wrap="square" lIns="99060" tIns="49530" rIns="99060" bIns="49530">
            <a:spAutoFit/>
            <a:scene3d>
              <a:camera prst="orthographicFront"/>
              <a:lightRig rig="harsh" dir="t"/>
            </a:scene3d>
            <a:sp3d extrusionH="57150" prstMaterial="matte">
              <a:bevelT w="63500" h="12700" prst="angle"/>
              <a:contourClr>
                <a:schemeClr val="bg1">
                  <a:lumMod val="65000"/>
                </a:schemeClr>
              </a:contourClr>
            </a:sp3d>
          </a:bodyPr>
          <a:lstStyle/>
          <a:p>
            <a:pPr algn="ctr" eaLnBrk="1" hangingPunct="1">
              <a:defRPr/>
            </a:pPr>
            <a:r>
              <a:rPr lang="ru-RU" sz="2400" dirty="0">
                <a:ln/>
                <a:solidFill>
                  <a:schemeClr val="tx1">
                    <a:lumMod val="75000"/>
                    <a:lumOff val="25000"/>
                  </a:schemeClr>
                </a:solidFill>
                <a:latin typeface="Georgia" panose="02040502050405020303" pitchFamily="18" charset="0"/>
              </a:rPr>
              <a:t>Обращение Генерального директора КСРК ВОС</a:t>
            </a:r>
            <a:endParaRPr lang="ru-RU" sz="2400" b="1" dirty="0">
              <a:ln/>
              <a:solidFill>
                <a:schemeClr val="tx1">
                  <a:lumMod val="75000"/>
                  <a:lumOff val="25000"/>
                </a:schemeClr>
              </a:solidFill>
              <a:latin typeface="Georgia" panose="02040502050405020303" pitchFamily="18" charset="0"/>
            </a:endParaRP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4206" y="141927"/>
            <a:ext cx="1107282" cy="1621761"/>
          </a:xfrm>
          <a:prstGeom prst="rect">
            <a:avLst/>
          </a:prstGeom>
        </p:spPr>
      </p:pic>
      <p:sp>
        <p:nvSpPr>
          <p:cNvPr id="4" name="Прямоугольник 3"/>
          <p:cNvSpPr/>
          <p:nvPr/>
        </p:nvSpPr>
        <p:spPr>
          <a:xfrm>
            <a:off x="404664" y="1763688"/>
            <a:ext cx="6264696" cy="7089441"/>
          </a:xfrm>
          <a:prstGeom prst="rect">
            <a:avLst/>
          </a:prstGeom>
        </p:spPr>
        <p:txBody>
          <a:bodyPr wrap="square">
            <a:spAutoFit/>
          </a:bodyPr>
          <a:lstStyle/>
          <a:p>
            <a:pPr algn="just">
              <a:lnSpc>
                <a:spcPct val="107000"/>
              </a:lnSpc>
              <a:spcAft>
                <a:spcPts val="800"/>
              </a:spcAft>
            </a:pPr>
            <a:r>
              <a:rPr lang="ru-RU" sz="1600" dirty="0">
                <a:solidFill>
                  <a:srgbClr val="000000"/>
                </a:solidFill>
                <a:latin typeface="Georgia" panose="02040502050405020303" pitchFamily="18" charset="0"/>
                <a:ea typeface="Calibri" panose="020F0502020204030204" pitchFamily="34" charset="0"/>
              </a:rPr>
              <a:t>      Пандемия заставила нас всех меняться. Миру пришлось привыкать жить в новых условиях и из </a:t>
            </a:r>
            <a:r>
              <a:rPr lang="ru-RU" sz="1600" dirty="0" err="1">
                <a:solidFill>
                  <a:srgbClr val="000000"/>
                </a:solidFill>
                <a:latin typeface="Georgia" panose="02040502050405020303" pitchFamily="18" charset="0"/>
                <a:ea typeface="Calibri" panose="020F0502020204030204" pitchFamily="34" charset="0"/>
              </a:rPr>
              <a:t>офлайна</a:t>
            </a:r>
            <a:r>
              <a:rPr lang="ru-RU" sz="1600" dirty="0">
                <a:solidFill>
                  <a:srgbClr val="000000"/>
                </a:solidFill>
                <a:latin typeface="Georgia" panose="02040502050405020303" pitchFamily="18" charset="0"/>
                <a:ea typeface="Calibri" panose="020F0502020204030204" pitchFamily="34" charset="0"/>
              </a:rPr>
              <a:t> переходить в онлайн.</a:t>
            </a:r>
            <a:r>
              <a:rPr lang="ru-RU" sz="1600" dirty="0">
                <a:latin typeface="Calibri" panose="020F0502020204030204" pitchFamily="34" charset="0"/>
                <a:ea typeface="Calibri" panose="020F0502020204030204" pitchFamily="34" charset="0"/>
                <a:cs typeface="Times New Roman" panose="02020603050405020304" pitchFamily="18" charset="0"/>
              </a:rPr>
              <a:t> </a:t>
            </a:r>
          </a:p>
          <a:p>
            <a:pPr algn="just">
              <a:lnSpc>
                <a:spcPct val="107000"/>
              </a:lnSpc>
              <a:spcAft>
                <a:spcPts val="800"/>
              </a:spcAft>
            </a:pPr>
            <a:r>
              <a:rPr lang="ru-RU" sz="1600" b="1" dirty="0">
                <a:solidFill>
                  <a:srgbClr val="000000"/>
                </a:solidFill>
                <a:latin typeface="Georgia" panose="02040502050405020303" pitchFamily="18" charset="0"/>
                <a:ea typeface="Calibri" panose="020F0502020204030204" pitchFamily="34" charset="0"/>
              </a:rPr>
              <a:t>     Какие выводы были сделаны за этот период:</a:t>
            </a:r>
            <a:endParaRPr lang="ru-RU" sz="1600" b="1"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1600" dirty="0">
                <a:latin typeface="Georgia" panose="02040502050405020303" pitchFamily="18" charset="0"/>
                <a:ea typeface="Calibri" panose="020F0502020204030204" pitchFamily="34" charset="0"/>
                <a:cs typeface="Times New Roman" panose="02020603050405020304" pitchFamily="18" charset="0"/>
              </a:rPr>
              <a:t>    </a:t>
            </a:r>
            <a:r>
              <a:rPr lang="ru-RU" sz="1600" u="sng" dirty="0">
                <a:latin typeface="Georgia" panose="02040502050405020303" pitchFamily="18" charset="0"/>
                <a:ea typeface="Calibri" panose="020F0502020204030204" pitchFamily="34" charset="0"/>
                <a:cs typeface="Times New Roman" panose="02020603050405020304" pitchFamily="18" charset="0"/>
              </a:rPr>
              <a:t> Вывод первый:</a:t>
            </a:r>
            <a:r>
              <a:rPr lang="ru-RU" sz="1600" dirty="0">
                <a:latin typeface="Georgia" panose="02040502050405020303" pitchFamily="18" charset="0"/>
                <a:ea typeface="Calibri" panose="020F0502020204030204" pitchFamily="34" charset="0"/>
                <a:cs typeface="Times New Roman" panose="02020603050405020304" pitchFamily="18" charset="0"/>
              </a:rPr>
              <a:t> в ситуациях неопределенности, растерянности, очень важно не ждать, а действовать, именно действие возвращает нам уверенность в себе и контроль над ситуацией</a:t>
            </a:r>
            <a:r>
              <a:rPr lang="ru-RU" sz="1600" dirty="0" smtClean="0">
                <a:latin typeface="Georgia" panose="02040502050405020303" pitchFamily="18" charset="0"/>
                <a:ea typeface="Calibri" panose="020F0502020204030204" pitchFamily="34" charset="0"/>
                <a:cs typeface="Times New Roman" panose="02020603050405020304" pitchFamily="18" charset="0"/>
              </a:rPr>
              <a:t>.</a:t>
            </a:r>
            <a:r>
              <a:rPr lang="en-US" sz="1600" dirty="0" smtClean="0">
                <a:latin typeface="Georgia" panose="02040502050405020303" pitchFamily="18" charset="0"/>
                <a:ea typeface="Calibri" panose="020F0502020204030204" pitchFamily="34" charset="0"/>
                <a:cs typeface="Times New Roman" panose="02020603050405020304" pitchFamily="18" charset="0"/>
              </a:rPr>
              <a:t> </a:t>
            </a:r>
            <a:r>
              <a:rPr lang="ru-RU" sz="1600" dirty="0" smtClean="0">
                <a:latin typeface="Georgia" panose="02040502050405020303" pitchFamily="18" charset="0"/>
                <a:ea typeface="Calibri" panose="020F0502020204030204" pitchFamily="34" charset="0"/>
                <a:cs typeface="Times New Roman" panose="02020603050405020304" pitchFamily="18" charset="0"/>
              </a:rPr>
              <a:t>Сотрудникам КСРК ВОС удалось это в полной мере, несмотря на все сложности, коллектив не потерял бодрости духа и продолжил эффективно работать в дистанционном режиме.</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1600" dirty="0">
                <a:latin typeface="Georgia" panose="02040502050405020303" pitchFamily="18" charset="0"/>
                <a:ea typeface="Calibri" panose="020F0502020204030204" pitchFamily="34" charset="0"/>
                <a:cs typeface="Times New Roman" panose="02020603050405020304" pitchFamily="18" charset="0"/>
              </a:rPr>
              <a:t>     </a:t>
            </a:r>
            <a:r>
              <a:rPr lang="ru-RU" sz="1600" u="sng" dirty="0">
                <a:latin typeface="Georgia" panose="02040502050405020303" pitchFamily="18" charset="0"/>
                <a:ea typeface="Calibri" panose="020F0502020204030204" pitchFamily="34" charset="0"/>
                <a:cs typeface="Times New Roman" panose="02020603050405020304" pitchFamily="18" charset="0"/>
              </a:rPr>
              <a:t>Вывод второй:</a:t>
            </a:r>
            <a:r>
              <a:rPr lang="ru-RU" sz="1600" dirty="0">
                <a:latin typeface="Georgia" panose="02040502050405020303" pitchFamily="18" charset="0"/>
                <a:ea typeface="Calibri" panose="020F0502020204030204" pitchFamily="34" charset="0"/>
                <a:cs typeface="Times New Roman" panose="02020603050405020304" pitchFamily="18" charset="0"/>
              </a:rPr>
              <a:t> выход в онлайн — необходимость. В условиях ограничительных мер, это единственная возможность общаться, развиваться, делать покупки, путешествовать</a:t>
            </a:r>
            <a:r>
              <a:rPr lang="ru-RU" sz="1600" dirty="0" smtClean="0">
                <a:latin typeface="Georgia" panose="02040502050405020303" pitchFamily="18" charset="0"/>
                <a:ea typeface="Calibri" panose="020F0502020204030204" pitchFamily="34" charset="0"/>
                <a:cs typeface="Times New Roman" panose="02020603050405020304" pitchFamily="18" charset="0"/>
              </a:rPr>
              <a:t>. Наше учреждение вовремя перешло на удаленные технологии, что позволило не допустить перерывов в текущей деятельности и сохранить эффективность реабилитационной работы.</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1600" dirty="0">
                <a:latin typeface="Georgia" panose="02040502050405020303" pitchFamily="18" charset="0"/>
                <a:ea typeface="Calibri" panose="020F0502020204030204" pitchFamily="34" charset="0"/>
                <a:cs typeface="Times New Roman" panose="02020603050405020304" pitchFamily="18" charset="0"/>
              </a:rPr>
              <a:t>     </a:t>
            </a:r>
            <a:r>
              <a:rPr lang="ru-RU" sz="1600" u="sng" dirty="0">
                <a:latin typeface="Georgia" panose="02040502050405020303" pitchFamily="18" charset="0"/>
                <a:ea typeface="Calibri" panose="020F0502020204030204" pitchFamily="34" charset="0"/>
                <a:cs typeface="Times New Roman" panose="02020603050405020304" pitchFamily="18" charset="0"/>
              </a:rPr>
              <a:t> Вывод третий:</a:t>
            </a:r>
            <a:r>
              <a:rPr lang="ru-RU" sz="1600" dirty="0">
                <a:latin typeface="Georgia" panose="02040502050405020303" pitchFamily="18" charset="0"/>
                <a:ea typeface="Calibri" panose="020F0502020204030204" pitchFamily="34" charset="0"/>
                <a:cs typeface="Times New Roman" panose="02020603050405020304" pitchFamily="18" charset="0"/>
              </a:rPr>
              <a:t> не нужно ждать кризиса, чтобы начать заниматься самообразованием. Нестабильная ситуация на рынке труда во время пандемии способствовала тому, что люди всерьез занялись самообразованием: повышали свою квалификацию в текущей сфере деятельности с помощью онлайн-курсов или обучались удаленно новой профессии. </a:t>
            </a:r>
            <a:r>
              <a:rPr lang="ru-RU" sz="1600" dirty="0" smtClean="0">
                <a:latin typeface="Georgia" panose="02040502050405020303" pitchFamily="18" charset="0"/>
                <a:ea typeface="Calibri" panose="020F0502020204030204" pitchFamily="34" charset="0"/>
                <a:cs typeface="Times New Roman" panose="02020603050405020304" pitchFamily="18" charset="0"/>
              </a:rPr>
              <a:t>Все образовательные программы КСРК ВОС перешли в дистанционный формат и были реализованы с выполнением</a:t>
            </a:r>
            <a:endParaRPr lang="ru-RU" sz="16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9872144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257564" y="517327"/>
            <a:ext cx="5472607" cy="838691"/>
          </a:xfrm>
          <a:prstGeom prst="rect">
            <a:avLst/>
          </a:prstGeom>
          <a:noFill/>
        </p:spPr>
        <p:txBody>
          <a:bodyPr wrap="square" lIns="99060" tIns="49530" rIns="99060" bIns="49530">
            <a:spAutoFit/>
            <a:scene3d>
              <a:camera prst="orthographicFront"/>
              <a:lightRig rig="harsh" dir="t"/>
            </a:scene3d>
            <a:sp3d extrusionH="57150" prstMaterial="matte">
              <a:bevelT w="63500" h="12700" prst="angle"/>
              <a:contourClr>
                <a:schemeClr val="bg1">
                  <a:lumMod val="65000"/>
                </a:schemeClr>
              </a:contourClr>
            </a:sp3d>
          </a:bodyPr>
          <a:lstStyle/>
          <a:p>
            <a:pPr algn="ctr" eaLnBrk="1" hangingPunct="1">
              <a:defRPr/>
            </a:pPr>
            <a:r>
              <a:rPr lang="ru-RU" sz="2400" dirty="0">
                <a:ln/>
                <a:solidFill>
                  <a:schemeClr val="tx1">
                    <a:lumMod val="75000"/>
                    <a:lumOff val="25000"/>
                  </a:schemeClr>
                </a:solidFill>
                <a:latin typeface="Georgia" panose="02040502050405020303" pitchFamily="18" charset="0"/>
              </a:rPr>
              <a:t>Обращение Генерального директора КСРК ВОС</a:t>
            </a:r>
            <a:endParaRPr lang="ru-RU" sz="2400" b="1" dirty="0">
              <a:ln/>
              <a:solidFill>
                <a:schemeClr val="tx1">
                  <a:lumMod val="75000"/>
                  <a:lumOff val="25000"/>
                </a:schemeClr>
              </a:solidFill>
              <a:latin typeface="Georgia" panose="02040502050405020303" pitchFamily="18" charset="0"/>
            </a:endParaRP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282" y="125793"/>
            <a:ext cx="1107282" cy="1621761"/>
          </a:xfrm>
          <a:prstGeom prst="rect">
            <a:avLst/>
          </a:prstGeom>
        </p:spPr>
      </p:pic>
      <p:sp>
        <p:nvSpPr>
          <p:cNvPr id="4" name="Прямоугольник 3"/>
          <p:cNvSpPr/>
          <p:nvPr/>
        </p:nvSpPr>
        <p:spPr>
          <a:xfrm>
            <a:off x="465475" y="2112595"/>
            <a:ext cx="6264696" cy="5830379"/>
          </a:xfrm>
          <a:prstGeom prst="rect">
            <a:avLst/>
          </a:prstGeom>
        </p:spPr>
        <p:txBody>
          <a:bodyPr wrap="square">
            <a:spAutoFit/>
          </a:bodyPr>
          <a:lstStyle/>
          <a:p>
            <a:pPr algn="just">
              <a:lnSpc>
                <a:spcPct val="107000"/>
              </a:lnSpc>
              <a:spcAft>
                <a:spcPts val="800"/>
              </a:spcAft>
            </a:pPr>
            <a:r>
              <a:rPr lang="ru-RU" sz="1600" dirty="0" smtClean="0">
                <a:latin typeface="Georgia" panose="02040502050405020303" pitchFamily="18" charset="0"/>
                <a:ea typeface="Calibri" panose="020F0502020204030204" pitchFamily="34" charset="0"/>
                <a:cs typeface="Times New Roman" panose="02020603050405020304" pitchFamily="18" charset="0"/>
              </a:rPr>
              <a:t>запланированных </a:t>
            </a:r>
            <a:r>
              <a:rPr lang="ru-RU" sz="1600" dirty="0">
                <a:latin typeface="Georgia" panose="02040502050405020303" pitchFamily="18" charset="0"/>
                <a:ea typeface="Calibri" panose="020F0502020204030204" pitchFamily="34" charset="0"/>
                <a:cs typeface="Times New Roman" panose="02020603050405020304" pitchFamily="18" charset="0"/>
              </a:rPr>
              <a:t>количественных и качественных показателей</a:t>
            </a:r>
            <a:r>
              <a:rPr lang="ru-RU" sz="1600" dirty="0" smtClean="0">
                <a:latin typeface="Georgia" panose="02040502050405020303" pitchFamily="18" charset="0"/>
                <a:ea typeface="Calibri" panose="020F0502020204030204" pitchFamily="34" charset="0"/>
                <a:cs typeface="Times New Roman" panose="02020603050405020304" pitchFamily="18" charset="0"/>
              </a:rPr>
              <a:t>.</a:t>
            </a:r>
            <a:r>
              <a:rPr lang="ru-RU" sz="1600" dirty="0" smtClean="0">
                <a:latin typeface="Calibri" panose="020F0502020204030204" pitchFamily="34" charset="0"/>
                <a:ea typeface="Calibri" panose="020F0502020204030204" pitchFamily="34" charset="0"/>
                <a:cs typeface="Times New Roman" panose="02020603050405020304" pitchFamily="18" charset="0"/>
              </a:rPr>
              <a:t> </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1600" b="1" dirty="0">
                <a:solidFill>
                  <a:srgbClr val="000000"/>
                </a:solidFill>
                <a:latin typeface="Georgia" panose="02040502050405020303" pitchFamily="18" charset="0"/>
                <a:ea typeface="Calibri" panose="020F0502020204030204" pitchFamily="34" charset="0"/>
              </a:rPr>
              <a:t>     </a:t>
            </a:r>
            <a:r>
              <a:rPr lang="ru-RU" sz="1600" u="sng" dirty="0" smtClean="0">
                <a:latin typeface="Georgia" panose="02040502050405020303" pitchFamily="18" charset="0"/>
                <a:ea typeface="Calibri" panose="020F0502020204030204" pitchFamily="34" charset="0"/>
                <a:cs typeface="Times New Roman" panose="02020603050405020304" pitchFamily="18" charset="0"/>
              </a:rPr>
              <a:t> </a:t>
            </a:r>
            <a:r>
              <a:rPr lang="ru-RU" sz="1600" u="sng" dirty="0">
                <a:latin typeface="Georgia" panose="02040502050405020303" pitchFamily="18" charset="0"/>
                <a:ea typeface="Calibri" panose="020F0502020204030204" pitchFamily="34" charset="0"/>
                <a:cs typeface="Times New Roman" panose="02020603050405020304" pitchFamily="18" charset="0"/>
              </a:rPr>
              <a:t>Вывод четвертый:</a:t>
            </a:r>
            <a:r>
              <a:rPr lang="ru-RU" sz="1600" dirty="0">
                <a:latin typeface="Georgia" panose="02040502050405020303" pitchFamily="18" charset="0"/>
                <a:ea typeface="Calibri" panose="020F0502020204030204" pitchFamily="34" charset="0"/>
                <a:cs typeface="Times New Roman" panose="02020603050405020304" pitchFamily="18" charset="0"/>
              </a:rPr>
              <a:t> даже в самые сложные времена нужно оставаться человеком. Ключевым отличием этого кризиса стало то, что люди не только не перестали помогать друг другу, а взаимопомощь и поддержка приобрели небывалые объемы</a:t>
            </a:r>
            <a:r>
              <a:rPr lang="ru-RU" sz="1600" dirty="0" smtClean="0">
                <a:latin typeface="Georgia" panose="02040502050405020303" pitchFamily="18" charset="0"/>
                <a:ea typeface="Calibri" panose="020F0502020204030204" pitchFamily="34" charset="0"/>
                <a:cs typeface="Times New Roman" panose="02020603050405020304" pitchFamily="18" charset="0"/>
              </a:rPr>
              <a:t>. Во время действия ограничительных мер, в дистанционных реабилитационных мероприятиях КСРК ВОС приняли участие региональные организации ВОС, что позволило обеспечить практически Всероссийский охват и поддержать организационно-методически региональные и местные организации ВОС в самых удаленных регионах России.</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sz="1600" dirty="0">
                <a:latin typeface="Georgia" panose="02040502050405020303" pitchFamily="18" charset="0"/>
                <a:ea typeface="Calibri" panose="020F0502020204030204" pitchFamily="34" charset="0"/>
                <a:cs typeface="Times New Roman" panose="02020603050405020304" pitchFamily="18" charset="0"/>
              </a:rPr>
              <a:t>     </a:t>
            </a:r>
            <a:r>
              <a:rPr lang="ru-RU" sz="1600" u="sng" dirty="0">
                <a:latin typeface="Georgia" panose="02040502050405020303" pitchFamily="18" charset="0"/>
                <a:ea typeface="Calibri" panose="020F0502020204030204" pitchFamily="34" charset="0"/>
                <a:cs typeface="Times New Roman" panose="02020603050405020304" pitchFamily="18" charset="0"/>
              </a:rPr>
              <a:t>Вывод пятый:</a:t>
            </a:r>
            <a:r>
              <a:rPr lang="ru-RU" sz="1600" dirty="0">
                <a:latin typeface="Georgia" panose="02040502050405020303" pitchFamily="18" charset="0"/>
                <a:ea typeface="Calibri" panose="020F0502020204030204" pitchFamily="34" charset="0"/>
                <a:cs typeface="Times New Roman" panose="02020603050405020304" pitchFamily="18" charset="0"/>
              </a:rPr>
              <a:t> иногда потери — это новые возможности. Когда закрываются одни возможности, обязательно открываются другие. Пандемия продемонстрировала это в полной мере</a:t>
            </a:r>
            <a:r>
              <a:rPr lang="ru-RU" sz="1600" dirty="0" smtClean="0">
                <a:latin typeface="Georgia" panose="02040502050405020303" pitchFamily="18" charset="0"/>
                <a:ea typeface="Calibri" panose="020F0502020204030204" pitchFamily="34" charset="0"/>
                <a:cs typeface="Times New Roman" panose="02020603050405020304" pitchFamily="18" charset="0"/>
              </a:rPr>
              <a:t>. Все реабилитационные мероприятия КСРК ВОС перешли в онлайн, с помощью новых для нас интернет-инструментов, прежде всего – интернет-платформы </a:t>
            </a:r>
            <a:r>
              <a:rPr lang="en-US" sz="1600" dirty="0">
                <a:latin typeface="Georgia" panose="02040502050405020303" pitchFamily="18" charset="0"/>
                <a:ea typeface="Calibri" panose="020F0502020204030204" pitchFamily="34" charset="0"/>
              </a:rPr>
              <a:t>Team </a:t>
            </a:r>
            <a:r>
              <a:rPr lang="en-US" sz="1600" dirty="0" smtClean="0">
                <a:latin typeface="Georgia" panose="02040502050405020303" pitchFamily="18" charset="0"/>
                <a:ea typeface="Calibri" panose="020F0502020204030204" pitchFamily="34" charset="0"/>
              </a:rPr>
              <a:t>Talk</a:t>
            </a:r>
            <a:r>
              <a:rPr lang="ru-RU" sz="1600" dirty="0" smtClean="0">
                <a:latin typeface="Georgia" panose="02040502050405020303" pitchFamily="18" charset="0"/>
                <a:ea typeface="Calibri" panose="020F0502020204030204" pitchFamily="34" charset="0"/>
              </a:rPr>
              <a:t>, которая позволила обеспечить виртуальное присутствие участников на реабилитационных мероприятиях в интерактивном режиме.</a:t>
            </a:r>
            <a:endParaRPr lang="ru-RU" sz="16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392397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282" y="125793"/>
            <a:ext cx="1107282" cy="1621761"/>
          </a:xfrm>
          <a:prstGeom prst="rect">
            <a:avLst/>
          </a:prstGeom>
        </p:spPr>
      </p:pic>
      <p:sp>
        <p:nvSpPr>
          <p:cNvPr id="4" name="Прямоугольник 3"/>
          <p:cNvSpPr/>
          <p:nvPr/>
        </p:nvSpPr>
        <p:spPr>
          <a:xfrm>
            <a:off x="1044284" y="86127"/>
            <a:ext cx="5472607" cy="469359"/>
          </a:xfrm>
          <a:prstGeom prst="rect">
            <a:avLst/>
          </a:prstGeom>
          <a:noFill/>
        </p:spPr>
        <p:txBody>
          <a:bodyPr wrap="square" lIns="99060" tIns="49530" rIns="99060" bIns="49530">
            <a:spAutoFit/>
            <a:scene3d>
              <a:camera prst="orthographicFront"/>
              <a:lightRig rig="harsh" dir="t"/>
            </a:scene3d>
            <a:sp3d extrusionH="57150" prstMaterial="matte">
              <a:bevelT w="63500" h="12700" prst="angle"/>
              <a:contourClr>
                <a:schemeClr val="bg1">
                  <a:lumMod val="65000"/>
                </a:schemeClr>
              </a:contourClr>
            </a:sp3d>
          </a:bodyPr>
          <a:lstStyle/>
          <a:p>
            <a:pPr algn="ctr" eaLnBrk="1" hangingPunct="1">
              <a:defRPr/>
            </a:pPr>
            <a:r>
              <a:rPr lang="ru-RU" sz="2400" dirty="0">
                <a:ln/>
                <a:solidFill>
                  <a:schemeClr val="tx1">
                    <a:lumMod val="65000"/>
                    <a:lumOff val="35000"/>
                  </a:schemeClr>
                </a:solidFill>
                <a:latin typeface="Georgia" panose="02040502050405020303" pitchFamily="18" charset="0"/>
              </a:rPr>
              <a:t>Структура КСРК ВОС</a:t>
            </a:r>
            <a:endParaRPr lang="ru-RU" sz="2400" b="1" dirty="0">
              <a:ln/>
              <a:solidFill>
                <a:schemeClr val="tx1">
                  <a:lumMod val="65000"/>
                  <a:lumOff val="35000"/>
                </a:schemeClr>
              </a:solidFill>
              <a:latin typeface="Georgia" panose="02040502050405020303" pitchFamily="18" charset="0"/>
            </a:endParaRPr>
          </a:p>
        </p:txBody>
      </p:sp>
      <p:sp>
        <p:nvSpPr>
          <p:cNvPr id="5" name="Скругленный прямоугольник 4"/>
          <p:cNvSpPr/>
          <p:nvPr/>
        </p:nvSpPr>
        <p:spPr>
          <a:xfrm>
            <a:off x="178169" y="4139952"/>
            <a:ext cx="1832261" cy="706412"/>
          </a:xfrm>
          <a:prstGeom prst="roundRect">
            <a:avLst/>
          </a:prstGeom>
          <a:solidFill>
            <a:schemeClr val="accent3">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sz="1600" b="1" dirty="0">
                <a:solidFill>
                  <a:srgbClr val="292929"/>
                </a:solidFill>
              </a:rPr>
              <a:t>Генеральный директор</a:t>
            </a:r>
            <a:endParaRPr lang="ru-RU" sz="1600" b="1" dirty="0"/>
          </a:p>
        </p:txBody>
      </p:sp>
      <p:sp>
        <p:nvSpPr>
          <p:cNvPr id="6" name="Скругленный прямоугольник 5"/>
          <p:cNvSpPr/>
          <p:nvPr/>
        </p:nvSpPr>
        <p:spPr>
          <a:xfrm>
            <a:off x="2710875" y="1826988"/>
            <a:ext cx="2139426" cy="415776"/>
          </a:xfrm>
          <a:prstGeom prst="roundRect">
            <a:avLst/>
          </a:prstGeom>
          <a:solidFill>
            <a:srgbClr val="FFFECD"/>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sz="1400" b="1" dirty="0">
                <a:solidFill>
                  <a:srgbClr val="292929"/>
                </a:solidFill>
              </a:rPr>
              <a:t>Первый заместитель генерального директора</a:t>
            </a:r>
            <a:endParaRPr lang="ru-RU" sz="1400" b="1" dirty="0"/>
          </a:p>
        </p:txBody>
      </p:sp>
      <p:sp>
        <p:nvSpPr>
          <p:cNvPr id="8" name="Скругленный прямоугольник 7"/>
          <p:cNvSpPr/>
          <p:nvPr/>
        </p:nvSpPr>
        <p:spPr>
          <a:xfrm>
            <a:off x="3122109" y="2872717"/>
            <a:ext cx="1728192" cy="418099"/>
          </a:xfrm>
          <a:prstGeom prst="roundRect">
            <a:avLst>
              <a:gd name="adj" fmla="val 3649"/>
            </a:avLst>
          </a:prstGeom>
          <a:solidFill>
            <a:srgbClr val="FFFECD"/>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sz="1400" b="1" dirty="0">
                <a:solidFill>
                  <a:srgbClr val="292929"/>
                </a:solidFill>
              </a:rPr>
              <a:t>Главный бухгалтер</a:t>
            </a:r>
            <a:endParaRPr lang="ru-RU" sz="1400" b="1" dirty="0"/>
          </a:p>
        </p:txBody>
      </p:sp>
      <p:sp>
        <p:nvSpPr>
          <p:cNvPr id="9" name="Скругленный прямоугольник 8"/>
          <p:cNvSpPr/>
          <p:nvPr/>
        </p:nvSpPr>
        <p:spPr>
          <a:xfrm>
            <a:off x="2889964" y="5252790"/>
            <a:ext cx="1877118" cy="1248406"/>
          </a:xfrm>
          <a:prstGeom prst="roundRect">
            <a:avLst/>
          </a:prstGeom>
          <a:solidFill>
            <a:srgbClr val="FFFECD"/>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sz="1200" b="1" dirty="0">
                <a:solidFill>
                  <a:srgbClr val="292929"/>
                </a:solidFill>
              </a:rPr>
              <a:t>Заместитель генерального директора по связям с общественностью и инновационным проектам </a:t>
            </a:r>
            <a:endParaRPr lang="ru-RU" sz="1200" b="1" dirty="0"/>
          </a:p>
        </p:txBody>
      </p:sp>
      <p:sp>
        <p:nvSpPr>
          <p:cNvPr id="10" name="Скругленный прямоугольник 9"/>
          <p:cNvSpPr/>
          <p:nvPr/>
        </p:nvSpPr>
        <p:spPr>
          <a:xfrm>
            <a:off x="2832736" y="6689577"/>
            <a:ext cx="2403445" cy="659660"/>
          </a:xfrm>
          <a:prstGeom prst="roundRect">
            <a:avLst/>
          </a:prstGeom>
          <a:solidFill>
            <a:srgbClr val="FFFECD"/>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sz="1150" b="1" dirty="0">
                <a:solidFill>
                  <a:srgbClr val="292929"/>
                </a:solidFill>
              </a:rPr>
              <a:t>Заместитель генерального директора по административно-хозяйственной деятельности</a:t>
            </a:r>
            <a:endParaRPr lang="ru-RU" sz="1150" b="1" dirty="0"/>
          </a:p>
        </p:txBody>
      </p:sp>
      <p:sp>
        <p:nvSpPr>
          <p:cNvPr id="13" name="Скругленный прямоугольник 12"/>
          <p:cNvSpPr/>
          <p:nvPr/>
        </p:nvSpPr>
        <p:spPr>
          <a:xfrm>
            <a:off x="2889964" y="4284309"/>
            <a:ext cx="1728234" cy="703982"/>
          </a:xfrm>
          <a:prstGeom prst="roundRect">
            <a:avLst/>
          </a:prstGeom>
          <a:solidFill>
            <a:srgbClr val="FFFECD"/>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sz="1400" b="1" dirty="0" smtClean="0">
                <a:solidFill>
                  <a:srgbClr val="292929"/>
                </a:solidFill>
              </a:rPr>
              <a:t>Художественный руководитель мероприятий</a:t>
            </a:r>
            <a:endParaRPr lang="ru-RU" sz="1400" b="1" dirty="0"/>
          </a:p>
        </p:txBody>
      </p:sp>
      <p:sp>
        <p:nvSpPr>
          <p:cNvPr id="14" name="Скругленный прямоугольник 13"/>
          <p:cNvSpPr/>
          <p:nvPr/>
        </p:nvSpPr>
        <p:spPr>
          <a:xfrm>
            <a:off x="178169" y="5315072"/>
            <a:ext cx="1842691" cy="625079"/>
          </a:xfrm>
          <a:prstGeom prst="roundRect">
            <a:avLst/>
          </a:prstGeom>
          <a:solidFill>
            <a:srgbClr val="FFFECD"/>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sz="1400" b="1" dirty="0" smtClean="0">
                <a:solidFill>
                  <a:srgbClr val="292929"/>
                </a:solidFill>
              </a:rPr>
              <a:t>Помощник генерального директора</a:t>
            </a:r>
            <a:endParaRPr lang="ru-RU" sz="1400" b="1" dirty="0"/>
          </a:p>
        </p:txBody>
      </p:sp>
      <p:cxnSp>
        <p:nvCxnSpPr>
          <p:cNvPr id="18" name="Прямая со стрелкой 17"/>
          <p:cNvCxnSpPr>
            <a:stCxn id="5" idx="2"/>
            <a:endCxn id="14" idx="0"/>
          </p:cNvCxnSpPr>
          <p:nvPr/>
        </p:nvCxnSpPr>
        <p:spPr>
          <a:xfrm>
            <a:off x="1094300" y="4846364"/>
            <a:ext cx="5215" cy="468708"/>
          </a:xfrm>
          <a:prstGeom prst="straightConnector1">
            <a:avLst/>
          </a:prstGeom>
          <a:ln>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Прямая соединительная линия 25"/>
          <p:cNvCxnSpPr/>
          <p:nvPr/>
        </p:nvCxnSpPr>
        <p:spPr>
          <a:xfrm flipH="1">
            <a:off x="2419837" y="2057722"/>
            <a:ext cx="6961" cy="6781633"/>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Прямая со стрелкой 27"/>
          <p:cNvCxnSpPr/>
          <p:nvPr/>
        </p:nvCxnSpPr>
        <p:spPr>
          <a:xfrm>
            <a:off x="2426798" y="2057722"/>
            <a:ext cx="261357" cy="0"/>
          </a:xfrm>
          <a:prstGeom prst="straightConnector1">
            <a:avLst/>
          </a:prstGeom>
          <a:ln>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Прямая со стрелкой 30"/>
          <p:cNvCxnSpPr>
            <a:endCxn id="8" idx="1"/>
          </p:cNvCxnSpPr>
          <p:nvPr/>
        </p:nvCxnSpPr>
        <p:spPr>
          <a:xfrm>
            <a:off x="2434047" y="3081766"/>
            <a:ext cx="688062" cy="1"/>
          </a:xfrm>
          <a:prstGeom prst="straightConnector1">
            <a:avLst/>
          </a:prstGeom>
          <a:ln>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 name="Прямая со стрелкой 35"/>
          <p:cNvCxnSpPr>
            <a:endCxn id="13" idx="1"/>
          </p:cNvCxnSpPr>
          <p:nvPr/>
        </p:nvCxnSpPr>
        <p:spPr>
          <a:xfrm>
            <a:off x="2422704" y="4636300"/>
            <a:ext cx="467260" cy="0"/>
          </a:xfrm>
          <a:prstGeom prst="straightConnector1">
            <a:avLst/>
          </a:prstGeom>
          <a:ln>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 name="Прямая со стрелкой 37"/>
          <p:cNvCxnSpPr>
            <a:endCxn id="10" idx="1"/>
          </p:cNvCxnSpPr>
          <p:nvPr/>
        </p:nvCxnSpPr>
        <p:spPr>
          <a:xfrm>
            <a:off x="2433760" y="7019407"/>
            <a:ext cx="398976" cy="0"/>
          </a:xfrm>
          <a:prstGeom prst="straightConnector1">
            <a:avLst/>
          </a:prstGeom>
          <a:ln>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2" name="Овал 41"/>
          <p:cNvSpPr/>
          <p:nvPr/>
        </p:nvSpPr>
        <p:spPr>
          <a:xfrm>
            <a:off x="5322822" y="1266665"/>
            <a:ext cx="1044765" cy="494004"/>
          </a:xfrm>
          <a:prstGeom prst="ellipse">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dirty="0" smtClean="0">
                <a:ln>
                  <a:solidFill>
                    <a:schemeClr val="tx2">
                      <a:lumMod val="50000"/>
                    </a:schemeClr>
                  </a:solidFill>
                </a:ln>
                <a:solidFill>
                  <a:srgbClr val="FFFECD"/>
                </a:solidFill>
              </a:rPr>
              <a:t>Учебная часть</a:t>
            </a:r>
            <a:endParaRPr lang="ru-RU" sz="1200" dirty="0">
              <a:ln>
                <a:solidFill>
                  <a:schemeClr val="tx2">
                    <a:lumMod val="50000"/>
                  </a:schemeClr>
                </a:solidFill>
              </a:ln>
              <a:solidFill>
                <a:srgbClr val="FFFECD"/>
              </a:solidFill>
            </a:endParaRPr>
          </a:p>
        </p:txBody>
      </p:sp>
      <p:sp>
        <p:nvSpPr>
          <p:cNvPr id="43" name="Овал 42"/>
          <p:cNvSpPr/>
          <p:nvPr/>
        </p:nvSpPr>
        <p:spPr>
          <a:xfrm>
            <a:off x="5179902" y="2926428"/>
            <a:ext cx="1393934" cy="437596"/>
          </a:xfrm>
          <a:prstGeom prst="ellipse">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dirty="0" smtClean="0">
                <a:ln>
                  <a:solidFill>
                    <a:schemeClr val="tx2">
                      <a:lumMod val="50000"/>
                    </a:schemeClr>
                  </a:solidFill>
                </a:ln>
                <a:solidFill>
                  <a:srgbClr val="FFFECD"/>
                </a:solidFill>
              </a:rPr>
              <a:t>Бухгалтерия</a:t>
            </a:r>
            <a:endParaRPr lang="ru-RU" sz="1200" dirty="0">
              <a:ln>
                <a:solidFill>
                  <a:schemeClr val="tx2">
                    <a:lumMod val="50000"/>
                  </a:schemeClr>
                </a:solidFill>
              </a:ln>
              <a:solidFill>
                <a:srgbClr val="FFFECD"/>
              </a:solidFill>
            </a:endParaRPr>
          </a:p>
        </p:txBody>
      </p:sp>
      <p:sp>
        <p:nvSpPr>
          <p:cNvPr id="44" name="Овал 43"/>
          <p:cNvSpPr/>
          <p:nvPr/>
        </p:nvSpPr>
        <p:spPr>
          <a:xfrm>
            <a:off x="5196967" y="2278455"/>
            <a:ext cx="1512022" cy="594262"/>
          </a:xfrm>
          <a:prstGeom prst="ellipse">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dirty="0" smtClean="0">
                <a:ln>
                  <a:solidFill>
                    <a:schemeClr val="tx2">
                      <a:lumMod val="50000"/>
                    </a:schemeClr>
                  </a:solidFill>
                </a:ln>
                <a:solidFill>
                  <a:srgbClr val="FFFECD"/>
                </a:solidFill>
              </a:rPr>
              <a:t>Отдел физкультуры и спорта</a:t>
            </a:r>
            <a:endParaRPr lang="ru-RU" sz="1200" dirty="0">
              <a:ln>
                <a:solidFill>
                  <a:schemeClr val="tx2">
                    <a:lumMod val="50000"/>
                  </a:schemeClr>
                </a:solidFill>
              </a:ln>
              <a:solidFill>
                <a:srgbClr val="FFFECD"/>
              </a:solidFill>
            </a:endParaRPr>
          </a:p>
        </p:txBody>
      </p:sp>
      <p:sp>
        <p:nvSpPr>
          <p:cNvPr id="46" name="Овал 45"/>
          <p:cNvSpPr/>
          <p:nvPr/>
        </p:nvSpPr>
        <p:spPr>
          <a:xfrm>
            <a:off x="5179902" y="1802976"/>
            <a:ext cx="1393934" cy="437223"/>
          </a:xfrm>
          <a:prstGeom prst="ellipse">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00" dirty="0" smtClean="0">
                <a:ln>
                  <a:solidFill>
                    <a:schemeClr val="tx2">
                      <a:lumMod val="50000"/>
                    </a:schemeClr>
                  </a:solidFill>
                </a:ln>
                <a:solidFill>
                  <a:srgbClr val="FFFECD"/>
                </a:solidFill>
              </a:rPr>
              <a:t>Молодежный отдел</a:t>
            </a:r>
            <a:endParaRPr lang="ru-RU" sz="1000" dirty="0">
              <a:ln>
                <a:solidFill>
                  <a:schemeClr val="tx2">
                    <a:lumMod val="50000"/>
                  </a:schemeClr>
                </a:solidFill>
              </a:ln>
              <a:solidFill>
                <a:srgbClr val="FFFECD"/>
              </a:solidFill>
            </a:endParaRPr>
          </a:p>
        </p:txBody>
      </p:sp>
      <p:sp>
        <p:nvSpPr>
          <p:cNvPr id="47" name="Скругленный прямоугольник 46"/>
          <p:cNvSpPr/>
          <p:nvPr/>
        </p:nvSpPr>
        <p:spPr>
          <a:xfrm>
            <a:off x="3087136" y="3554876"/>
            <a:ext cx="1421984" cy="460418"/>
          </a:xfrm>
          <a:prstGeom prst="roundRect">
            <a:avLst>
              <a:gd name="adj" fmla="val 0"/>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sz="1200" b="1" dirty="0" smtClean="0">
                <a:solidFill>
                  <a:srgbClr val="292929"/>
                </a:solidFill>
              </a:rPr>
              <a:t>Начальник отдела кадров</a:t>
            </a:r>
            <a:endParaRPr lang="ru-RU" sz="1200" b="1" dirty="0"/>
          </a:p>
        </p:txBody>
      </p:sp>
      <p:cxnSp>
        <p:nvCxnSpPr>
          <p:cNvPr id="49" name="Прямая со стрелкой 48"/>
          <p:cNvCxnSpPr>
            <a:endCxn id="47" idx="1"/>
          </p:cNvCxnSpPr>
          <p:nvPr/>
        </p:nvCxnSpPr>
        <p:spPr>
          <a:xfrm>
            <a:off x="2419837" y="3780912"/>
            <a:ext cx="667299" cy="4173"/>
          </a:xfrm>
          <a:prstGeom prst="straightConnector1">
            <a:avLst/>
          </a:prstGeom>
          <a:ln>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1" name="Прямая со стрелкой 60"/>
          <p:cNvCxnSpPr/>
          <p:nvPr/>
        </p:nvCxnSpPr>
        <p:spPr>
          <a:xfrm>
            <a:off x="3933056" y="3304244"/>
            <a:ext cx="0" cy="250632"/>
          </a:xfrm>
          <a:prstGeom prst="straightConnector1">
            <a:avLst/>
          </a:prstGeom>
          <a:ln>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3" name="Прямая со стрелкой 62"/>
          <p:cNvCxnSpPr>
            <a:stCxn id="8" idx="3"/>
            <a:endCxn id="43" idx="2"/>
          </p:cNvCxnSpPr>
          <p:nvPr/>
        </p:nvCxnSpPr>
        <p:spPr>
          <a:xfrm>
            <a:off x="4850301" y="3081767"/>
            <a:ext cx="329601" cy="63459"/>
          </a:xfrm>
          <a:prstGeom prst="straightConnector1">
            <a:avLst/>
          </a:prstGeom>
          <a:ln>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4" name="Овал 63"/>
          <p:cNvSpPr/>
          <p:nvPr/>
        </p:nvSpPr>
        <p:spPr>
          <a:xfrm>
            <a:off x="5477004" y="3753330"/>
            <a:ext cx="1328932" cy="437223"/>
          </a:xfrm>
          <a:prstGeom prst="ellipse">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00" dirty="0" smtClean="0">
                <a:ln>
                  <a:solidFill>
                    <a:schemeClr val="tx2">
                      <a:lumMod val="50000"/>
                    </a:schemeClr>
                  </a:solidFill>
                </a:ln>
                <a:solidFill>
                  <a:srgbClr val="FFFECD"/>
                </a:solidFill>
              </a:rPr>
              <a:t>Центральный музей ВОС</a:t>
            </a:r>
            <a:endParaRPr lang="ru-RU" sz="1000" dirty="0">
              <a:ln>
                <a:solidFill>
                  <a:schemeClr val="tx2">
                    <a:lumMod val="50000"/>
                  </a:schemeClr>
                </a:solidFill>
              </a:ln>
              <a:solidFill>
                <a:srgbClr val="FFFECD"/>
              </a:solidFill>
            </a:endParaRPr>
          </a:p>
        </p:txBody>
      </p:sp>
      <p:sp>
        <p:nvSpPr>
          <p:cNvPr id="66" name="Овал 65"/>
          <p:cNvSpPr/>
          <p:nvPr/>
        </p:nvSpPr>
        <p:spPr>
          <a:xfrm>
            <a:off x="5426723" y="4231768"/>
            <a:ext cx="1393934" cy="714073"/>
          </a:xfrm>
          <a:prstGeom prst="ellipse">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000" dirty="0" smtClean="0">
                <a:ln>
                  <a:solidFill>
                    <a:schemeClr val="tx2">
                      <a:lumMod val="50000"/>
                    </a:schemeClr>
                  </a:solidFill>
                </a:ln>
                <a:solidFill>
                  <a:srgbClr val="FFFECD"/>
                </a:solidFill>
              </a:rPr>
              <a:t>Отдел по </a:t>
            </a:r>
            <a:r>
              <a:rPr lang="ru-RU" sz="1000" dirty="0" err="1" smtClean="0">
                <a:ln>
                  <a:solidFill>
                    <a:schemeClr val="tx2">
                      <a:lumMod val="50000"/>
                    </a:schemeClr>
                  </a:solidFill>
                </a:ln>
                <a:solidFill>
                  <a:srgbClr val="FFFECD"/>
                </a:solidFill>
              </a:rPr>
              <a:t>реабилитац</a:t>
            </a:r>
            <a:r>
              <a:rPr lang="ru-RU" sz="1000" dirty="0" smtClean="0">
                <a:ln>
                  <a:solidFill>
                    <a:schemeClr val="tx2">
                      <a:lumMod val="50000"/>
                    </a:schemeClr>
                  </a:solidFill>
                </a:ln>
                <a:solidFill>
                  <a:srgbClr val="FFFECD"/>
                </a:solidFill>
              </a:rPr>
              <a:t>. работе по  Москве и МО</a:t>
            </a:r>
            <a:endParaRPr lang="ru-RU" sz="1000" dirty="0">
              <a:ln>
                <a:solidFill>
                  <a:schemeClr val="tx2">
                    <a:lumMod val="50000"/>
                  </a:schemeClr>
                </a:solidFill>
              </a:ln>
              <a:solidFill>
                <a:srgbClr val="FFFECD"/>
              </a:solidFill>
            </a:endParaRPr>
          </a:p>
        </p:txBody>
      </p:sp>
      <p:sp>
        <p:nvSpPr>
          <p:cNvPr id="67" name="Овал 66"/>
          <p:cNvSpPr/>
          <p:nvPr/>
        </p:nvSpPr>
        <p:spPr>
          <a:xfrm>
            <a:off x="5345978" y="4987056"/>
            <a:ext cx="1470366" cy="714073"/>
          </a:xfrm>
          <a:prstGeom prst="ellipse">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930" dirty="0" smtClean="0">
                <a:ln>
                  <a:solidFill>
                    <a:schemeClr val="tx2">
                      <a:lumMod val="50000"/>
                    </a:schemeClr>
                  </a:solidFill>
                </a:ln>
                <a:solidFill>
                  <a:srgbClr val="FFFECD"/>
                </a:solidFill>
              </a:rPr>
              <a:t>Организационно-методический отдел</a:t>
            </a:r>
            <a:endParaRPr lang="ru-RU" sz="930" dirty="0">
              <a:ln>
                <a:solidFill>
                  <a:schemeClr val="tx2">
                    <a:lumMod val="50000"/>
                  </a:schemeClr>
                </a:solidFill>
              </a:ln>
              <a:solidFill>
                <a:srgbClr val="FFFECD"/>
              </a:solidFill>
            </a:endParaRPr>
          </a:p>
        </p:txBody>
      </p:sp>
      <p:sp>
        <p:nvSpPr>
          <p:cNvPr id="68" name="Овал 67"/>
          <p:cNvSpPr/>
          <p:nvPr/>
        </p:nvSpPr>
        <p:spPr>
          <a:xfrm>
            <a:off x="5345978" y="5743161"/>
            <a:ext cx="1470366" cy="714073"/>
          </a:xfrm>
          <a:prstGeom prst="ellipse">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910" dirty="0" smtClean="0">
                <a:ln>
                  <a:solidFill>
                    <a:schemeClr val="tx2">
                      <a:lumMod val="50000"/>
                    </a:schemeClr>
                  </a:solidFill>
                </a:ln>
                <a:solidFill>
                  <a:srgbClr val="FFFECD"/>
                </a:solidFill>
              </a:rPr>
              <a:t>Отдел социокультурной реабилитации</a:t>
            </a:r>
            <a:endParaRPr lang="ru-RU" sz="910" dirty="0">
              <a:ln>
                <a:solidFill>
                  <a:schemeClr val="tx2">
                    <a:lumMod val="50000"/>
                  </a:schemeClr>
                </a:solidFill>
              </a:ln>
              <a:solidFill>
                <a:srgbClr val="FFFECD"/>
              </a:solidFill>
            </a:endParaRPr>
          </a:p>
        </p:txBody>
      </p:sp>
      <p:cxnSp>
        <p:nvCxnSpPr>
          <p:cNvPr id="70" name="Прямая соединительная линия 69"/>
          <p:cNvCxnSpPr/>
          <p:nvPr/>
        </p:nvCxnSpPr>
        <p:spPr>
          <a:xfrm>
            <a:off x="5198939" y="3971941"/>
            <a:ext cx="0" cy="2127883"/>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72" name="Прямая со стрелкой 71"/>
          <p:cNvCxnSpPr>
            <a:stCxn id="13" idx="3"/>
          </p:cNvCxnSpPr>
          <p:nvPr/>
        </p:nvCxnSpPr>
        <p:spPr>
          <a:xfrm flipV="1">
            <a:off x="4618198" y="4627061"/>
            <a:ext cx="578769" cy="9239"/>
          </a:xfrm>
          <a:prstGeom prst="straightConnector1">
            <a:avLst/>
          </a:prstGeom>
          <a:ln>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4" name="Прямая со стрелкой 73"/>
          <p:cNvCxnSpPr>
            <a:endCxn id="64" idx="2"/>
          </p:cNvCxnSpPr>
          <p:nvPr/>
        </p:nvCxnSpPr>
        <p:spPr>
          <a:xfrm>
            <a:off x="5200912" y="3959322"/>
            <a:ext cx="276092" cy="12620"/>
          </a:xfrm>
          <a:prstGeom prst="straightConnector1">
            <a:avLst/>
          </a:prstGeom>
          <a:ln>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1" name="Прямая со стрелкой 80"/>
          <p:cNvCxnSpPr>
            <a:endCxn id="66" idx="2"/>
          </p:cNvCxnSpPr>
          <p:nvPr/>
        </p:nvCxnSpPr>
        <p:spPr>
          <a:xfrm>
            <a:off x="5198939" y="4588804"/>
            <a:ext cx="227784" cy="1"/>
          </a:xfrm>
          <a:prstGeom prst="straightConnector1">
            <a:avLst/>
          </a:prstGeom>
          <a:ln>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3" name="Прямая со стрелкой 82"/>
          <p:cNvCxnSpPr>
            <a:endCxn id="67" idx="2"/>
          </p:cNvCxnSpPr>
          <p:nvPr/>
        </p:nvCxnSpPr>
        <p:spPr>
          <a:xfrm>
            <a:off x="5196967" y="5343038"/>
            <a:ext cx="149011" cy="1055"/>
          </a:xfrm>
          <a:prstGeom prst="straightConnector1">
            <a:avLst/>
          </a:prstGeom>
          <a:ln>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5" name="Прямая со стрелкой 84"/>
          <p:cNvCxnSpPr>
            <a:endCxn id="68" idx="2"/>
          </p:cNvCxnSpPr>
          <p:nvPr/>
        </p:nvCxnSpPr>
        <p:spPr>
          <a:xfrm flipV="1">
            <a:off x="5198939" y="6100198"/>
            <a:ext cx="147039" cy="15272"/>
          </a:xfrm>
          <a:prstGeom prst="straightConnector1">
            <a:avLst/>
          </a:prstGeom>
          <a:ln>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2" name="Прямая со стрелкой 91"/>
          <p:cNvCxnSpPr>
            <a:endCxn id="9" idx="1"/>
          </p:cNvCxnSpPr>
          <p:nvPr/>
        </p:nvCxnSpPr>
        <p:spPr>
          <a:xfrm>
            <a:off x="2433760" y="5873797"/>
            <a:ext cx="456204" cy="3196"/>
          </a:xfrm>
          <a:prstGeom prst="straightConnector1">
            <a:avLst/>
          </a:prstGeom>
          <a:ln>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4" name="Прямая соединительная линия 93"/>
          <p:cNvCxnSpPr/>
          <p:nvPr/>
        </p:nvCxnSpPr>
        <p:spPr>
          <a:xfrm>
            <a:off x="4965539" y="1516284"/>
            <a:ext cx="25917" cy="1074756"/>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2" name="Прямая со стрелкой 101"/>
          <p:cNvCxnSpPr>
            <a:stCxn id="6" idx="3"/>
          </p:cNvCxnSpPr>
          <p:nvPr/>
        </p:nvCxnSpPr>
        <p:spPr>
          <a:xfrm>
            <a:off x="4850301" y="2034876"/>
            <a:ext cx="121181" cy="0"/>
          </a:xfrm>
          <a:prstGeom prst="straightConnector1">
            <a:avLst/>
          </a:prstGeom>
          <a:ln>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Прямая со стрелкой 103"/>
          <p:cNvCxnSpPr>
            <a:endCxn id="42" idx="2"/>
          </p:cNvCxnSpPr>
          <p:nvPr/>
        </p:nvCxnSpPr>
        <p:spPr>
          <a:xfrm>
            <a:off x="4972416" y="1513667"/>
            <a:ext cx="350406" cy="0"/>
          </a:xfrm>
          <a:prstGeom prst="straightConnector1">
            <a:avLst/>
          </a:prstGeom>
          <a:ln>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Прямая со стрелкой 107"/>
          <p:cNvCxnSpPr>
            <a:endCxn id="46" idx="2"/>
          </p:cNvCxnSpPr>
          <p:nvPr/>
        </p:nvCxnSpPr>
        <p:spPr>
          <a:xfrm flipV="1">
            <a:off x="4991456" y="2021588"/>
            <a:ext cx="188446" cy="12872"/>
          </a:xfrm>
          <a:prstGeom prst="straightConnector1">
            <a:avLst/>
          </a:prstGeom>
          <a:ln>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Прямая со стрелкой 109"/>
          <p:cNvCxnSpPr>
            <a:endCxn id="44" idx="2"/>
          </p:cNvCxnSpPr>
          <p:nvPr/>
        </p:nvCxnSpPr>
        <p:spPr>
          <a:xfrm flipV="1">
            <a:off x="4991456" y="2575586"/>
            <a:ext cx="205511" cy="15454"/>
          </a:xfrm>
          <a:prstGeom prst="straightConnector1">
            <a:avLst/>
          </a:prstGeom>
          <a:ln>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4" name="Овал 123"/>
          <p:cNvSpPr/>
          <p:nvPr/>
        </p:nvSpPr>
        <p:spPr>
          <a:xfrm>
            <a:off x="5477004" y="6572769"/>
            <a:ext cx="890583" cy="494004"/>
          </a:xfrm>
          <a:prstGeom prst="ellipse">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dirty="0" smtClean="0">
                <a:ln>
                  <a:solidFill>
                    <a:schemeClr val="tx2">
                      <a:lumMod val="50000"/>
                    </a:schemeClr>
                  </a:solidFill>
                </a:ln>
                <a:solidFill>
                  <a:srgbClr val="FFFECD"/>
                </a:solidFill>
              </a:rPr>
              <a:t>АХО</a:t>
            </a:r>
            <a:endParaRPr lang="ru-RU" sz="1200" dirty="0">
              <a:ln>
                <a:solidFill>
                  <a:schemeClr val="tx2">
                    <a:lumMod val="50000"/>
                  </a:schemeClr>
                </a:solidFill>
              </a:ln>
              <a:solidFill>
                <a:srgbClr val="FFFECD"/>
              </a:solidFill>
            </a:endParaRPr>
          </a:p>
        </p:txBody>
      </p:sp>
      <p:sp>
        <p:nvSpPr>
          <p:cNvPr id="125" name="Овал 124"/>
          <p:cNvSpPr/>
          <p:nvPr/>
        </p:nvSpPr>
        <p:spPr>
          <a:xfrm>
            <a:off x="5477005" y="7127092"/>
            <a:ext cx="1328932" cy="533899"/>
          </a:xfrm>
          <a:prstGeom prst="ellipse">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900" dirty="0" smtClean="0">
                <a:ln>
                  <a:solidFill>
                    <a:schemeClr val="tx2">
                      <a:lumMod val="50000"/>
                    </a:schemeClr>
                  </a:solidFill>
                </a:ln>
                <a:solidFill>
                  <a:srgbClr val="FFFECD"/>
                </a:solidFill>
              </a:rPr>
              <a:t>Отдел </a:t>
            </a:r>
            <a:r>
              <a:rPr lang="ru-RU" sz="800" dirty="0" smtClean="0">
                <a:ln>
                  <a:solidFill>
                    <a:schemeClr val="tx2">
                      <a:lumMod val="50000"/>
                    </a:schemeClr>
                  </a:solidFill>
                </a:ln>
                <a:solidFill>
                  <a:srgbClr val="FFFECD"/>
                </a:solidFill>
              </a:rPr>
              <a:t>сопровождения </a:t>
            </a:r>
            <a:r>
              <a:rPr lang="ru-RU" sz="850" dirty="0" smtClean="0">
                <a:ln>
                  <a:solidFill>
                    <a:schemeClr val="tx2">
                      <a:lumMod val="50000"/>
                    </a:schemeClr>
                  </a:solidFill>
                </a:ln>
                <a:solidFill>
                  <a:srgbClr val="FFFECD"/>
                </a:solidFill>
              </a:rPr>
              <a:t>мероприятий</a:t>
            </a:r>
            <a:endParaRPr lang="ru-RU" sz="850" dirty="0">
              <a:ln>
                <a:solidFill>
                  <a:schemeClr val="tx2">
                    <a:lumMod val="50000"/>
                  </a:schemeClr>
                </a:solidFill>
              </a:ln>
              <a:solidFill>
                <a:srgbClr val="FFFECD"/>
              </a:solidFill>
            </a:endParaRPr>
          </a:p>
        </p:txBody>
      </p:sp>
      <p:cxnSp>
        <p:nvCxnSpPr>
          <p:cNvPr id="130" name="Прямая соединительная линия 129"/>
          <p:cNvCxnSpPr/>
          <p:nvPr/>
        </p:nvCxnSpPr>
        <p:spPr>
          <a:xfrm>
            <a:off x="5345978" y="6819771"/>
            <a:ext cx="14018" cy="574271"/>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2" name="Прямая со стрелкой 131"/>
          <p:cNvCxnSpPr>
            <a:endCxn id="124" idx="2"/>
          </p:cNvCxnSpPr>
          <p:nvPr/>
        </p:nvCxnSpPr>
        <p:spPr>
          <a:xfrm>
            <a:off x="5345978" y="6819771"/>
            <a:ext cx="131026" cy="0"/>
          </a:xfrm>
          <a:prstGeom prst="straightConnector1">
            <a:avLst/>
          </a:prstGeom>
          <a:ln>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5" name="Прямая со стрелкой 134"/>
          <p:cNvCxnSpPr>
            <a:endCxn id="125" idx="2"/>
          </p:cNvCxnSpPr>
          <p:nvPr/>
        </p:nvCxnSpPr>
        <p:spPr>
          <a:xfrm flipV="1">
            <a:off x="5359996" y="7394042"/>
            <a:ext cx="117009" cy="4847"/>
          </a:xfrm>
          <a:prstGeom prst="straightConnector1">
            <a:avLst/>
          </a:prstGeom>
          <a:ln>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7" name="Прямая со стрелкой 136"/>
          <p:cNvCxnSpPr>
            <a:stCxn id="10" idx="3"/>
          </p:cNvCxnSpPr>
          <p:nvPr/>
        </p:nvCxnSpPr>
        <p:spPr>
          <a:xfrm>
            <a:off x="5236181" y="7019407"/>
            <a:ext cx="102777" cy="11081"/>
          </a:xfrm>
          <a:prstGeom prst="straightConnector1">
            <a:avLst/>
          </a:prstGeom>
          <a:ln>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8" name="Скругленный прямоугольник 137"/>
          <p:cNvSpPr/>
          <p:nvPr/>
        </p:nvSpPr>
        <p:spPr>
          <a:xfrm>
            <a:off x="2942550" y="7809983"/>
            <a:ext cx="1728192" cy="304304"/>
          </a:xfrm>
          <a:prstGeom prst="roundRect">
            <a:avLst/>
          </a:prstGeom>
          <a:solidFill>
            <a:srgbClr val="FFFECD"/>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sz="1400" b="1" dirty="0">
                <a:solidFill>
                  <a:srgbClr val="292929"/>
                </a:solidFill>
              </a:rPr>
              <a:t>Главный </a:t>
            </a:r>
            <a:r>
              <a:rPr lang="ru-RU" sz="1400" b="1" dirty="0" smtClean="0">
                <a:solidFill>
                  <a:srgbClr val="292929"/>
                </a:solidFill>
              </a:rPr>
              <a:t>редактор</a:t>
            </a:r>
            <a:endParaRPr lang="ru-RU" sz="1400" b="1" dirty="0"/>
          </a:p>
        </p:txBody>
      </p:sp>
      <p:sp>
        <p:nvSpPr>
          <p:cNvPr id="139" name="Овал 138"/>
          <p:cNvSpPr/>
          <p:nvPr/>
        </p:nvSpPr>
        <p:spPr>
          <a:xfrm>
            <a:off x="5464066" y="7721310"/>
            <a:ext cx="890583" cy="494004"/>
          </a:xfrm>
          <a:prstGeom prst="ellipse">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dirty="0" smtClean="0">
                <a:ln>
                  <a:solidFill>
                    <a:schemeClr val="tx2">
                      <a:lumMod val="50000"/>
                    </a:schemeClr>
                  </a:solidFill>
                </a:ln>
                <a:solidFill>
                  <a:srgbClr val="FFFECD"/>
                </a:solidFill>
              </a:rPr>
              <a:t>Радио ВОС</a:t>
            </a:r>
            <a:endParaRPr lang="ru-RU" sz="1200" dirty="0">
              <a:ln>
                <a:solidFill>
                  <a:schemeClr val="tx2">
                    <a:lumMod val="50000"/>
                  </a:schemeClr>
                </a:solidFill>
              </a:ln>
              <a:solidFill>
                <a:srgbClr val="FFFECD"/>
              </a:solidFill>
            </a:endParaRPr>
          </a:p>
        </p:txBody>
      </p:sp>
      <p:cxnSp>
        <p:nvCxnSpPr>
          <p:cNvPr id="141" name="Прямая со стрелкой 140"/>
          <p:cNvCxnSpPr>
            <a:stCxn id="138" idx="3"/>
            <a:endCxn id="139" idx="2"/>
          </p:cNvCxnSpPr>
          <p:nvPr/>
        </p:nvCxnSpPr>
        <p:spPr>
          <a:xfrm>
            <a:off x="4670742" y="7962135"/>
            <a:ext cx="793324" cy="6177"/>
          </a:xfrm>
          <a:prstGeom prst="straightConnector1">
            <a:avLst/>
          </a:prstGeom>
          <a:ln>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4" name="Прямая со стрелкой 143"/>
          <p:cNvCxnSpPr>
            <a:endCxn id="138" idx="1"/>
          </p:cNvCxnSpPr>
          <p:nvPr/>
        </p:nvCxnSpPr>
        <p:spPr>
          <a:xfrm>
            <a:off x="2433760" y="7962135"/>
            <a:ext cx="508790" cy="0"/>
          </a:xfrm>
          <a:prstGeom prst="straightConnector1">
            <a:avLst/>
          </a:prstGeom>
          <a:ln>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0" name="Скругленный прямоугольник 149"/>
          <p:cNvSpPr/>
          <p:nvPr/>
        </p:nvSpPr>
        <p:spPr>
          <a:xfrm>
            <a:off x="2942550" y="8260738"/>
            <a:ext cx="1728192" cy="304304"/>
          </a:xfrm>
          <a:prstGeom prst="roundRect">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sz="1200" b="1" dirty="0" smtClean="0">
                <a:solidFill>
                  <a:srgbClr val="292929"/>
                </a:solidFill>
              </a:rPr>
              <a:t>Консультативно-аналитический отдел</a:t>
            </a:r>
            <a:endParaRPr lang="ru-RU" sz="1200" b="1" dirty="0"/>
          </a:p>
        </p:txBody>
      </p:sp>
      <p:sp>
        <p:nvSpPr>
          <p:cNvPr id="151" name="Скругленный прямоугольник 150"/>
          <p:cNvSpPr/>
          <p:nvPr/>
        </p:nvSpPr>
        <p:spPr>
          <a:xfrm>
            <a:off x="2949227" y="8687203"/>
            <a:ext cx="1948163" cy="304304"/>
          </a:xfrm>
          <a:prstGeom prst="roundRect">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ru-RU" sz="1200" b="1" dirty="0" smtClean="0">
                <a:solidFill>
                  <a:srgbClr val="292929"/>
                </a:solidFill>
              </a:rPr>
              <a:t>Отдел информационных технологий</a:t>
            </a:r>
            <a:endParaRPr lang="ru-RU" sz="1200" b="1" dirty="0"/>
          </a:p>
        </p:txBody>
      </p:sp>
      <p:sp>
        <p:nvSpPr>
          <p:cNvPr id="152" name="Овал 151"/>
          <p:cNvSpPr/>
          <p:nvPr/>
        </p:nvSpPr>
        <p:spPr>
          <a:xfrm>
            <a:off x="5426723" y="8335217"/>
            <a:ext cx="1379213" cy="377853"/>
          </a:xfrm>
          <a:prstGeom prst="ellipse">
            <a:avLst/>
          </a:prstGeom>
          <a:solidFill>
            <a:srgbClr val="FFF9EB"/>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dirty="0" smtClean="0">
                <a:ln>
                  <a:solidFill>
                    <a:schemeClr val="tx2">
                      <a:lumMod val="50000"/>
                    </a:schemeClr>
                  </a:solidFill>
                </a:ln>
                <a:solidFill>
                  <a:srgbClr val="FFFECD"/>
                </a:solidFill>
              </a:rPr>
              <a:t>Отдел кино-фото</a:t>
            </a:r>
            <a:endParaRPr lang="ru-RU" sz="1200" dirty="0">
              <a:ln>
                <a:solidFill>
                  <a:schemeClr val="tx2">
                    <a:lumMod val="50000"/>
                  </a:schemeClr>
                </a:solidFill>
              </a:ln>
              <a:solidFill>
                <a:srgbClr val="FFFECD"/>
              </a:solidFill>
            </a:endParaRPr>
          </a:p>
        </p:txBody>
      </p:sp>
      <p:sp>
        <p:nvSpPr>
          <p:cNvPr id="153" name="Овал 152"/>
          <p:cNvSpPr/>
          <p:nvPr/>
        </p:nvSpPr>
        <p:spPr>
          <a:xfrm>
            <a:off x="5431884" y="8791181"/>
            <a:ext cx="1379213" cy="326089"/>
          </a:xfrm>
          <a:prstGeom prst="ellipse">
            <a:avLst/>
          </a:prstGeom>
          <a:solidFill>
            <a:srgbClr val="FFF9EB"/>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dirty="0" smtClean="0">
                <a:ln>
                  <a:solidFill>
                    <a:schemeClr val="tx2">
                      <a:lumMod val="50000"/>
                    </a:schemeClr>
                  </a:solidFill>
                </a:ln>
                <a:solidFill>
                  <a:srgbClr val="FFFECD"/>
                </a:solidFill>
              </a:rPr>
              <a:t>Типография</a:t>
            </a:r>
            <a:endParaRPr lang="ru-RU" sz="1200" dirty="0">
              <a:ln>
                <a:solidFill>
                  <a:schemeClr val="tx2">
                    <a:lumMod val="50000"/>
                  </a:schemeClr>
                </a:solidFill>
              </a:ln>
              <a:solidFill>
                <a:srgbClr val="FFFECD"/>
              </a:solidFill>
            </a:endParaRPr>
          </a:p>
        </p:txBody>
      </p:sp>
      <p:cxnSp>
        <p:nvCxnSpPr>
          <p:cNvPr id="155" name="Прямая соединительная линия 154"/>
          <p:cNvCxnSpPr/>
          <p:nvPr/>
        </p:nvCxnSpPr>
        <p:spPr>
          <a:xfrm>
            <a:off x="5196967" y="8524144"/>
            <a:ext cx="0" cy="430082"/>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7" name="Прямая со стрелкой 156"/>
          <p:cNvCxnSpPr>
            <a:endCxn id="152" idx="2"/>
          </p:cNvCxnSpPr>
          <p:nvPr/>
        </p:nvCxnSpPr>
        <p:spPr>
          <a:xfrm>
            <a:off x="5196967" y="8519749"/>
            <a:ext cx="229756" cy="4395"/>
          </a:xfrm>
          <a:prstGeom prst="straightConnector1">
            <a:avLst/>
          </a:prstGeom>
          <a:ln>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1" name="Прямая со стрелкой 160"/>
          <p:cNvCxnSpPr>
            <a:endCxn id="153" idx="2"/>
          </p:cNvCxnSpPr>
          <p:nvPr/>
        </p:nvCxnSpPr>
        <p:spPr>
          <a:xfrm flipV="1">
            <a:off x="5196967" y="8954226"/>
            <a:ext cx="234917" cy="1280"/>
          </a:xfrm>
          <a:prstGeom prst="straightConnector1">
            <a:avLst/>
          </a:prstGeom>
          <a:ln>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5" name="Прямая со стрелкой 164"/>
          <p:cNvCxnSpPr>
            <a:stCxn id="151" idx="3"/>
          </p:cNvCxnSpPr>
          <p:nvPr/>
        </p:nvCxnSpPr>
        <p:spPr>
          <a:xfrm flipV="1">
            <a:off x="4897390" y="8803354"/>
            <a:ext cx="299577" cy="36001"/>
          </a:xfrm>
          <a:prstGeom prst="straightConnector1">
            <a:avLst/>
          </a:prstGeom>
          <a:ln>
            <a:noFill/>
            <a:tailEnd type="triangle"/>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cxnSp>
        <p:nvCxnSpPr>
          <p:cNvPr id="37" name="Прямая со стрелкой 36"/>
          <p:cNvCxnSpPr>
            <a:stCxn id="5" idx="3"/>
          </p:cNvCxnSpPr>
          <p:nvPr/>
        </p:nvCxnSpPr>
        <p:spPr>
          <a:xfrm>
            <a:off x="2010430" y="4493158"/>
            <a:ext cx="416368" cy="6834"/>
          </a:xfrm>
          <a:prstGeom prst="straightConnector1">
            <a:avLst/>
          </a:prstGeom>
          <a:ln>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5" name="Овал 104"/>
          <p:cNvSpPr/>
          <p:nvPr/>
        </p:nvSpPr>
        <p:spPr>
          <a:xfrm>
            <a:off x="5661249" y="608626"/>
            <a:ext cx="1138126" cy="542503"/>
          </a:xfrm>
          <a:prstGeom prst="ellipse">
            <a:avLst/>
          </a:prstGeom>
          <a:solidFill>
            <a:srgbClr val="FFF9EB"/>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900" dirty="0" smtClean="0">
                <a:ln>
                  <a:solidFill>
                    <a:schemeClr val="tx2">
                      <a:lumMod val="50000"/>
                    </a:schemeClr>
                  </a:solidFill>
                </a:ln>
                <a:solidFill>
                  <a:srgbClr val="FFFECD"/>
                </a:solidFill>
              </a:rPr>
              <a:t>Отдел разработки и внедрения АТ</a:t>
            </a:r>
            <a:endParaRPr lang="ru-RU" sz="900" dirty="0">
              <a:ln>
                <a:solidFill>
                  <a:schemeClr val="tx2">
                    <a:lumMod val="50000"/>
                  </a:schemeClr>
                </a:solidFill>
              </a:ln>
              <a:solidFill>
                <a:srgbClr val="FFFECD"/>
              </a:solidFill>
            </a:endParaRPr>
          </a:p>
        </p:txBody>
      </p:sp>
      <p:cxnSp>
        <p:nvCxnSpPr>
          <p:cNvPr id="78" name="Прямая со стрелкой 77"/>
          <p:cNvCxnSpPr>
            <a:stCxn id="42" idx="0"/>
          </p:cNvCxnSpPr>
          <p:nvPr/>
        </p:nvCxnSpPr>
        <p:spPr>
          <a:xfrm flipV="1">
            <a:off x="5845205" y="1151129"/>
            <a:ext cx="176083" cy="115536"/>
          </a:xfrm>
          <a:prstGeom prst="straightConnector1">
            <a:avLst/>
          </a:prstGeom>
          <a:ln>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1" name="Прямая со стрелкой 90"/>
          <p:cNvCxnSpPr>
            <a:endCxn id="150" idx="1"/>
          </p:cNvCxnSpPr>
          <p:nvPr/>
        </p:nvCxnSpPr>
        <p:spPr>
          <a:xfrm>
            <a:off x="2419837" y="8387052"/>
            <a:ext cx="522713" cy="25838"/>
          </a:xfrm>
          <a:prstGeom prst="straightConnector1">
            <a:avLst/>
          </a:prstGeom>
          <a:ln>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6" name="Прямая со стрелкой 95"/>
          <p:cNvCxnSpPr>
            <a:endCxn id="151" idx="1"/>
          </p:cNvCxnSpPr>
          <p:nvPr/>
        </p:nvCxnSpPr>
        <p:spPr>
          <a:xfrm>
            <a:off x="2419837" y="8833178"/>
            <a:ext cx="529390" cy="6177"/>
          </a:xfrm>
          <a:prstGeom prst="straightConnector1">
            <a:avLst/>
          </a:prstGeom>
          <a:ln>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Прямая со стрелкой 99"/>
          <p:cNvCxnSpPr/>
          <p:nvPr/>
        </p:nvCxnSpPr>
        <p:spPr>
          <a:xfrm flipV="1">
            <a:off x="4897390" y="8821354"/>
            <a:ext cx="299577" cy="11824"/>
          </a:xfrm>
          <a:prstGeom prst="straightConnector1">
            <a:avLst/>
          </a:prstGeom>
          <a:ln>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14764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3073" y="3486178"/>
            <a:ext cx="1322492" cy="1936965"/>
          </a:xfrm>
          <a:prstGeom prst="rect">
            <a:avLst/>
          </a:prstGeom>
        </p:spPr>
      </p:pic>
      <p:sp>
        <p:nvSpPr>
          <p:cNvPr id="4" name="Прямоугольник 3"/>
          <p:cNvSpPr/>
          <p:nvPr/>
        </p:nvSpPr>
        <p:spPr>
          <a:xfrm>
            <a:off x="1133128" y="48369"/>
            <a:ext cx="5472607" cy="407804"/>
          </a:xfrm>
          <a:prstGeom prst="rect">
            <a:avLst/>
          </a:prstGeom>
          <a:noFill/>
        </p:spPr>
        <p:txBody>
          <a:bodyPr wrap="square" lIns="99060" tIns="49530" rIns="99060" bIns="49530">
            <a:spAutoFit/>
            <a:scene3d>
              <a:camera prst="orthographicFront"/>
              <a:lightRig rig="harsh" dir="t"/>
            </a:scene3d>
            <a:sp3d extrusionH="57150" prstMaterial="matte">
              <a:bevelT w="63500" h="12700" prst="angle"/>
              <a:contourClr>
                <a:schemeClr val="bg1">
                  <a:lumMod val="65000"/>
                </a:schemeClr>
              </a:contourClr>
            </a:sp3d>
          </a:bodyPr>
          <a:lstStyle/>
          <a:p>
            <a:pPr algn="ctr" eaLnBrk="1" hangingPunct="1">
              <a:defRPr/>
            </a:pPr>
            <a:r>
              <a:rPr lang="ru-RU" sz="2000" b="1" dirty="0" smtClean="0">
                <a:ln/>
                <a:solidFill>
                  <a:schemeClr val="tx1">
                    <a:lumMod val="65000"/>
                    <a:lumOff val="35000"/>
                  </a:schemeClr>
                </a:solidFill>
                <a:latin typeface="Georgia" panose="02040502050405020303" pitchFamily="18" charset="0"/>
              </a:rPr>
              <a:t>Руководство </a:t>
            </a:r>
            <a:r>
              <a:rPr lang="ru-RU" sz="2000" b="1" dirty="0">
                <a:ln/>
                <a:solidFill>
                  <a:schemeClr val="tx1">
                    <a:lumMod val="65000"/>
                    <a:lumOff val="35000"/>
                  </a:schemeClr>
                </a:solidFill>
                <a:latin typeface="Georgia" panose="02040502050405020303" pitchFamily="18" charset="0"/>
              </a:rPr>
              <a:t>КСРК ВОС</a:t>
            </a:r>
          </a:p>
        </p:txBody>
      </p:sp>
      <p:sp>
        <p:nvSpPr>
          <p:cNvPr id="6" name="TextBox 9"/>
          <p:cNvSpPr txBox="1">
            <a:spLocks noChangeArrowheads="1"/>
          </p:cNvSpPr>
          <p:nvPr/>
        </p:nvSpPr>
        <p:spPr bwMode="auto">
          <a:xfrm>
            <a:off x="339076" y="4626275"/>
            <a:ext cx="2039461" cy="979242"/>
          </a:xfrm>
          <a:prstGeom prst="rect">
            <a:avLst/>
          </a:prstGeom>
          <a:noFill/>
          <a:ln w="9525">
            <a:noFill/>
            <a:miter lim="800000"/>
            <a:headEnd/>
            <a:tailEnd/>
          </a:ln>
        </p:spPr>
        <p:txBody>
          <a:bodyPr wrap="square">
            <a:spAutoFit/>
          </a:bodyPr>
          <a:lstStyle/>
          <a:p>
            <a:pPr algn="ctr"/>
            <a:r>
              <a:rPr lang="ru-RU" sz="1241" b="1" dirty="0">
                <a:latin typeface="Georgia" pitchFamily="18" charset="0"/>
              </a:rPr>
              <a:t>Мочалин Андрей Владимирович</a:t>
            </a:r>
          </a:p>
          <a:p>
            <a:pPr algn="ctr"/>
            <a:endParaRPr lang="ru-RU" sz="800" dirty="0">
              <a:latin typeface="Georgia" pitchFamily="18" charset="0"/>
            </a:endParaRPr>
          </a:p>
          <a:p>
            <a:pPr algn="ctr"/>
            <a:r>
              <a:rPr lang="ru-RU" sz="1241" dirty="0">
                <a:latin typeface="Georgia" pitchFamily="18" charset="0"/>
              </a:rPr>
              <a:t>Первый заместитель генерального директора</a:t>
            </a:r>
          </a:p>
        </p:txBody>
      </p:sp>
      <p:sp>
        <p:nvSpPr>
          <p:cNvPr id="8" name="TextBox 10"/>
          <p:cNvSpPr txBox="1">
            <a:spLocks noChangeArrowheads="1"/>
          </p:cNvSpPr>
          <p:nvPr/>
        </p:nvSpPr>
        <p:spPr bwMode="auto">
          <a:xfrm>
            <a:off x="4906530" y="4713796"/>
            <a:ext cx="1922414" cy="788293"/>
          </a:xfrm>
          <a:prstGeom prst="rect">
            <a:avLst/>
          </a:prstGeom>
          <a:noFill/>
          <a:ln w="9525">
            <a:noFill/>
            <a:miter lim="800000"/>
            <a:headEnd/>
            <a:tailEnd/>
          </a:ln>
        </p:spPr>
        <p:txBody>
          <a:bodyPr wrap="square">
            <a:spAutoFit/>
          </a:bodyPr>
          <a:lstStyle/>
          <a:p>
            <a:pPr algn="ctr"/>
            <a:r>
              <a:rPr lang="ru-RU" sz="1241" b="1" dirty="0">
                <a:latin typeface="Georgia" pitchFamily="18" charset="0"/>
              </a:rPr>
              <a:t>Фролкова Татьяна Александровна</a:t>
            </a:r>
          </a:p>
          <a:p>
            <a:pPr algn="ctr"/>
            <a:endParaRPr lang="ru-RU" sz="800" dirty="0">
              <a:latin typeface="Georgia" pitchFamily="18" charset="0"/>
            </a:endParaRPr>
          </a:p>
          <a:p>
            <a:pPr algn="ctr"/>
            <a:r>
              <a:rPr lang="ru-RU" sz="1241" dirty="0">
                <a:latin typeface="Georgia" pitchFamily="18" charset="0"/>
              </a:rPr>
              <a:t>Главный бухгалтер</a:t>
            </a:r>
          </a:p>
        </p:txBody>
      </p:sp>
      <p:sp>
        <p:nvSpPr>
          <p:cNvPr id="10" name="TextBox 12"/>
          <p:cNvSpPr txBox="1">
            <a:spLocks noChangeArrowheads="1"/>
          </p:cNvSpPr>
          <p:nvPr/>
        </p:nvSpPr>
        <p:spPr bwMode="auto">
          <a:xfrm>
            <a:off x="143473" y="7877884"/>
            <a:ext cx="2235064" cy="1266116"/>
          </a:xfrm>
          <a:prstGeom prst="rect">
            <a:avLst/>
          </a:prstGeom>
          <a:noFill/>
          <a:ln w="9525">
            <a:noFill/>
            <a:miter lim="800000"/>
            <a:headEnd/>
            <a:tailEnd/>
          </a:ln>
        </p:spPr>
        <p:txBody>
          <a:bodyPr>
            <a:spAutoFit/>
          </a:bodyPr>
          <a:lstStyle/>
          <a:p>
            <a:pPr algn="ctr"/>
            <a:r>
              <a:rPr lang="ru-RU" sz="1138" b="1" dirty="0">
                <a:latin typeface="Georgia" pitchFamily="18" charset="0"/>
              </a:rPr>
              <a:t>Евменьев Иван </a:t>
            </a:r>
          </a:p>
          <a:p>
            <a:pPr algn="ctr"/>
            <a:r>
              <a:rPr lang="ru-RU" sz="1138" b="1" dirty="0">
                <a:latin typeface="Georgia" pitchFamily="18" charset="0"/>
              </a:rPr>
              <a:t>Юрьевич</a:t>
            </a:r>
          </a:p>
          <a:p>
            <a:pPr algn="ctr"/>
            <a:endParaRPr lang="ru-RU" sz="800" dirty="0">
              <a:latin typeface="Georgia" pitchFamily="18" charset="0"/>
            </a:endParaRPr>
          </a:p>
          <a:p>
            <a:pPr algn="ctr"/>
            <a:r>
              <a:rPr lang="ru-RU" sz="1138" dirty="0">
                <a:latin typeface="Georgia" pitchFamily="18" charset="0"/>
              </a:rPr>
              <a:t>Заместитель </a:t>
            </a:r>
            <a:endParaRPr lang="en-US" sz="1138" dirty="0">
              <a:latin typeface="Georgia" pitchFamily="18" charset="0"/>
            </a:endParaRPr>
          </a:p>
          <a:p>
            <a:pPr algn="ctr"/>
            <a:r>
              <a:rPr lang="ru-RU" sz="1138" dirty="0">
                <a:latin typeface="Georgia" pitchFamily="18" charset="0"/>
              </a:rPr>
              <a:t>генерального </a:t>
            </a:r>
            <a:r>
              <a:rPr lang="ru-RU" sz="1138" dirty="0" smtClean="0">
                <a:latin typeface="Georgia" pitchFamily="18" charset="0"/>
              </a:rPr>
              <a:t>директора по связям с общественностью и инновационным проектам</a:t>
            </a:r>
            <a:endParaRPr lang="ru-RU" sz="1138" dirty="0">
              <a:latin typeface="Georgia" pitchFamily="18" charset="0"/>
            </a:endParaRPr>
          </a:p>
        </p:txBody>
      </p:sp>
      <p:sp>
        <p:nvSpPr>
          <p:cNvPr id="12" name="TextBox 11"/>
          <p:cNvSpPr txBox="1">
            <a:spLocks noChangeArrowheads="1"/>
          </p:cNvSpPr>
          <p:nvPr/>
        </p:nvSpPr>
        <p:spPr bwMode="auto">
          <a:xfrm>
            <a:off x="2476339" y="7877884"/>
            <a:ext cx="2235064" cy="1266116"/>
          </a:xfrm>
          <a:prstGeom prst="rect">
            <a:avLst/>
          </a:prstGeom>
          <a:noFill/>
          <a:ln w="9525">
            <a:noFill/>
            <a:miter lim="800000"/>
            <a:headEnd/>
            <a:tailEnd/>
          </a:ln>
        </p:spPr>
        <p:txBody>
          <a:bodyPr>
            <a:spAutoFit/>
          </a:bodyPr>
          <a:lstStyle/>
          <a:p>
            <a:pPr algn="ctr"/>
            <a:r>
              <a:rPr lang="ru-RU" sz="1138" b="1" dirty="0" err="1" smtClean="0">
                <a:latin typeface="Georgia" pitchFamily="18" charset="0"/>
              </a:rPr>
              <a:t>Ермишин</a:t>
            </a:r>
            <a:r>
              <a:rPr lang="ru-RU" sz="1138" b="1" dirty="0" smtClean="0">
                <a:latin typeface="Georgia" pitchFamily="18" charset="0"/>
              </a:rPr>
              <a:t>  </a:t>
            </a:r>
            <a:r>
              <a:rPr lang="ru-RU" sz="1138" b="1" dirty="0">
                <a:latin typeface="Georgia" pitchFamily="18" charset="0"/>
              </a:rPr>
              <a:t>Андрей Викторович</a:t>
            </a:r>
          </a:p>
          <a:p>
            <a:pPr algn="ctr"/>
            <a:endParaRPr lang="ru-RU" sz="800" dirty="0">
              <a:latin typeface="Georgia" pitchFamily="18" charset="0"/>
            </a:endParaRPr>
          </a:p>
          <a:p>
            <a:pPr algn="ctr"/>
            <a:r>
              <a:rPr lang="ru-RU" sz="1138" dirty="0">
                <a:latin typeface="Georgia" pitchFamily="18" charset="0"/>
              </a:rPr>
              <a:t>Заместитель </a:t>
            </a:r>
            <a:endParaRPr lang="en-US" sz="1138" dirty="0">
              <a:latin typeface="Georgia" pitchFamily="18" charset="0"/>
            </a:endParaRPr>
          </a:p>
          <a:p>
            <a:pPr algn="ctr"/>
            <a:r>
              <a:rPr lang="ru-RU" sz="1138" dirty="0">
                <a:latin typeface="Georgia" pitchFamily="18" charset="0"/>
              </a:rPr>
              <a:t>генерального </a:t>
            </a:r>
            <a:r>
              <a:rPr lang="ru-RU" sz="1138" dirty="0" smtClean="0">
                <a:latin typeface="Georgia" pitchFamily="18" charset="0"/>
              </a:rPr>
              <a:t>директора  по административно-хозяйственной деятельности</a:t>
            </a:r>
            <a:endParaRPr lang="ru-RU" sz="1138" dirty="0">
              <a:latin typeface="Georgia" pitchFamily="18" charset="0"/>
            </a:endParaRPr>
          </a:p>
        </p:txBody>
      </p:sp>
      <p:sp>
        <p:nvSpPr>
          <p:cNvPr id="14" name="TextBox 13"/>
          <p:cNvSpPr txBox="1">
            <a:spLocks noChangeArrowheads="1"/>
          </p:cNvSpPr>
          <p:nvPr/>
        </p:nvSpPr>
        <p:spPr bwMode="auto">
          <a:xfrm>
            <a:off x="4947271" y="7908656"/>
            <a:ext cx="1840931" cy="1091004"/>
          </a:xfrm>
          <a:prstGeom prst="rect">
            <a:avLst/>
          </a:prstGeom>
          <a:noFill/>
          <a:ln w="9525">
            <a:noFill/>
            <a:miter lim="800000"/>
            <a:headEnd/>
            <a:tailEnd/>
          </a:ln>
        </p:spPr>
        <p:txBody>
          <a:bodyPr>
            <a:spAutoFit/>
          </a:bodyPr>
          <a:lstStyle/>
          <a:p>
            <a:pPr algn="ctr"/>
            <a:r>
              <a:rPr lang="ru-RU" sz="1138" b="1" dirty="0" err="1">
                <a:latin typeface="Georgia" pitchFamily="18" charset="0"/>
              </a:rPr>
              <a:t>Хаялетдинов</a:t>
            </a:r>
            <a:r>
              <a:rPr lang="ru-RU" sz="1138" b="1" dirty="0">
                <a:latin typeface="Georgia" pitchFamily="18" charset="0"/>
              </a:rPr>
              <a:t> </a:t>
            </a:r>
          </a:p>
          <a:p>
            <a:pPr algn="ctr"/>
            <a:r>
              <a:rPr lang="ru-RU" sz="1138" b="1" dirty="0" err="1">
                <a:latin typeface="Georgia" pitchFamily="18" charset="0"/>
              </a:rPr>
              <a:t>Тагир</a:t>
            </a:r>
            <a:endParaRPr lang="ru-RU" sz="1138" b="1" dirty="0">
              <a:latin typeface="Georgia" pitchFamily="18" charset="0"/>
            </a:endParaRPr>
          </a:p>
          <a:p>
            <a:pPr algn="ctr"/>
            <a:r>
              <a:rPr lang="ru-RU" sz="1138" b="1" dirty="0" err="1">
                <a:latin typeface="Georgia" pitchFamily="18" charset="0"/>
              </a:rPr>
              <a:t>Кутдусович</a:t>
            </a:r>
            <a:endParaRPr lang="ru-RU" sz="1138" b="1" dirty="0">
              <a:latin typeface="Georgia" pitchFamily="18" charset="0"/>
            </a:endParaRPr>
          </a:p>
          <a:p>
            <a:pPr algn="ctr"/>
            <a:endParaRPr lang="ru-RU" sz="800" dirty="0">
              <a:latin typeface="Georgia" pitchFamily="18" charset="0"/>
            </a:endParaRPr>
          </a:p>
          <a:p>
            <a:pPr algn="ctr"/>
            <a:r>
              <a:rPr lang="ru-RU" sz="1138" dirty="0">
                <a:latin typeface="Georgia" pitchFamily="18" charset="0"/>
              </a:rPr>
              <a:t>Художественный руководитель</a:t>
            </a:r>
          </a:p>
        </p:txBody>
      </p:sp>
      <p:pic>
        <p:nvPicPr>
          <p:cNvPr id="2" name="Рисунок 1"/>
          <p:cNvPicPr>
            <a:picLocks noChangeAspect="1"/>
          </p:cNvPicPr>
          <p:nvPr/>
        </p:nvPicPr>
        <p:blipFill rotWithShape="1">
          <a:blip r:embed="rId3" cstate="print">
            <a:extLst>
              <a:ext uri="{28A0092B-C50C-407E-A947-70E740481C1C}">
                <a14:useLocalDpi xmlns:a14="http://schemas.microsoft.com/office/drawing/2010/main" val="0"/>
              </a:ext>
            </a:extLst>
          </a:blip>
          <a:srcRect l="28899" r="16078"/>
          <a:stretch/>
        </p:blipFill>
        <p:spPr>
          <a:xfrm flipH="1">
            <a:off x="458707" y="2415496"/>
            <a:ext cx="1800200" cy="2181126"/>
          </a:xfrm>
          <a:prstGeom prst="rect">
            <a:avLst/>
          </a:prstGeom>
          <a:noFill/>
          <a:ln w="9525">
            <a:noFill/>
            <a:miter lim="800000"/>
            <a:headEnd/>
            <a:tailEnd/>
          </a:ln>
          <a:scene3d>
            <a:camera prst="orthographicFront"/>
            <a:lightRig rig="threePt" dir="t"/>
          </a:scene3d>
          <a:sp3d>
            <a:bevelT w="114300" prst="artDeco"/>
          </a:sp3d>
        </p:spPr>
      </p:pic>
      <p:pic>
        <p:nvPicPr>
          <p:cNvPr id="15" name="Рисунок 14"/>
          <p:cNvPicPr>
            <a:picLocks noChangeAspect="1"/>
          </p:cNvPicPr>
          <p:nvPr/>
        </p:nvPicPr>
        <p:blipFill rotWithShape="1">
          <a:blip r:embed="rId4" cstate="print">
            <a:extLst>
              <a:ext uri="{28A0092B-C50C-407E-A947-70E740481C1C}">
                <a14:useLocalDpi xmlns:a14="http://schemas.microsoft.com/office/drawing/2010/main" val="0"/>
              </a:ext>
            </a:extLst>
          </a:blip>
          <a:srcRect l="15374" r="26593"/>
          <a:stretch/>
        </p:blipFill>
        <p:spPr>
          <a:xfrm>
            <a:off x="2586788" y="5724047"/>
            <a:ext cx="1874914" cy="2153837"/>
          </a:xfrm>
          <a:prstGeom prst="rect">
            <a:avLst/>
          </a:prstGeom>
          <a:noFill/>
          <a:ln w="9525">
            <a:noFill/>
            <a:miter lim="800000"/>
            <a:headEnd/>
            <a:tailEnd/>
          </a:ln>
          <a:scene3d>
            <a:camera prst="orthographicFront"/>
            <a:lightRig rig="threePt" dir="t"/>
          </a:scene3d>
          <a:sp3d>
            <a:bevelT w="114300" prst="artDeco"/>
          </a:sp3d>
        </p:spPr>
      </p:pic>
      <p:pic>
        <p:nvPicPr>
          <p:cNvPr id="16" name="Рисунок 15"/>
          <p:cNvPicPr>
            <a:picLocks noChangeAspect="1"/>
          </p:cNvPicPr>
          <p:nvPr/>
        </p:nvPicPr>
        <p:blipFill rotWithShape="1">
          <a:blip r:embed="rId5" cstate="print">
            <a:extLst>
              <a:ext uri="{28A0092B-C50C-407E-A947-70E740481C1C}">
                <a14:useLocalDpi xmlns:a14="http://schemas.microsoft.com/office/drawing/2010/main" val="0"/>
              </a:ext>
            </a:extLst>
          </a:blip>
          <a:srcRect l="20343" r="17971"/>
          <a:stretch/>
        </p:blipFill>
        <p:spPr>
          <a:xfrm>
            <a:off x="263211" y="5755151"/>
            <a:ext cx="1985670" cy="2145992"/>
          </a:xfrm>
          <a:prstGeom prst="rect">
            <a:avLst/>
          </a:prstGeom>
          <a:noFill/>
          <a:ln w="9525">
            <a:noFill/>
            <a:miter lim="800000"/>
            <a:headEnd/>
            <a:tailEnd/>
          </a:ln>
          <a:scene3d>
            <a:camera prst="orthographicFront"/>
            <a:lightRig rig="threePt" dir="t"/>
          </a:scene3d>
          <a:sp3d>
            <a:bevelT w="114300" prst="artDeco"/>
          </a:sp3d>
        </p:spPr>
      </p:pic>
      <p:pic>
        <p:nvPicPr>
          <p:cNvPr id="17" name="Рисунок 16"/>
          <p:cNvPicPr>
            <a:picLocks noChangeAspect="1"/>
          </p:cNvPicPr>
          <p:nvPr/>
        </p:nvPicPr>
        <p:blipFill rotWithShape="1">
          <a:blip r:embed="rId6" cstate="print">
            <a:extLst>
              <a:ext uri="{28A0092B-C50C-407E-A947-70E740481C1C}">
                <a14:useLocalDpi xmlns:a14="http://schemas.microsoft.com/office/drawing/2010/main" val="0"/>
              </a:ext>
            </a:extLst>
          </a:blip>
          <a:srcRect l="21507" r="19811"/>
          <a:stretch/>
        </p:blipFill>
        <p:spPr>
          <a:xfrm>
            <a:off x="4827599" y="5678866"/>
            <a:ext cx="1946509" cy="2211392"/>
          </a:xfrm>
          <a:prstGeom prst="rect">
            <a:avLst/>
          </a:prstGeom>
          <a:noFill/>
          <a:ln w="9525">
            <a:noFill/>
            <a:miter lim="800000"/>
            <a:headEnd/>
            <a:tailEnd/>
          </a:ln>
          <a:scene3d>
            <a:camera prst="orthographicFront"/>
            <a:lightRig rig="threePt" dir="t"/>
          </a:scene3d>
          <a:sp3d>
            <a:bevelT w="114300" prst="artDeco"/>
          </a:sp3d>
        </p:spPr>
      </p:pic>
      <p:pic>
        <p:nvPicPr>
          <p:cNvPr id="18" name="Рисунок 17"/>
          <p:cNvPicPr>
            <a:picLocks noChangeAspect="1"/>
          </p:cNvPicPr>
          <p:nvPr/>
        </p:nvPicPr>
        <p:blipFill rotWithShape="1">
          <a:blip r:embed="rId7" cstate="print">
            <a:extLst>
              <a:ext uri="{28A0092B-C50C-407E-A947-70E740481C1C}">
                <a14:useLocalDpi xmlns:a14="http://schemas.microsoft.com/office/drawing/2010/main" val="0"/>
              </a:ext>
            </a:extLst>
          </a:blip>
          <a:srcRect b="10186"/>
          <a:stretch/>
        </p:blipFill>
        <p:spPr>
          <a:xfrm flipH="1">
            <a:off x="5023089" y="2456850"/>
            <a:ext cx="1611560" cy="2169425"/>
          </a:xfrm>
          <a:prstGeom prst="rect">
            <a:avLst/>
          </a:prstGeom>
          <a:noFill/>
          <a:ln w="9525">
            <a:noFill/>
            <a:miter lim="800000"/>
            <a:headEnd/>
            <a:tailEnd/>
          </a:ln>
          <a:scene3d>
            <a:camera prst="orthographicFront"/>
            <a:lightRig rig="threePt" dir="t"/>
          </a:scene3d>
          <a:sp3d>
            <a:bevelT w="114300" prst="artDeco"/>
          </a:sp3d>
        </p:spPr>
      </p:pic>
      <p:sp>
        <p:nvSpPr>
          <p:cNvPr id="20" name="TextBox 9"/>
          <p:cNvSpPr txBox="1">
            <a:spLocks noChangeArrowheads="1"/>
          </p:cNvSpPr>
          <p:nvPr/>
        </p:nvSpPr>
        <p:spPr bwMode="auto">
          <a:xfrm>
            <a:off x="2586788" y="2717766"/>
            <a:ext cx="2319742" cy="812787"/>
          </a:xfrm>
          <a:prstGeom prst="rect">
            <a:avLst/>
          </a:prstGeom>
          <a:noFill/>
          <a:ln w="9525">
            <a:noFill/>
            <a:miter lim="800000"/>
            <a:headEnd/>
            <a:tailEnd/>
          </a:ln>
        </p:spPr>
        <p:txBody>
          <a:bodyPr wrap="square">
            <a:spAutoFit/>
          </a:bodyPr>
          <a:lstStyle/>
          <a:p>
            <a:pPr algn="ctr"/>
            <a:r>
              <a:rPr lang="ru-RU" sz="1241" b="1" dirty="0" smtClean="0">
                <a:latin typeface="Georgia" pitchFamily="18" charset="0"/>
              </a:rPr>
              <a:t>Баженов Владимир Петрович</a:t>
            </a:r>
            <a:endParaRPr lang="ru-RU" sz="1241" b="1" dirty="0">
              <a:latin typeface="Georgia" pitchFamily="18" charset="0"/>
            </a:endParaRPr>
          </a:p>
          <a:p>
            <a:pPr algn="ctr"/>
            <a:endParaRPr lang="ru-RU" sz="800" dirty="0">
              <a:latin typeface="Georgia" pitchFamily="18" charset="0"/>
            </a:endParaRPr>
          </a:p>
          <a:p>
            <a:pPr algn="ctr"/>
            <a:r>
              <a:rPr lang="ru-RU" sz="1400" dirty="0" smtClean="0">
                <a:latin typeface="Georgia" pitchFamily="18" charset="0"/>
              </a:rPr>
              <a:t>Генеральный директор</a:t>
            </a:r>
            <a:endParaRPr lang="ru-RU" sz="1400" dirty="0">
              <a:latin typeface="Georgia" pitchFamily="18" charset="0"/>
            </a:endParaRPr>
          </a:p>
        </p:txBody>
      </p:sp>
      <p:pic>
        <p:nvPicPr>
          <p:cNvPr id="1027" name="Picture 3"/>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0562" r="30562" b="30619"/>
          <a:stretch/>
        </p:blipFill>
        <p:spPr bwMode="auto">
          <a:xfrm>
            <a:off x="2817539" y="506987"/>
            <a:ext cx="1858240" cy="2210779"/>
          </a:xfrm>
          <a:prstGeom prst="rect">
            <a:avLst/>
          </a:prstGeom>
          <a:noFill/>
          <a:ln w="9525">
            <a:noFill/>
            <a:miter lim="800000"/>
            <a:headEnd/>
            <a:tailEnd/>
          </a:ln>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90864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844823" y="251520"/>
            <a:ext cx="4275855" cy="725263"/>
          </a:xfrm>
          <a:prstGeom prst="rect">
            <a:avLst/>
          </a:prstGeom>
          <a:noFill/>
        </p:spPr>
        <p:txBody>
          <a:bodyPr wrap="square" lIns="99060" tIns="49530" rIns="99060" bIns="49530">
            <a:spAutoFit/>
            <a:scene3d>
              <a:camera prst="orthographicFront"/>
              <a:lightRig rig="harsh" dir="t"/>
            </a:scene3d>
            <a:sp3d extrusionH="57150" prstMaterial="matte">
              <a:bevelT w="63500" h="12700" prst="angle"/>
              <a:contourClr>
                <a:schemeClr val="bg1">
                  <a:lumMod val="65000"/>
                </a:schemeClr>
              </a:contourClr>
            </a:sp3d>
          </a:bodyPr>
          <a:lstStyle/>
          <a:p>
            <a:pPr algn="ctr" eaLnBrk="1" hangingPunct="1">
              <a:lnSpc>
                <a:spcPct val="200000"/>
              </a:lnSpc>
              <a:defRPr/>
            </a:pPr>
            <a:r>
              <a:rPr lang="ru-RU" sz="2400" b="1" dirty="0" smtClean="0">
                <a:ln/>
                <a:solidFill>
                  <a:schemeClr val="tx1">
                    <a:lumMod val="65000"/>
                    <a:lumOff val="35000"/>
                  </a:schemeClr>
                </a:solidFill>
                <a:latin typeface="Georgia" pitchFamily="18" charset="0"/>
              </a:rPr>
              <a:t>Команда  КСРК ВОС</a:t>
            </a:r>
            <a:endParaRPr lang="ru-RU" sz="2400" b="1" dirty="0">
              <a:ln/>
              <a:solidFill>
                <a:schemeClr val="tx1">
                  <a:lumMod val="65000"/>
                  <a:lumOff val="35000"/>
                </a:schemeClr>
              </a:solidFill>
              <a:latin typeface="Georgia" pitchFamily="18" charset="0"/>
            </a:endParaRP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9696" y="9465"/>
            <a:ext cx="1107282" cy="1621761"/>
          </a:xfrm>
          <a:prstGeom prst="rect">
            <a:avLst/>
          </a:prstGeom>
        </p:spPr>
      </p:pic>
      <p:sp>
        <p:nvSpPr>
          <p:cNvPr id="4" name="TextBox 3"/>
          <p:cNvSpPr txBox="1"/>
          <p:nvPr/>
        </p:nvSpPr>
        <p:spPr>
          <a:xfrm>
            <a:off x="1268759" y="3149837"/>
            <a:ext cx="5551267" cy="3093154"/>
          </a:xfrm>
          <a:prstGeom prst="rect">
            <a:avLst/>
          </a:prstGeom>
          <a:noFill/>
        </p:spPr>
        <p:txBody>
          <a:bodyPr wrap="square" rtlCol="0">
            <a:spAutoFit/>
          </a:bodyPr>
          <a:lstStyle/>
          <a:p>
            <a:pPr algn="just"/>
            <a:r>
              <a:rPr lang="ru-RU" sz="1500" dirty="0" smtClean="0">
                <a:latin typeface="Georgia" pitchFamily="18" charset="0"/>
              </a:rPr>
              <a:t>	Главная ценность КСРК ВОС – это его сотрудники! В большом механизме учреждения задействованы более 100 человек, для слаженной работы которых применяются самые разнообразные методы. Например, конкурс «Человек года», который проходит в учреждении на протяжении многих лет. В торжественной обстановке, лучшему из лучших вручаются грамоты и премии. Многие сотрудники уже не раз становились победителями в данном конкурсе, что еще раз доказывает – люди в КСРК ВОС не просто выполняют свою работу, они стремятся делать ее на самом высоком уровне. </a:t>
            </a:r>
          </a:p>
          <a:p>
            <a:pPr algn="just"/>
            <a:endParaRPr lang="ru-RU" sz="1500" dirty="0" smtClean="0">
              <a:latin typeface="Georgia" pitchFamily="18" charset="0"/>
            </a:endParaRPr>
          </a:p>
          <a:p>
            <a:pPr algn="just"/>
            <a:endParaRPr lang="ru-RU" sz="1500" dirty="0">
              <a:latin typeface="Georgia" pitchFamily="18" charset="0"/>
            </a:endParaRP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445459">
            <a:off x="446467" y="1447143"/>
            <a:ext cx="2268251" cy="1512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738436">
            <a:off x="4141125" y="1152682"/>
            <a:ext cx="2546144" cy="1697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600"/>
          <a:stretch/>
        </p:blipFill>
        <p:spPr bwMode="auto">
          <a:xfrm rot="878176">
            <a:off x="2524058" y="1197638"/>
            <a:ext cx="2131780" cy="1607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1994" r="11377"/>
          <a:stretch/>
        </p:blipFill>
        <p:spPr bwMode="auto">
          <a:xfrm rot="20902519">
            <a:off x="252306" y="7199531"/>
            <a:ext cx="1952140" cy="1698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85184" y="6113438"/>
            <a:ext cx="1656184" cy="2484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20860"/>
          <a:stretch/>
        </p:blipFill>
        <p:spPr bwMode="auto">
          <a:xfrm rot="508734" flipH="1">
            <a:off x="3060782" y="7385683"/>
            <a:ext cx="1915889" cy="1613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1120" r="15803"/>
          <a:stretch/>
        </p:blipFill>
        <p:spPr bwMode="auto">
          <a:xfrm>
            <a:off x="1436865" y="5823106"/>
            <a:ext cx="1837334" cy="1942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0320" r="24109"/>
          <a:stretch/>
        </p:blipFill>
        <p:spPr bwMode="auto">
          <a:xfrm>
            <a:off x="0" y="5432729"/>
            <a:ext cx="1338942" cy="1361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33791" t="-12484" r="30325" b="12484"/>
          <a:stretch/>
        </p:blipFill>
        <p:spPr bwMode="auto">
          <a:xfrm flipH="1">
            <a:off x="32657" y="3038236"/>
            <a:ext cx="1273628" cy="2366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30229" r="10602" b="13538"/>
          <a:stretch/>
        </p:blipFill>
        <p:spPr bwMode="auto">
          <a:xfrm rot="21048548">
            <a:off x="3412911" y="5848741"/>
            <a:ext cx="1692923" cy="1649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838118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045" y="0"/>
            <a:ext cx="1107282" cy="1621761"/>
          </a:xfrm>
          <a:prstGeom prst="rect">
            <a:avLst/>
          </a:prstGeom>
        </p:spPr>
      </p:pic>
      <p:sp>
        <p:nvSpPr>
          <p:cNvPr id="4" name="Заголовок 1"/>
          <p:cNvSpPr>
            <a:spLocks noGrp="1"/>
          </p:cNvSpPr>
          <p:nvPr>
            <p:ph type="title"/>
          </p:nvPr>
        </p:nvSpPr>
        <p:spPr>
          <a:xfrm>
            <a:off x="1220337" y="95396"/>
            <a:ext cx="5226364" cy="1108336"/>
          </a:xfrm>
        </p:spPr>
        <p:txBody>
          <a:bodyPr rtlCol="0">
            <a:noAutofit/>
          </a:bodyPr>
          <a:lstStyle/>
          <a:p>
            <a:pPr eaLnBrk="1" hangingPunct="1">
              <a:defRPr/>
            </a:pPr>
            <a:r>
              <a:rPr lang="ru-RU" sz="2400" dirty="0">
                <a:ln/>
                <a:solidFill>
                  <a:schemeClr val="tx1">
                    <a:lumMod val="75000"/>
                    <a:lumOff val="25000"/>
                  </a:schemeClr>
                </a:solidFill>
                <a:latin typeface="Georgia" panose="02040502050405020303" pitchFamily="18" charset="0"/>
                <a:ea typeface="+mn-ea"/>
                <a:cs typeface="Arial" pitchFamily="34" charset="0"/>
              </a:rPr>
              <a:t>Ключевые  направления деятельности  КСРК  ВОС</a:t>
            </a:r>
          </a:p>
        </p:txBody>
      </p:sp>
      <p:pic>
        <p:nvPicPr>
          <p:cNvPr id="5" name="Рисунок 4">
            <a:extLst>
              <a:ext uri="{FF2B5EF4-FFF2-40B4-BE49-F238E27FC236}">
                <a16:creationId xmlns:a16="http://schemas.microsoft.com/office/drawing/2014/main" xmlns="" id="{FE252467-EED3-1F40-808F-0DF3F85C7A1D}"/>
              </a:ext>
            </a:extLst>
          </p:cNvPr>
          <p:cNvPicPr>
            <a:picLocks noChangeAspect="1"/>
          </p:cNvPicPr>
          <p:nvPr/>
        </p:nvPicPr>
        <p:blipFill>
          <a:blip r:embed="rId3" cstate="print"/>
          <a:stretch>
            <a:fillRect/>
          </a:stretch>
        </p:blipFill>
        <p:spPr>
          <a:xfrm>
            <a:off x="4289455" y="4345846"/>
            <a:ext cx="1258559" cy="1258559"/>
          </a:xfrm>
          <a:prstGeom prst="rect">
            <a:avLst/>
          </a:prstGeom>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5628" y="1351141"/>
            <a:ext cx="1567783" cy="1912786"/>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41115" y="4354205"/>
            <a:ext cx="1997165" cy="1187062"/>
          </a:xfrm>
          <a:prstGeom prst="rect">
            <a:avLst/>
          </a:prstGeom>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2560" y="6663972"/>
            <a:ext cx="2813916" cy="1402575"/>
          </a:xfrm>
          <a:prstGeom prst="rect">
            <a:avLst/>
          </a:prstGeom>
        </p:spPr>
      </p:pic>
      <p:pic>
        <p:nvPicPr>
          <p:cNvPr id="9" name="Рисунок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20100" y="1050777"/>
            <a:ext cx="1821854" cy="2492064"/>
          </a:xfrm>
          <a:prstGeom prst="rect">
            <a:avLst/>
          </a:prstGeom>
        </p:spPr>
      </p:pic>
      <p:pic>
        <p:nvPicPr>
          <p:cNvPr id="10" name="Рисунок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32391" y="6484125"/>
            <a:ext cx="1797272" cy="1741425"/>
          </a:xfrm>
          <a:prstGeom prst="rect">
            <a:avLst/>
          </a:prstGeom>
        </p:spPr>
      </p:pic>
      <p:sp>
        <p:nvSpPr>
          <p:cNvPr id="12" name="Выноска со стрелкой вверх 11"/>
          <p:cNvSpPr/>
          <p:nvPr/>
        </p:nvSpPr>
        <p:spPr>
          <a:xfrm>
            <a:off x="1475774" y="3330325"/>
            <a:ext cx="1727849" cy="808367"/>
          </a:xfrm>
          <a:prstGeom prst="upArrowCallout">
            <a:avLst/>
          </a:prstGeom>
          <a:solidFill>
            <a:schemeClr val="accent1">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ru-RU" sz="1200" b="1" dirty="0">
                <a:solidFill>
                  <a:prstClr val="black"/>
                </a:solidFill>
                <a:latin typeface="Georgia" panose="02040502050405020303" pitchFamily="18" charset="0"/>
                <a:ea typeface="Calibri" panose="020F0502020204030204" pitchFamily="34" charset="0"/>
                <a:cs typeface="Times New Roman" panose="02020603050405020304" pitchFamily="18" charset="0"/>
              </a:rPr>
              <a:t>Социокультурная реабилитация</a:t>
            </a:r>
            <a:endParaRPr lang="ru-RU" sz="1200" b="1" dirty="0">
              <a:solidFill>
                <a:prstClr val="black"/>
              </a:solidFill>
              <a:latin typeface="Arial" pitchFamily="34" charset="0"/>
              <a:cs typeface="Arial" pitchFamily="34" charset="0"/>
            </a:endParaRPr>
          </a:p>
        </p:txBody>
      </p:sp>
      <p:sp>
        <p:nvSpPr>
          <p:cNvPr id="13" name="Выноска со стрелкой вверх 12"/>
          <p:cNvSpPr/>
          <p:nvPr/>
        </p:nvSpPr>
        <p:spPr>
          <a:xfrm>
            <a:off x="3833519" y="3310719"/>
            <a:ext cx="2170438" cy="838544"/>
          </a:xfrm>
          <a:prstGeom prst="upArrowCallou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ru-RU" sz="1200" b="1" dirty="0">
                <a:solidFill>
                  <a:schemeClr val="tx1"/>
                </a:solidFill>
                <a:latin typeface="Georgia" panose="02040502050405020303" pitchFamily="18" charset="0"/>
                <a:ea typeface="Calibri" panose="020F0502020204030204" pitchFamily="34" charset="0"/>
                <a:cs typeface="Times New Roman" panose="02020603050405020304" pitchFamily="18" charset="0"/>
              </a:rPr>
              <a:t>Реабилитация средствами физической культуры и спорта</a:t>
            </a:r>
            <a:endParaRPr lang="ru-RU" sz="1200" b="1" dirty="0">
              <a:solidFill>
                <a:schemeClr val="tx1"/>
              </a:solidFill>
              <a:latin typeface="Arial" pitchFamily="34" charset="0"/>
              <a:cs typeface="Arial" pitchFamily="34" charset="0"/>
            </a:endParaRPr>
          </a:p>
        </p:txBody>
      </p:sp>
      <p:sp>
        <p:nvSpPr>
          <p:cNvPr id="14" name="Выноска со стрелкой вверх 13"/>
          <p:cNvSpPr/>
          <p:nvPr/>
        </p:nvSpPr>
        <p:spPr>
          <a:xfrm>
            <a:off x="1288146" y="5597103"/>
            <a:ext cx="2062745" cy="887022"/>
          </a:xfrm>
          <a:prstGeom prst="upArrowCallout">
            <a:avLst/>
          </a:prstGeom>
          <a:solidFill>
            <a:srgbClr val="F9D5C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ru-RU" sz="1200" b="1" dirty="0">
                <a:solidFill>
                  <a:schemeClr val="tx1"/>
                </a:solidFill>
                <a:latin typeface="Georgia" panose="02040502050405020303" pitchFamily="18" charset="0"/>
                <a:ea typeface="Calibri" panose="020F0502020204030204" pitchFamily="34" charset="0"/>
                <a:cs typeface="Times New Roman" panose="02020603050405020304" pitchFamily="18" charset="0"/>
              </a:rPr>
              <a:t>Молодежное движение инвалидов по зрению</a:t>
            </a:r>
            <a:endParaRPr lang="ru-RU" sz="1200" b="1" dirty="0">
              <a:solidFill>
                <a:schemeClr val="tx1"/>
              </a:solidFill>
              <a:latin typeface="Arial" pitchFamily="34" charset="0"/>
              <a:cs typeface="Arial" pitchFamily="34" charset="0"/>
            </a:endParaRPr>
          </a:p>
        </p:txBody>
      </p:sp>
      <p:sp>
        <p:nvSpPr>
          <p:cNvPr id="15" name="Выноска со стрелкой вверх 14"/>
          <p:cNvSpPr/>
          <p:nvPr/>
        </p:nvSpPr>
        <p:spPr>
          <a:xfrm>
            <a:off x="3924415" y="5634165"/>
            <a:ext cx="1988638" cy="855017"/>
          </a:xfrm>
          <a:prstGeom prst="upArrowCallout">
            <a:avLst/>
          </a:prstGeom>
          <a:solidFill>
            <a:schemeClr val="tx2">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ru-RU" sz="1200" b="1" dirty="0">
                <a:solidFill>
                  <a:schemeClr val="tx1"/>
                </a:solidFill>
                <a:latin typeface="Georgia" panose="02040502050405020303" pitchFamily="18" charset="0"/>
                <a:ea typeface="Calibri" panose="020F0502020204030204" pitchFamily="34" charset="0"/>
                <a:cs typeface="Times New Roman" panose="02020603050405020304" pitchFamily="18" charset="0"/>
              </a:rPr>
              <a:t>Официальная радиостанция ВОС «Радио «ВОС»</a:t>
            </a:r>
            <a:endParaRPr lang="ru-RU" sz="1200" b="1" dirty="0">
              <a:solidFill>
                <a:schemeClr val="tx1"/>
              </a:solidFill>
              <a:latin typeface="Arial" pitchFamily="34" charset="0"/>
              <a:cs typeface="Arial" pitchFamily="34" charset="0"/>
            </a:endParaRPr>
          </a:p>
        </p:txBody>
      </p:sp>
      <p:sp>
        <p:nvSpPr>
          <p:cNvPr id="16" name="Выноска со стрелкой вверх 15"/>
          <p:cNvSpPr/>
          <p:nvPr/>
        </p:nvSpPr>
        <p:spPr>
          <a:xfrm>
            <a:off x="881913" y="8130460"/>
            <a:ext cx="2875209" cy="803206"/>
          </a:xfrm>
          <a:prstGeom prst="upArrowCallout">
            <a:avLst/>
          </a:prstGeom>
          <a:solidFill>
            <a:schemeClr val="accent5">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49569" algn="ctr">
              <a:lnSpc>
                <a:spcPct val="115000"/>
              </a:lnSpc>
              <a:spcAft>
                <a:spcPts val="800"/>
              </a:spcAft>
            </a:pPr>
            <a:r>
              <a:rPr lang="ru-RU" sz="1200" b="1" dirty="0">
                <a:solidFill>
                  <a:schemeClr val="tx1"/>
                </a:solidFill>
                <a:latin typeface="Georgia" panose="02040502050405020303" pitchFamily="18" charset="0"/>
                <a:ea typeface="Calibri" panose="020F0502020204030204" pitchFamily="34" charset="0"/>
                <a:cs typeface="Times New Roman" panose="02020603050405020304" pitchFamily="18" charset="0"/>
              </a:rPr>
              <a:t>Обучение и повышение квалификации инвалидов по зрению</a:t>
            </a:r>
            <a:endParaRPr lang="ru-RU" sz="1000" b="1"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7" name="Выноска со стрелкой вверх 16"/>
          <p:cNvSpPr/>
          <p:nvPr/>
        </p:nvSpPr>
        <p:spPr>
          <a:xfrm>
            <a:off x="4054809" y="8125299"/>
            <a:ext cx="1727849" cy="808367"/>
          </a:xfrm>
          <a:prstGeom prst="upArrowCallout">
            <a:avLst/>
          </a:prstGeom>
          <a:solidFill>
            <a:schemeClr val="accent3">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ru-RU" sz="1200" b="1" dirty="0">
                <a:solidFill>
                  <a:schemeClr val="tx1"/>
                </a:solidFill>
                <a:latin typeface="Georgia" panose="02040502050405020303" pitchFamily="18" charset="0"/>
                <a:ea typeface="Calibri" panose="020F0502020204030204" pitchFamily="34" charset="0"/>
                <a:cs typeface="Times New Roman" panose="02020603050405020304" pitchFamily="18" charset="0"/>
              </a:rPr>
              <a:t>Центральный музей ВОС</a:t>
            </a:r>
            <a:endParaRPr lang="ru-RU" sz="1200" b="1"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20534773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908721" y="611560"/>
            <a:ext cx="5688631" cy="8409995"/>
          </a:xfrm>
          <a:prstGeom prst="rect">
            <a:avLst/>
          </a:prstGeom>
          <a:noFill/>
        </p:spPr>
        <p:txBody>
          <a:bodyPr wrap="square" lIns="99060" tIns="49530" rIns="99060" bIns="49530">
            <a:spAutoFit/>
            <a:scene3d>
              <a:camera prst="orthographicFront"/>
              <a:lightRig rig="harsh" dir="t"/>
            </a:scene3d>
            <a:sp3d extrusionH="57150" prstMaterial="matte">
              <a:bevelT w="63500" h="12700" prst="angle"/>
              <a:contourClr>
                <a:schemeClr val="bg1">
                  <a:lumMod val="65000"/>
                </a:schemeClr>
              </a:contourClr>
            </a:sp3d>
          </a:bodyPr>
          <a:lstStyle/>
          <a:p>
            <a:pPr algn="ctr" eaLnBrk="1" hangingPunct="1">
              <a:defRPr/>
            </a:pPr>
            <a:r>
              <a:rPr lang="ru-RU" sz="2400" b="1" dirty="0">
                <a:ln/>
              </a:rPr>
              <a:t>СОДЕРЖАНИЕ</a:t>
            </a:r>
          </a:p>
          <a:p>
            <a:pPr algn="just" eaLnBrk="1" hangingPunct="1">
              <a:defRPr/>
            </a:pPr>
            <a:endParaRPr lang="ru-RU" dirty="0" smtClean="0">
              <a:ln/>
            </a:endParaRPr>
          </a:p>
          <a:p>
            <a:pPr algn="just" eaLnBrk="1" hangingPunct="1">
              <a:lnSpc>
                <a:spcPct val="200000"/>
              </a:lnSpc>
              <a:defRPr/>
            </a:pPr>
            <a:r>
              <a:rPr lang="ru-RU" dirty="0" smtClean="0">
                <a:ln/>
              </a:rPr>
              <a:t>Страницы Истории …………………………………….3</a:t>
            </a:r>
          </a:p>
          <a:p>
            <a:pPr algn="just" eaLnBrk="1" hangingPunct="1">
              <a:lnSpc>
                <a:spcPct val="200000"/>
              </a:lnSpc>
              <a:defRPr/>
            </a:pPr>
            <a:r>
              <a:rPr lang="ru-RU" dirty="0" smtClean="0">
                <a:ln/>
              </a:rPr>
              <a:t>КСРК ВОС</a:t>
            </a:r>
            <a:r>
              <a:rPr lang="ru-RU" dirty="0" smtClean="0">
                <a:ln/>
              </a:rPr>
              <a:t>…………………………………………...…12</a:t>
            </a:r>
            <a:endParaRPr lang="ru-RU" dirty="0" smtClean="0">
              <a:ln/>
            </a:endParaRPr>
          </a:p>
          <a:p>
            <a:pPr algn="just" eaLnBrk="1" hangingPunct="1">
              <a:lnSpc>
                <a:spcPct val="200000"/>
              </a:lnSpc>
              <a:defRPr/>
            </a:pPr>
            <a:r>
              <a:rPr lang="ru-RU" dirty="0" smtClean="0">
                <a:ln/>
              </a:rPr>
              <a:t>Обращение Генерального директора</a:t>
            </a:r>
          </a:p>
          <a:p>
            <a:pPr algn="just" eaLnBrk="1" hangingPunct="1">
              <a:defRPr/>
            </a:pPr>
            <a:r>
              <a:rPr lang="ru-RU" dirty="0" smtClean="0">
                <a:ln/>
              </a:rPr>
              <a:t>КСРК ВОС………………………………………...……</a:t>
            </a:r>
            <a:r>
              <a:rPr lang="ru-RU" dirty="0" smtClean="0">
                <a:ln/>
              </a:rPr>
              <a:t>13</a:t>
            </a:r>
            <a:endParaRPr lang="ru-RU" dirty="0" smtClean="0">
              <a:ln/>
            </a:endParaRPr>
          </a:p>
          <a:p>
            <a:pPr algn="just" eaLnBrk="1" hangingPunct="1">
              <a:lnSpc>
                <a:spcPct val="200000"/>
              </a:lnSpc>
              <a:defRPr/>
            </a:pPr>
            <a:r>
              <a:rPr lang="ru-RU" dirty="0" smtClean="0">
                <a:ln/>
              </a:rPr>
              <a:t>Структура………………………………………………</a:t>
            </a:r>
            <a:r>
              <a:rPr lang="ru-RU" dirty="0" smtClean="0">
                <a:ln/>
              </a:rPr>
              <a:t>16</a:t>
            </a:r>
            <a:endParaRPr lang="ru-RU" dirty="0" smtClean="0">
              <a:ln/>
            </a:endParaRPr>
          </a:p>
          <a:p>
            <a:pPr algn="just" eaLnBrk="1" hangingPunct="1">
              <a:lnSpc>
                <a:spcPct val="200000"/>
              </a:lnSpc>
              <a:defRPr/>
            </a:pPr>
            <a:r>
              <a:rPr lang="ru-RU" dirty="0" smtClean="0">
                <a:ln/>
              </a:rPr>
              <a:t>Руководство……………………………………………</a:t>
            </a:r>
            <a:r>
              <a:rPr lang="ru-RU" dirty="0" smtClean="0">
                <a:ln/>
              </a:rPr>
              <a:t>17</a:t>
            </a:r>
            <a:endParaRPr lang="ru-RU" dirty="0" smtClean="0">
              <a:ln/>
            </a:endParaRPr>
          </a:p>
          <a:p>
            <a:pPr algn="just" eaLnBrk="1" hangingPunct="1">
              <a:lnSpc>
                <a:spcPct val="200000"/>
              </a:lnSpc>
              <a:defRPr/>
            </a:pPr>
            <a:r>
              <a:rPr lang="ru-RU" dirty="0" smtClean="0">
                <a:ln/>
              </a:rPr>
              <a:t>Команда</a:t>
            </a:r>
            <a:r>
              <a:rPr lang="ru-RU" dirty="0" smtClean="0">
                <a:ln/>
              </a:rPr>
              <a:t>………………………………………………..18</a:t>
            </a:r>
            <a:endParaRPr lang="ru-RU" dirty="0" smtClean="0">
              <a:ln/>
            </a:endParaRPr>
          </a:p>
          <a:p>
            <a:pPr algn="just" eaLnBrk="1" hangingPunct="1">
              <a:lnSpc>
                <a:spcPct val="200000"/>
              </a:lnSpc>
              <a:defRPr/>
            </a:pPr>
            <a:r>
              <a:rPr lang="ru-RU" dirty="0" smtClean="0">
                <a:ln/>
              </a:rPr>
              <a:t>Направления деятельности…………………………</a:t>
            </a:r>
            <a:r>
              <a:rPr lang="ru-RU" dirty="0" smtClean="0">
                <a:ln/>
              </a:rPr>
              <a:t>19</a:t>
            </a:r>
            <a:endParaRPr lang="ru-RU" dirty="0" smtClean="0">
              <a:ln/>
            </a:endParaRPr>
          </a:p>
          <a:p>
            <a:pPr algn="just" eaLnBrk="1" hangingPunct="1">
              <a:lnSpc>
                <a:spcPct val="200000"/>
              </a:lnSpc>
              <a:defRPr/>
            </a:pPr>
            <a:r>
              <a:rPr lang="ru-RU" dirty="0" smtClean="0">
                <a:ln/>
              </a:rPr>
              <a:t>Итоги в цифрах</a:t>
            </a:r>
            <a:r>
              <a:rPr lang="ru-RU" dirty="0" smtClean="0">
                <a:ln/>
              </a:rPr>
              <a:t>………………………….…………….</a:t>
            </a:r>
            <a:r>
              <a:rPr lang="ru-RU" dirty="0" smtClean="0">
                <a:ln/>
              </a:rPr>
              <a:t>20</a:t>
            </a:r>
            <a:endParaRPr lang="ru-RU" dirty="0" smtClean="0">
              <a:ln/>
            </a:endParaRPr>
          </a:p>
          <a:p>
            <a:pPr algn="just" eaLnBrk="1" hangingPunct="1">
              <a:lnSpc>
                <a:spcPct val="200000"/>
              </a:lnSpc>
              <a:defRPr/>
            </a:pPr>
            <a:r>
              <a:rPr lang="ru-RU" dirty="0" smtClean="0">
                <a:ln/>
              </a:rPr>
              <a:t>Наша деятельность в 2020 г………………….….....</a:t>
            </a:r>
            <a:r>
              <a:rPr lang="ru-RU" dirty="0" smtClean="0">
                <a:ln/>
              </a:rPr>
              <a:t>22</a:t>
            </a:r>
            <a:endParaRPr lang="ru-RU" dirty="0" smtClean="0">
              <a:ln/>
            </a:endParaRPr>
          </a:p>
          <a:p>
            <a:pPr algn="just" eaLnBrk="1" hangingPunct="1">
              <a:lnSpc>
                <a:spcPct val="200000"/>
              </a:lnSpc>
              <a:defRPr/>
            </a:pPr>
            <a:r>
              <a:rPr lang="ru-RU" dirty="0" smtClean="0">
                <a:ln/>
              </a:rPr>
              <a:t>Финансовый отчет………………………… ……...…</a:t>
            </a:r>
            <a:r>
              <a:rPr lang="ru-RU" dirty="0" smtClean="0">
                <a:ln/>
              </a:rPr>
              <a:t>59</a:t>
            </a:r>
            <a:endParaRPr lang="ru-RU" dirty="0" smtClean="0">
              <a:ln/>
            </a:endParaRPr>
          </a:p>
          <a:p>
            <a:pPr algn="just" eaLnBrk="1" hangingPunct="1">
              <a:lnSpc>
                <a:spcPct val="200000"/>
              </a:lnSpc>
              <a:defRPr/>
            </a:pPr>
            <a:r>
              <a:rPr lang="ru-RU" dirty="0" smtClean="0">
                <a:ln/>
              </a:rPr>
              <a:t>Партнеры</a:t>
            </a:r>
            <a:r>
              <a:rPr lang="ru-RU" dirty="0" smtClean="0">
                <a:ln/>
              </a:rPr>
              <a:t>……………………………………...……….</a:t>
            </a:r>
            <a:r>
              <a:rPr lang="ru-RU" dirty="0" smtClean="0">
                <a:ln/>
              </a:rPr>
              <a:t>60</a:t>
            </a:r>
            <a:endParaRPr lang="ru-RU" dirty="0" smtClean="0">
              <a:ln/>
            </a:endParaRPr>
          </a:p>
          <a:p>
            <a:pPr algn="just" eaLnBrk="1" hangingPunct="1">
              <a:lnSpc>
                <a:spcPct val="200000"/>
              </a:lnSpc>
              <a:defRPr/>
            </a:pPr>
            <a:r>
              <a:rPr lang="ru-RU" dirty="0" smtClean="0">
                <a:ln/>
              </a:rPr>
              <a:t>Контакты…..……………………………………..........</a:t>
            </a:r>
            <a:r>
              <a:rPr lang="ru-RU" dirty="0" smtClean="0">
                <a:ln/>
              </a:rPr>
              <a:t>63</a:t>
            </a:r>
            <a:endParaRPr lang="ru-RU" dirty="0" smtClean="0">
              <a:ln/>
            </a:endParaRPr>
          </a:p>
          <a:p>
            <a:pPr algn="just" eaLnBrk="1" hangingPunct="1">
              <a:lnSpc>
                <a:spcPct val="200000"/>
              </a:lnSpc>
              <a:defRPr/>
            </a:pPr>
            <a:endParaRPr lang="ru-RU" sz="2400" b="1" dirty="0">
              <a:ln/>
            </a:endParaRPr>
          </a:p>
        </p:txBody>
      </p:sp>
    </p:spTree>
    <p:extLst>
      <p:ext uri="{BB962C8B-B14F-4D97-AF65-F5344CB8AC3E}">
        <p14:creationId xmlns:p14="http://schemas.microsoft.com/office/powerpoint/2010/main" val="36799318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Заголовок 1"/>
          <p:cNvSpPr>
            <a:spLocks noGrp="1"/>
          </p:cNvSpPr>
          <p:nvPr>
            <p:ph type="title"/>
          </p:nvPr>
        </p:nvSpPr>
        <p:spPr>
          <a:xfrm>
            <a:off x="1385392" y="392142"/>
            <a:ext cx="5472608" cy="1209735"/>
          </a:xfrm>
        </p:spPr>
        <p:txBody>
          <a:bodyPr/>
          <a:lstStyle/>
          <a:p>
            <a:pPr eaLnBrk="1" hangingPunct="1"/>
            <a:r>
              <a:rPr lang="ru-RU" sz="1935" b="1" dirty="0">
                <a:latin typeface="Georgia" pitchFamily="18" charset="0"/>
              </a:rPr>
              <a:t>Итоги деятельности</a:t>
            </a:r>
            <a:br>
              <a:rPr lang="ru-RU" sz="1935" b="1" dirty="0">
                <a:latin typeface="Georgia" pitchFamily="18" charset="0"/>
              </a:rPr>
            </a:br>
            <a:r>
              <a:rPr lang="ru-RU" sz="1935" b="1" dirty="0">
                <a:latin typeface="Georgia" pitchFamily="18" charset="0"/>
              </a:rPr>
              <a:t> Культурно-спортивного реабилитационного комплекса ВОС</a:t>
            </a:r>
            <a:br>
              <a:rPr lang="ru-RU" sz="1935" b="1" dirty="0">
                <a:latin typeface="Georgia" pitchFamily="18" charset="0"/>
              </a:rPr>
            </a:br>
            <a:r>
              <a:rPr lang="ru-RU" sz="1935" b="1" dirty="0">
                <a:latin typeface="Georgia" pitchFamily="18" charset="0"/>
              </a:rPr>
              <a:t>в </a:t>
            </a:r>
            <a:r>
              <a:rPr lang="ru-RU" sz="1935" b="1" dirty="0" smtClean="0">
                <a:latin typeface="Georgia" pitchFamily="18" charset="0"/>
              </a:rPr>
              <a:t>20</a:t>
            </a:r>
            <a:r>
              <a:rPr lang="en-US" sz="1935" b="1" dirty="0" smtClean="0">
                <a:latin typeface="Georgia" pitchFamily="18" charset="0"/>
              </a:rPr>
              <a:t>20</a:t>
            </a:r>
            <a:r>
              <a:rPr lang="ru-RU" sz="1935" b="1" dirty="0" smtClean="0">
                <a:latin typeface="Georgia" pitchFamily="18" charset="0"/>
              </a:rPr>
              <a:t> </a:t>
            </a:r>
            <a:r>
              <a:rPr lang="ru-RU" sz="1935" b="1" dirty="0">
                <a:latin typeface="Georgia" pitchFamily="18" charset="0"/>
              </a:rPr>
              <a:t>году</a:t>
            </a:r>
            <a:endParaRPr lang="ru-RU" sz="1935" dirty="0">
              <a:latin typeface="Georgia" pitchFamily="18" charset="0"/>
            </a:endParaRPr>
          </a:p>
        </p:txBody>
      </p:sp>
      <p:sp>
        <p:nvSpPr>
          <p:cNvPr id="10244" name="Прямоугольник 5"/>
          <p:cNvSpPr>
            <a:spLocks noChangeArrowheads="1"/>
          </p:cNvSpPr>
          <p:nvPr/>
        </p:nvSpPr>
        <p:spPr bwMode="auto">
          <a:xfrm>
            <a:off x="3322015" y="1814603"/>
            <a:ext cx="3470822" cy="1395510"/>
          </a:xfrm>
          <a:prstGeom prst="rect">
            <a:avLst/>
          </a:prstGeom>
          <a:noFill/>
          <a:ln w="9525">
            <a:noFill/>
            <a:miter lim="800000"/>
            <a:headEnd/>
            <a:tailEnd/>
          </a:ln>
        </p:spPr>
        <p:txBody>
          <a:bodyPr wrap="none">
            <a:spAutoFit/>
          </a:bodyPr>
          <a:lstStyle/>
          <a:p>
            <a:r>
              <a:rPr lang="ru-RU" sz="1693" dirty="0">
                <a:solidFill>
                  <a:schemeClr val="bg2">
                    <a:lumMod val="25000"/>
                  </a:schemeClr>
                </a:solidFill>
                <a:latin typeface="Georgia" pitchFamily="18" charset="0"/>
              </a:rPr>
              <a:t>Социокультурная реабилитация</a:t>
            </a:r>
            <a:endParaRPr lang="en-US" dirty="0">
              <a:solidFill>
                <a:schemeClr val="bg2">
                  <a:lumMod val="25000"/>
                </a:schemeClr>
              </a:solidFill>
              <a:latin typeface="Georgia" pitchFamily="18" charset="0"/>
            </a:endParaRPr>
          </a:p>
          <a:p>
            <a:r>
              <a:rPr lang="ru-RU" sz="2419" b="1" dirty="0" smtClean="0">
                <a:solidFill>
                  <a:srgbClr val="FF0000"/>
                </a:solidFill>
                <a:latin typeface="Georgia" pitchFamily="18" charset="0"/>
              </a:rPr>
              <a:t>2 350 </a:t>
            </a:r>
            <a:r>
              <a:rPr lang="ru-RU" sz="1452" dirty="0" smtClean="0">
                <a:latin typeface="Georgia" pitchFamily="18" charset="0"/>
              </a:rPr>
              <a:t>человек </a:t>
            </a:r>
            <a:r>
              <a:rPr lang="ru-RU" sz="1452" dirty="0">
                <a:latin typeface="Georgia" pitchFamily="18" charset="0"/>
              </a:rPr>
              <a:t>приняли участие </a:t>
            </a:r>
          </a:p>
          <a:p>
            <a:r>
              <a:rPr lang="ru-RU" sz="1452" dirty="0">
                <a:latin typeface="Georgia" pitchFamily="18" charset="0"/>
              </a:rPr>
              <a:t>в мероприятиях </a:t>
            </a:r>
            <a:r>
              <a:rPr lang="ru-RU" sz="1452" dirty="0" err="1">
                <a:latin typeface="Georgia" pitchFamily="18" charset="0"/>
              </a:rPr>
              <a:t>социокультурной</a:t>
            </a:r>
            <a:r>
              <a:rPr lang="ru-RU" sz="1452" dirty="0">
                <a:latin typeface="Georgia" pitchFamily="18" charset="0"/>
              </a:rPr>
              <a:t> </a:t>
            </a:r>
          </a:p>
          <a:p>
            <a:r>
              <a:rPr lang="ru-RU" sz="1452" dirty="0">
                <a:latin typeface="Georgia" pitchFamily="18" charset="0"/>
              </a:rPr>
              <a:t>реабилитации для инвалидов</a:t>
            </a:r>
            <a:endParaRPr lang="en-US" sz="1452" dirty="0">
              <a:latin typeface="Georgia" pitchFamily="18" charset="0"/>
            </a:endParaRPr>
          </a:p>
          <a:p>
            <a:r>
              <a:rPr lang="ru-RU" sz="1452" dirty="0">
                <a:latin typeface="Georgia" pitchFamily="18" charset="0"/>
              </a:rPr>
              <a:t>по зрению</a:t>
            </a:r>
            <a:endParaRPr lang="en-US" sz="1452" dirty="0">
              <a:latin typeface="Georgia" pitchFamily="18" charset="0"/>
            </a:endParaRPr>
          </a:p>
        </p:txBody>
      </p:sp>
      <p:sp>
        <p:nvSpPr>
          <p:cNvPr id="10246" name="Прямоугольник 7"/>
          <p:cNvSpPr>
            <a:spLocks noChangeArrowheads="1"/>
          </p:cNvSpPr>
          <p:nvPr/>
        </p:nvSpPr>
        <p:spPr bwMode="auto">
          <a:xfrm>
            <a:off x="3410010" y="3625087"/>
            <a:ext cx="2201244" cy="853311"/>
          </a:xfrm>
          <a:prstGeom prst="rect">
            <a:avLst/>
          </a:prstGeom>
          <a:noFill/>
          <a:ln w="9525">
            <a:noFill/>
            <a:miter lim="800000"/>
            <a:headEnd/>
            <a:tailEnd/>
          </a:ln>
        </p:spPr>
        <p:txBody>
          <a:bodyPr wrap="none">
            <a:spAutoFit/>
          </a:bodyPr>
          <a:lstStyle/>
          <a:p>
            <a:r>
              <a:rPr lang="ru-RU" sz="1693" dirty="0">
                <a:solidFill>
                  <a:schemeClr val="bg2">
                    <a:lumMod val="25000"/>
                  </a:schemeClr>
                </a:solidFill>
                <a:latin typeface="Georgia" pitchFamily="18" charset="0"/>
              </a:rPr>
              <a:t>«Радио ВОС»</a:t>
            </a:r>
            <a:endParaRPr lang="en-US" sz="1693" dirty="0">
              <a:solidFill>
                <a:schemeClr val="bg2">
                  <a:lumMod val="25000"/>
                </a:schemeClr>
              </a:solidFill>
              <a:latin typeface="Georgia" pitchFamily="18" charset="0"/>
            </a:endParaRPr>
          </a:p>
          <a:p>
            <a:r>
              <a:rPr lang="ru-RU" sz="1452" dirty="0">
                <a:latin typeface="Georgia" pitchFamily="18" charset="0"/>
              </a:rPr>
              <a:t>Более  </a:t>
            </a:r>
            <a:r>
              <a:rPr lang="en-US" b="1" dirty="0" smtClean="0">
                <a:solidFill>
                  <a:srgbClr val="FF0000"/>
                </a:solidFill>
                <a:latin typeface="Georgia" pitchFamily="18" charset="0"/>
              </a:rPr>
              <a:t>5</a:t>
            </a:r>
            <a:r>
              <a:rPr lang="ru-RU" b="1" dirty="0" smtClean="0">
                <a:solidFill>
                  <a:srgbClr val="FF0000"/>
                </a:solidFill>
                <a:latin typeface="Georgia" pitchFamily="18" charset="0"/>
              </a:rPr>
              <a:t> </a:t>
            </a:r>
            <a:r>
              <a:rPr lang="ru-RU" b="1" dirty="0">
                <a:solidFill>
                  <a:srgbClr val="FF0000"/>
                </a:solidFill>
                <a:latin typeface="Georgia" pitchFamily="18" charset="0"/>
              </a:rPr>
              <a:t>000</a:t>
            </a:r>
            <a:r>
              <a:rPr lang="ru-RU" sz="1452" dirty="0">
                <a:latin typeface="Georgia" pitchFamily="18" charset="0"/>
              </a:rPr>
              <a:t> </a:t>
            </a:r>
            <a:endParaRPr lang="en-US" sz="1452" dirty="0">
              <a:latin typeface="Georgia" pitchFamily="18" charset="0"/>
            </a:endParaRPr>
          </a:p>
          <a:p>
            <a:r>
              <a:rPr lang="ru-RU" sz="1452" dirty="0">
                <a:latin typeface="Georgia" pitchFamily="18" charset="0"/>
              </a:rPr>
              <a:t>слушателей ежедневно</a:t>
            </a:r>
            <a:endParaRPr lang="en-US" sz="1452" dirty="0">
              <a:latin typeface="Georgia" pitchFamily="18" charset="0"/>
            </a:endParaRPr>
          </a:p>
        </p:txBody>
      </p:sp>
      <p:sp>
        <p:nvSpPr>
          <p:cNvPr id="10247" name="Прямоугольник 8"/>
          <p:cNvSpPr>
            <a:spLocks noChangeArrowheads="1"/>
          </p:cNvSpPr>
          <p:nvPr/>
        </p:nvSpPr>
        <p:spPr bwMode="auto">
          <a:xfrm>
            <a:off x="3387178" y="5448233"/>
            <a:ext cx="5065492" cy="1504771"/>
          </a:xfrm>
          <a:prstGeom prst="rect">
            <a:avLst/>
          </a:prstGeom>
          <a:noFill/>
          <a:ln w="9525">
            <a:noFill/>
            <a:miter lim="800000"/>
            <a:headEnd/>
            <a:tailEnd/>
          </a:ln>
        </p:spPr>
        <p:txBody>
          <a:bodyPr>
            <a:spAutoFit/>
          </a:bodyPr>
          <a:lstStyle/>
          <a:p>
            <a:r>
              <a:rPr lang="ru-RU" sz="1693" dirty="0">
                <a:solidFill>
                  <a:schemeClr val="bg2">
                    <a:lumMod val="25000"/>
                  </a:schemeClr>
                </a:solidFill>
                <a:latin typeface="Georgia" pitchFamily="18" charset="0"/>
              </a:rPr>
              <a:t>Молодёжное движение</a:t>
            </a:r>
          </a:p>
          <a:p>
            <a:r>
              <a:rPr lang="ru-RU" sz="1693" dirty="0">
                <a:solidFill>
                  <a:schemeClr val="bg2">
                    <a:lumMod val="25000"/>
                  </a:schemeClr>
                </a:solidFill>
                <a:latin typeface="Georgia" pitchFamily="18" charset="0"/>
              </a:rPr>
              <a:t>инвалидов по зрению</a:t>
            </a:r>
            <a:endParaRPr lang="ru-RU" b="1" dirty="0">
              <a:solidFill>
                <a:schemeClr val="bg2">
                  <a:lumMod val="25000"/>
                </a:schemeClr>
              </a:solidFill>
              <a:latin typeface="Georgia" pitchFamily="18" charset="0"/>
            </a:endParaRPr>
          </a:p>
          <a:p>
            <a:r>
              <a:rPr lang="ru-RU" b="1" dirty="0" smtClean="0">
                <a:solidFill>
                  <a:srgbClr val="FF0000"/>
                </a:solidFill>
                <a:latin typeface="Georgia" pitchFamily="18" charset="0"/>
              </a:rPr>
              <a:t>1 063 </a:t>
            </a:r>
            <a:r>
              <a:rPr lang="ru-RU" sz="1331" dirty="0" smtClean="0">
                <a:latin typeface="Georgia" pitchFamily="18" charset="0"/>
              </a:rPr>
              <a:t>человека </a:t>
            </a:r>
            <a:r>
              <a:rPr lang="ru-RU" sz="1331" dirty="0">
                <a:latin typeface="Georgia" pitchFamily="18" charset="0"/>
              </a:rPr>
              <a:t>в возрасте до 40 лет</a:t>
            </a:r>
          </a:p>
          <a:p>
            <a:r>
              <a:rPr lang="ru-RU" sz="1331" dirty="0">
                <a:latin typeface="Georgia" pitchFamily="18" charset="0"/>
              </a:rPr>
              <a:t>приняли участие в молодёжных</a:t>
            </a:r>
          </a:p>
          <a:p>
            <a:r>
              <a:rPr lang="ru-RU" sz="1331" dirty="0">
                <a:latin typeface="Georgia" pitchFamily="18" charset="0"/>
              </a:rPr>
              <a:t>мероприятиях для инвалидов</a:t>
            </a:r>
          </a:p>
          <a:p>
            <a:r>
              <a:rPr lang="ru-RU" sz="1331" dirty="0">
                <a:latin typeface="Georgia" pitchFamily="18" charset="0"/>
              </a:rPr>
              <a:t>по  зрению</a:t>
            </a:r>
            <a:endParaRPr lang="en-US" sz="1331" dirty="0">
              <a:latin typeface="Georgia" pitchFamily="18" charset="0"/>
            </a:endParaRPr>
          </a:p>
        </p:txBody>
      </p:sp>
      <p:sp>
        <p:nvSpPr>
          <p:cNvPr id="10255" name="Прямоугольник 17"/>
          <p:cNvSpPr>
            <a:spLocks noChangeArrowheads="1"/>
          </p:cNvSpPr>
          <p:nvPr/>
        </p:nvSpPr>
        <p:spPr bwMode="auto">
          <a:xfrm>
            <a:off x="3410010" y="7077534"/>
            <a:ext cx="3654144" cy="1767600"/>
          </a:xfrm>
          <a:prstGeom prst="rect">
            <a:avLst/>
          </a:prstGeom>
          <a:noFill/>
          <a:ln w="9525">
            <a:noFill/>
            <a:miter lim="800000"/>
            <a:headEnd/>
            <a:tailEnd/>
          </a:ln>
        </p:spPr>
        <p:txBody>
          <a:bodyPr>
            <a:spAutoFit/>
          </a:bodyPr>
          <a:lstStyle/>
          <a:p>
            <a:r>
              <a:rPr lang="ru-RU" sz="1693" dirty="0">
                <a:solidFill>
                  <a:schemeClr val="bg2">
                    <a:lumMod val="25000"/>
                  </a:schemeClr>
                </a:solidFill>
                <a:latin typeface="Georgia" pitchFamily="18" charset="0"/>
              </a:rPr>
              <a:t>Типография</a:t>
            </a:r>
            <a:endParaRPr lang="ru-RU" b="1" dirty="0">
              <a:solidFill>
                <a:schemeClr val="bg2">
                  <a:lumMod val="25000"/>
                </a:schemeClr>
              </a:solidFill>
              <a:latin typeface="Georgia" pitchFamily="18" charset="0"/>
            </a:endParaRPr>
          </a:p>
          <a:p>
            <a:r>
              <a:rPr lang="en-US" sz="1935" b="1" dirty="0" smtClean="0">
                <a:solidFill>
                  <a:srgbClr val="FF0000"/>
                </a:solidFill>
                <a:latin typeface="Georgia" pitchFamily="18" charset="0"/>
              </a:rPr>
              <a:t>900</a:t>
            </a:r>
            <a:r>
              <a:rPr lang="ru-RU" sz="1935" b="1" dirty="0" smtClean="0">
                <a:solidFill>
                  <a:srgbClr val="FF0000"/>
                </a:solidFill>
                <a:latin typeface="Georgia" pitchFamily="18" charset="0"/>
              </a:rPr>
              <a:t> </a:t>
            </a:r>
            <a:r>
              <a:rPr lang="ru-RU" sz="1331" dirty="0" smtClean="0">
                <a:latin typeface="Georgia" pitchFamily="18" charset="0"/>
              </a:rPr>
              <a:t> </a:t>
            </a:r>
            <a:r>
              <a:rPr lang="ru-RU" sz="1331" dirty="0">
                <a:latin typeface="Georgia" pitchFamily="18" charset="0"/>
              </a:rPr>
              <a:t>экземпляров методических пособий для региональных организаций</a:t>
            </a:r>
          </a:p>
          <a:p>
            <a:r>
              <a:rPr lang="ru-RU" sz="1331" dirty="0">
                <a:latin typeface="Georgia" pitchFamily="18" charset="0"/>
              </a:rPr>
              <a:t> и учебного центра</a:t>
            </a:r>
          </a:p>
          <a:p>
            <a:r>
              <a:rPr lang="ru-RU" sz="1935" b="1" dirty="0">
                <a:solidFill>
                  <a:srgbClr val="FF0000"/>
                </a:solidFill>
                <a:latin typeface="Georgia" pitchFamily="18" charset="0"/>
              </a:rPr>
              <a:t>1 </a:t>
            </a:r>
            <a:r>
              <a:rPr lang="en-US" sz="1935" b="1" dirty="0" smtClean="0">
                <a:solidFill>
                  <a:srgbClr val="FF0000"/>
                </a:solidFill>
                <a:latin typeface="Georgia" pitchFamily="18" charset="0"/>
              </a:rPr>
              <a:t>5</a:t>
            </a:r>
            <a:r>
              <a:rPr lang="ru-RU" sz="1935" b="1" dirty="0" smtClean="0">
                <a:solidFill>
                  <a:srgbClr val="FF0000"/>
                </a:solidFill>
                <a:latin typeface="Georgia" pitchFamily="18" charset="0"/>
              </a:rPr>
              <a:t>00 </a:t>
            </a:r>
            <a:r>
              <a:rPr lang="ru-RU" sz="1331" dirty="0">
                <a:latin typeface="Georgia" pitchFamily="18" charset="0"/>
              </a:rPr>
              <a:t>экземпляров сувенирной продукции для реабилитационных мероприятий</a:t>
            </a:r>
            <a:endParaRPr lang="en-US" sz="1331" dirty="0">
              <a:latin typeface="Georgia" pitchFamily="18" charset="0"/>
            </a:endParaRPr>
          </a:p>
        </p:txBody>
      </p:sp>
      <p:pic>
        <p:nvPicPr>
          <p:cNvPr id="20" name="Рисунок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7752" y="0"/>
            <a:ext cx="1352836" cy="1814603"/>
          </a:xfrm>
          <a:prstGeom prst="rect">
            <a:avLst/>
          </a:prstGeom>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1801" y="7305505"/>
            <a:ext cx="2477014" cy="1651343"/>
          </a:xfrm>
          <a:prstGeom prst="rect">
            <a:avLst/>
          </a:prstGeom>
          <a:noFill/>
          <a:ln w="9525">
            <a:noFill/>
            <a:miter lim="800000"/>
            <a:headEnd/>
            <a:tailEnd/>
          </a:ln>
          <a:effectLst/>
          <a:scene3d>
            <a:camera prst="orthographicFront">
              <a:rot lat="0" lon="0" rev="0"/>
            </a:camera>
            <a:lightRig rig="glow" dir="t">
              <a:rot lat="0" lon="0" rev="14100000"/>
            </a:lightRig>
          </a:scene3d>
          <a:sp3d prstMaterial="softEdge">
            <a:bevelT w="127000" prst="artDeco"/>
          </a:sp3d>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1801" y="1814603"/>
            <a:ext cx="2462426" cy="1641745"/>
          </a:xfrm>
          <a:prstGeom prst="rect">
            <a:avLst/>
          </a:prstGeom>
          <a:noFill/>
          <a:ln w="9525">
            <a:noFill/>
            <a:miter lim="800000"/>
            <a:headEnd/>
            <a:tailEnd/>
          </a:ln>
          <a:effectLst/>
          <a:scene3d>
            <a:camera prst="orthographicFront">
              <a:rot lat="0" lon="0" rev="0"/>
            </a:camera>
            <a:lightRig rig="glow" dir="t">
              <a:rot lat="0" lon="0" rev="14100000"/>
            </a:lightRig>
          </a:scene3d>
          <a:sp3d prstMaterial="softEdge">
            <a:bevelT w="127000" prst="artDeco"/>
          </a:sp3d>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5431" y="3568459"/>
            <a:ext cx="2468796" cy="1645864"/>
          </a:xfrm>
          <a:prstGeom prst="rect">
            <a:avLst/>
          </a:prstGeom>
          <a:noFill/>
          <a:ln w="9525">
            <a:noFill/>
            <a:miter lim="800000"/>
            <a:headEnd/>
            <a:tailEnd/>
          </a:ln>
          <a:effectLst/>
          <a:scene3d>
            <a:camera prst="orthographicFront">
              <a:rot lat="0" lon="0" rev="0"/>
            </a:camera>
            <a:lightRig rig="glow" dir="t">
              <a:rot lat="0" lon="0" rev="14100000"/>
            </a:lightRig>
          </a:scene3d>
          <a:sp3d prstMaterial="softEdge">
            <a:bevelT w="127000" prst="artDeco"/>
          </a:sp3d>
        </p:spPr>
      </p:pic>
      <p:pic>
        <p:nvPicPr>
          <p:cNvPr id="7" name="Рисунок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5202" y="5321059"/>
            <a:ext cx="2503613" cy="1877710"/>
          </a:xfrm>
          <a:prstGeom prst="rect">
            <a:avLst/>
          </a:prstGeom>
          <a:noFill/>
          <a:ln w="9525">
            <a:noFill/>
            <a:miter lim="800000"/>
            <a:headEnd/>
            <a:tailEnd/>
          </a:ln>
          <a:effectLst/>
          <a:scene3d>
            <a:camera prst="orthographicFront">
              <a:rot lat="0" lon="0" rev="0"/>
            </a:camera>
            <a:lightRig rig="glow" dir="t">
              <a:rot lat="0" lon="0" rev="14100000"/>
            </a:lightRig>
          </a:scene3d>
          <a:sp3d prstMaterial="softEdge">
            <a:bevelT w="127000" prst="artDeco"/>
          </a:sp3d>
        </p:spPr>
      </p:pic>
    </p:spTree>
    <p:extLst>
      <p:ext uri="{BB962C8B-B14F-4D97-AF65-F5344CB8AC3E}">
        <p14:creationId xmlns:p14="http://schemas.microsoft.com/office/powerpoint/2010/main" val="145570123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Заголовок 1"/>
          <p:cNvSpPr>
            <a:spLocks noGrp="1"/>
          </p:cNvSpPr>
          <p:nvPr>
            <p:ph type="title"/>
          </p:nvPr>
        </p:nvSpPr>
        <p:spPr>
          <a:xfrm>
            <a:off x="1268761" y="248952"/>
            <a:ext cx="5787502" cy="1209735"/>
          </a:xfrm>
        </p:spPr>
        <p:txBody>
          <a:bodyPr/>
          <a:lstStyle/>
          <a:p>
            <a:pPr eaLnBrk="1" hangingPunct="1"/>
            <a:r>
              <a:rPr lang="ru-RU" sz="1935" b="1" dirty="0">
                <a:latin typeface="Georgia" pitchFamily="18" charset="0"/>
              </a:rPr>
              <a:t>Итоги деятельности</a:t>
            </a:r>
            <a:br>
              <a:rPr lang="ru-RU" sz="1935" b="1" dirty="0">
                <a:latin typeface="Georgia" pitchFamily="18" charset="0"/>
              </a:rPr>
            </a:br>
            <a:r>
              <a:rPr lang="ru-RU" sz="1935" b="1" dirty="0">
                <a:latin typeface="Georgia" pitchFamily="18" charset="0"/>
              </a:rPr>
              <a:t> Культурно-спортивного реабилитационного комплекса ВОС</a:t>
            </a:r>
            <a:br>
              <a:rPr lang="ru-RU" sz="1935" b="1" dirty="0">
                <a:latin typeface="Georgia" pitchFamily="18" charset="0"/>
              </a:rPr>
            </a:br>
            <a:r>
              <a:rPr lang="ru-RU" sz="1935" b="1" dirty="0">
                <a:latin typeface="Georgia" pitchFamily="18" charset="0"/>
              </a:rPr>
              <a:t>в </a:t>
            </a:r>
            <a:r>
              <a:rPr lang="ru-RU" sz="1935" b="1" dirty="0" smtClean="0">
                <a:latin typeface="Georgia" pitchFamily="18" charset="0"/>
              </a:rPr>
              <a:t>20</a:t>
            </a:r>
            <a:r>
              <a:rPr lang="en-US" sz="1935" b="1" dirty="0" smtClean="0">
                <a:latin typeface="Georgia" pitchFamily="18" charset="0"/>
              </a:rPr>
              <a:t>20</a:t>
            </a:r>
            <a:r>
              <a:rPr lang="ru-RU" sz="1935" b="1" dirty="0" smtClean="0">
                <a:latin typeface="Georgia" pitchFamily="18" charset="0"/>
              </a:rPr>
              <a:t> </a:t>
            </a:r>
            <a:r>
              <a:rPr lang="ru-RU" sz="1935" b="1" dirty="0">
                <a:latin typeface="Georgia" pitchFamily="18" charset="0"/>
              </a:rPr>
              <a:t>году</a:t>
            </a:r>
            <a:endParaRPr lang="ru-RU" sz="1935" dirty="0">
              <a:latin typeface="Georgia" pitchFamily="18" charset="0"/>
            </a:endParaRPr>
          </a:p>
        </p:txBody>
      </p:sp>
      <p:sp>
        <p:nvSpPr>
          <p:cNvPr id="10245" name="Прямоугольник 6"/>
          <p:cNvSpPr>
            <a:spLocks noChangeArrowheads="1"/>
          </p:cNvSpPr>
          <p:nvPr/>
        </p:nvSpPr>
        <p:spPr bwMode="auto">
          <a:xfrm>
            <a:off x="3425592" y="1934533"/>
            <a:ext cx="3135690" cy="1076770"/>
          </a:xfrm>
          <a:prstGeom prst="rect">
            <a:avLst/>
          </a:prstGeom>
          <a:noFill/>
          <a:ln w="9525">
            <a:noFill/>
            <a:miter lim="800000"/>
            <a:headEnd/>
            <a:tailEnd/>
          </a:ln>
        </p:spPr>
        <p:txBody>
          <a:bodyPr>
            <a:spAutoFit/>
          </a:bodyPr>
          <a:lstStyle/>
          <a:p>
            <a:r>
              <a:rPr lang="ru-RU" sz="1693" dirty="0">
                <a:solidFill>
                  <a:schemeClr val="bg2">
                    <a:lumMod val="25000"/>
                  </a:schemeClr>
                </a:solidFill>
                <a:latin typeface="Georgia" pitchFamily="18" charset="0"/>
              </a:rPr>
              <a:t>Спортивная реабилитация</a:t>
            </a:r>
            <a:endParaRPr lang="en-US" dirty="0">
              <a:solidFill>
                <a:schemeClr val="bg2">
                  <a:lumMod val="25000"/>
                </a:schemeClr>
              </a:solidFill>
              <a:latin typeface="Georgia" pitchFamily="18" charset="0"/>
            </a:endParaRPr>
          </a:p>
          <a:p>
            <a:r>
              <a:rPr lang="ru-RU" b="1" dirty="0" smtClean="0">
                <a:solidFill>
                  <a:srgbClr val="FF0000"/>
                </a:solidFill>
                <a:latin typeface="Georgia" pitchFamily="18" charset="0"/>
              </a:rPr>
              <a:t>1 627 </a:t>
            </a:r>
            <a:r>
              <a:rPr lang="ru-RU" sz="1452" dirty="0" smtClean="0">
                <a:latin typeface="Georgia" pitchFamily="18" charset="0"/>
              </a:rPr>
              <a:t>человека </a:t>
            </a:r>
            <a:r>
              <a:rPr lang="ru-RU" sz="1452" dirty="0">
                <a:latin typeface="Georgia" pitchFamily="18" charset="0"/>
              </a:rPr>
              <a:t>приняли участие</a:t>
            </a:r>
            <a:r>
              <a:rPr lang="en-US" sz="1452" dirty="0">
                <a:latin typeface="Georgia" pitchFamily="18" charset="0"/>
              </a:rPr>
              <a:t> </a:t>
            </a:r>
            <a:r>
              <a:rPr lang="ru-RU" sz="1452" dirty="0">
                <a:latin typeface="Georgia" pitchFamily="18" charset="0"/>
              </a:rPr>
              <a:t>в спортивных мероприятиях</a:t>
            </a:r>
          </a:p>
          <a:p>
            <a:r>
              <a:rPr lang="ru-RU" sz="1452" dirty="0">
                <a:latin typeface="Georgia" pitchFamily="18" charset="0"/>
              </a:rPr>
              <a:t>для инвалидов по зрению </a:t>
            </a:r>
            <a:endParaRPr lang="en-US" sz="1452" dirty="0">
              <a:latin typeface="Georgia" pitchFamily="18" charset="0"/>
            </a:endParaRPr>
          </a:p>
        </p:txBody>
      </p:sp>
      <p:sp>
        <p:nvSpPr>
          <p:cNvPr id="10248" name="Прямоугольник 9"/>
          <p:cNvSpPr>
            <a:spLocks noChangeArrowheads="1"/>
          </p:cNvSpPr>
          <p:nvPr/>
        </p:nvSpPr>
        <p:spPr bwMode="auto">
          <a:xfrm>
            <a:off x="3569254" y="5468429"/>
            <a:ext cx="2840842" cy="1374351"/>
          </a:xfrm>
          <a:prstGeom prst="rect">
            <a:avLst/>
          </a:prstGeom>
          <a:noFill/>
          <a:ln w="9525">
            <a:noFill/>
            <a:miter lim="800000"/>
            <a:headEnd/>
            <a:tailEnd/>
          </a:ln>
        </p:spPr>
        <p:txBody>
          <a:bodyPr wrap="none">
            <a:spAutoFit/>
          </a:bodyPr>
          <a:lstStyle/>
          <a:p>
            <a:r>
              <a:rPr lang="ru-RU" sz="1693" dirty="0">
                <a:solidFill>
                  <a:schemeClr val="bg2">
                    <a:lumMod val="25000"/>
                  </a:schemeClr>
                </a:solidFill>
                <a:latin typeface="Georgia" pitchFamily="18" charset="0"/>
              </a:rPr>
              <a:t>Центральный музей</a:t>
            </a:r>
          </a:p>
          <a:p>
            <a:r>
              <a:rPr lang="ru-RU" sz="1693" dirty="0">
                <a:solidFill>
                  <a:schemeClr val="bg2">
                    <a:lumMod val="25000"/>
                  </a:schemeClr>
                </a:solidFill>
                <a:latin typeface="Georgia" pitchFamily="18" charset="0"/>
              </a:rPr>
              <a:t>Всероссийского общества </a:t>
            </a:r>
          </a:p>
          <a:p>
            <a:r>
              <a:rPr lang="ru-RU" sz="1693" dirty="0">
                <a:solidFill>
                  <a:schemeClr val="bg2">
                    <a:lumMod val="25000"/>
                  </a:schemeClr>
                </a:solidFill>
                <a:latin typeface="Georgia" pitchFamily="18" charset="0"/>
              </a:rPr>
              <a:t>слепых</a:t>
            </a:r>
            <a:endParaRPr lang="en-US" dirty="0">
              <a:solidFill>
                <a:schemeClr val="bg2">
                  <a:lumMod val="25000"/>
                </a:schemeClr>
              </a:solidFill>
              <a:latin typeface="Georgia" pitchFamily="18" charset="0"/>
            </a:endParaRPr>
          </a:p>
          <a:p>
            <a:r>
              <a:rPr lang="ru-RU" sz="1452" dirty="0" smtClean="0">
                <a:latin typeface="Georgia" pitchFamily="18" charset="0"/>
              </a:rPr>
              <a:t>около</a:t>
            </a:r>
            <a:r>
              <a:rPr lang="ru-RU" sz="1452" b="1" dirty="0" smtClean="0">
                <a:latin typeface="Georgia" pitchFamily="18" charset="0"/>
              </a:rPr>
              <a:t> </a:t>
            </a:r>
            <a:r>
              <a:rPr lang="ru-RU" b="1" dirty="0" smtClean="0">
                <a:solidFill>
                  <a:srgbClr val="FF0000"/>
                </a:solidFill>
                <a:latin typeface="Georgia" pitchFamily="18" charset="0"/>
              </a:rPr>
              <a:t>10 000 </a:t>
            </a:r>
            <a:r>
              <a:rPr lang="ru-RU" sz="1452" dirty="0">
                <a:latin typeface="Georgia" pitchFamily="18" charset="0"/>
              </a:rPr>
              <a:t>человек</a:t>
            </a:r>
          </a:p>
          <a:p>
            <a:r>
              <a:rPr lang="ru-RU" sz="1452" dirty="0">
                <a:latin typeface="Georgia" pitchFamily="18" charset="0"/>
              </a:rPr>
              <a:t>посетили </a:t>
            </a:r>
            <a:r>
              <a:rPr lang="ru-RU" sz="1452" dirty="0" smtClean="0">
                <a:latin typeface="Georgia" pitchFamily="18" charset="0"/>
              </a:rPr>
              <a:t>музей и выставки</a:t>
            </a:r>
            <a:endParaRPr lang="en-US" sz="1452" dirty="0">
              <a:latin typeface="Georgia" pitchFamily="18" charset="0"/>
            </a:endParaRPr>
          </a:p>
        </p:txBody>
      </p:sp>
      <p:sp>
        <p:nvSpPr>
          <p:cNvPr id="10253" name="Прямоугольник 16"/>
          <p:cNvSpPr>
            <a:spLocks noChangeArrowheads="1"/>
          </p:cNvSpPr>
          <p:nvPr/>
        </p:nvSpPr>
        <p:spPr bwMode="auto">
          <a:xfrm>
            <a:off x="3448976" y="3872451"/>
            <a:ext cx="3483246" cy="853311"/>
          </a:xfrm>
          <a:prstGeom prst="rect">
            <a:avLst/>
          </a:prstGeom>
          <a:noFill/>
          <a:ln w="9525">
            <a:noFill/>
            <a:miter lim="800000"/>
            <a:headEnd/>
            <a:tailEnd/>
          </a:ln>
        </p:spPr>
        <p:txBody>
          <a:bodyPr>
            <a:spAutoFit/>
          </a:bodyPr>
          <a:lstStyle/>
          <a:p>
            <a:r>
              <a:rPr lang="ru-RU" sz="1693" dirty="0">
                <a:solidFill>
                  <a:schemeClr val="bg2">
                    <a:lumMod val="25000"/>
                  </a:schemeClr>
                </a:solidFill>
                <a:latin typeface="Georgia" pitchFamily="18" charset="0"/>
              </a:rPr>
              <a:t>Образовательный центр</a:t>
            </a:r>
            <a:endParaRPr lang="en-US" dirty="0">
              <a:solidFill>
                <a:schemeClr val="bg2">
                  <a:lumMod val="25000"/>
                </a:schemeClr>
              </a:solidFill>
              <a:latin typeface="Georgia" pitchFamily="18" charset="0"/>
            </a:endParaRPr>
          </a:p>
          <a:p>
            <a:r>
              <a:rPr lang="ru-RU" b="1" dirty="0" smtClean="0">
                <a:solidFill>
                  <a:srgbClr val="FF0000"/>
                </a:solidFill>
                <a:latin typeface="Georgia" pitchFamily="18" charset="0"/>
              </a:rPr>
              <a:t>180</a:t>
            </a:r>
            <a:r>
              <a:rPr lang="ru-RU" sz="1452" dirty="0" smtClean="0">
                <a:latin typeface="Georgia" pitchFamily="18" charset="0"/>
              </a:rPr>
              <a:t> </a:t>
            </a:r>
            <a:r>
              <a:rPr lang="ru-RU" sz="1452" dirty="0">
                <a:latin typeface="Georgia" pitchFamily="18" charset="0"/>
              </a:rPr>
              <a:t>человек прошли специализированные курсы</a:t>
            </a:r>
            <a:endParaRPr lang="en-US" sz="1452" dirty="0">
              <a:latin typeface="Georgia" pitchFamily="18" charset="0"/>
            </a:endParaRPr>
          </a:p>
        </p:txBody>
      </p:sp>
      <p:sp>
        <p:nvSpPr>
          <p:cNvPr id="10256" name="Прямоугольник 18"/>
          <p:cNvSpPr>
            <a:spLocks noChangeArrowheads="1"/>
          </p:cNvSpPr>
          <p:nvPr/>
        </p:nvSpPr>
        <p:spPr bwMode="auto">
          <a:xfrm>
            <a:off x="3569254" y="7410581"/>
            <a:ext cx="2953270" cy="1353769"/>
          </a:xfrm>
          <a:prstGeom prst="rect">
            <a:avLst/>
          </a:prstGeom>
          <a:noFill/>
          <a:ln w="9525">
            <a:noFill/>
            <a:miter lim="800000"/>
            <a:headEnd/>
            <a:tailEnd/>
          </a:ln>
        </p:spPr>
        <p:txBody>
          <a:bodyPr>
            <a:spAutoFit/>
          </a:bodyPr>
          <a:lstStyle/>
          <a:p>
            <a:r>
              <a:rPr lang="ru-RU" sz="1693" dirty="0">
                <a:solidFill>
                  <a:schemeClr val="bg2">
                    <a:lumMod val="25000"/>
                  </a:schemeClr>
                </a:solidFill>
                <a:latin typeface="Georgia" pitchFamily="18" charset="0"/>
              </a:rPr>
              <a:t>Кино-фото</a:t>
            </a:r>
            <a:r>
              <a:rPr lang="ru-RU" sz="1693" dirty="0">
                <a:solidFill>
                  <a:srgbClr val="006600"/>
                </a:solidFill>
                <a:latin typeface="Georgia" pitchFamily="18" charset="0"/>
              </a:rPr>
              <a:t> </a:t>
            </a:r>
            <a:endParaRPr lang="ru-RU" b="1" dirty="0">
              <a:solidFill>
                <a:srgbClr val="006600"/>
              </a:solidFill>
              <a:latin typeface="Georgia" pitchFamily="18" charset="0"/>
            </a:endParaRPr>
          </a:p>
          <a:p>
            <a:r>
              <a:rPr lang="en-US" b="1" dirty="0" smtClean="0">
                <a:solidFill>
                  <a:srgbClr val="FF0000"/>
                </a:solidFill>
                <a:latin typeface="Georgia" pitchFamily="18" charset="0"/>
              </a:rPr>
              <a:t>130</a:t>
            </a:r>
            <a:r>
              <a:rPr lang="ru-RU" b="1" dirty="0" smtClean="0">
                <a:solidFill>
                  <a:srgbClr val="FF0000"/>
                </a:solidFill>
                <a:latin typeface="Georgia" pitchFamily="18" charset="0"/>
              </a:rPr>
              <a:t> </a:t>
            </a:r>
            <a:r>
              <a:rPr lang="ru-RU" sz="1452" dirty="0">
                <a:latin typeface="Georgia" pitchFamily="18" charset="0"/>
              </a:rPr>
              <a:t>фото-видео репортажей</a:t>
            </a:r>
            <a:r>
              <a:rPr lang="en-US" sz="1452" dirty="0">
                <a:latin typeface="Georgia" pitchFamily="18" charset="0"/>
              </a:rPr>
              <a:t> c</a:t>
            </a:r>
            <a:r>
              <a:rPr lang="ru-RU" sz="1452" dirty="0">
                <a:latin typeface="Georgia" pitchFamily="18" charset="0"/>
              </a:rPr>
              <a:t> реабилитационных мероприятий ВОС</a:t>
            </a:r>
            <a:r>
              <a:rPr lang="en-US" sz="1452" dirty="0">
                <a:latin typeface="Georgia" pitchFamily="18" charset="0"/>
              </a:rPr>
              <a:t> </a:t>
            </a:r>
            <a:endParaRPr lang="ru-RU" sz="1452" dirty="0">
              <a:latin typeface="Georgia" pitchFamily="18" charset="0"/>
            </a:endParaRPr>
          </a:p>
          <a:p>
            <a:r>
              <a:rPr lang="en-US" b="1" dirty="0" smtClean="0">
                <a:solidFill>
                  <a:srgbClr val="FF0000"/>
                </a:solidFill>
                <a:latin typeface="Georgia" pitchFamily="18" charset="0"/>
              </a:rPr>
              <a:t>37</a:t>
            </a:r>
            <a:r>
              <a:rPr lang="ru-RU" sz="1452" dirty="0" smtClean="0">
                <a:latin typeface="Georgia" pitchFamily="18" charset="0"/>
              </a:rPr>
              <a:t> </a:t>
            </a:r>
            <a:r>
              <a:rPr lang="ru-RU" sz="1452" dirty="0">
                <a:latin typeface="Georgia" pitchFamily="18" charset="0"/>
              </a:rPr>
              <a:t>видеороликов и фильмов </a:t>
            </a:r>
            <a:endParaRPr lang="en-US" sz="1452" dirty="0">
              <a:latin typeface="Georgia" pitchFamily="18" charset="0"/>
            </a:endParaRPr>
          </a:p>
        </p:txBody>
      </p:sp>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7383" y="7242588"/>
            <a:ext cx="2534637" cy="1689757"/>
          </a:xfrm>
          <a:prstGeom prst="rect">
            <a:avLst/>
          </a:prstGeom>
          <a:ln>
            <a:noFill/>
          </a:ln>
          <a:effectLst/>
          <a:scene3d>
            <a:camera prst="orthographicFront">
              <a:rot lat="0" lon="0" rev="0"/>
            </a:camera>
            <a:lightRig rig="glow" dir="t">
              <a:rot lat="0" lon="0" rev="14100000"/>
            </a:lightRig>
          </a:scene3d>
          <a:sp3d prstMaterial="softEdge">
            <a:bevelT w="127000" prst="artDeco"/>
          </a:sp3d>
        </p:spPr>
      </p:pic>
      <p:pic>
        <p:nvPicPr>
          <p:cNvPr id="20" name="Рисунок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045" y="-7396"/>
            <a:ext cx="1352836" cy="1814603"/>
          </a:xfrm>
          <a:prstGeom prst="rect">
            <a:avLst/>
          </a:prstGeom>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5015" y="1894865"/>
            <a:ext cx="2537005" cy="1691336"/>
          </a:xfrm>
          <a:prstGeom prst="rect">
            <a:avLst/>
          </a:prstGeom>
          <a:noFill/>
          <a:ln w="9525">
            <a:noFill/>
            <a:miter lim="800000"/>
            <a:headEnd/>
            <a:tailEnd/>
          </a:ln>
          <a:effectLst/>
          <a:scene3d>
            <a:camera prst="orthographicFront">
              <a:rot lat="0" lon="0" rev="0"/>
            </a:camera>
            <a:lightRig rig="glow" dir="t">
              <a:rot lat="0" lon="0" rev="14100000"/>
            </a:lightRig>
          </a:scene3d>
          <a:sp3d prstMaterial="softEdge">
            <a:bevelT w="127000" prst="artDeco"/>
          </a:sp3d>
        </p:spPr>
      </p:pic>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9467" y="3668705"/>
            <a:ext cx="2539677" cy="1693118"/>
          </a:xfrm>
          <a:prstGeom prst="rect">
            <a:avLst/>
          </a:prstGeom>
          <a:noFill/>
          <a:ln w="9525">
            <a:noFill/>
            <a:miter lim="800000"/>
            <a:headEnd/>
            <a:tailEnd/>
          </a:ln>
          <a:effectLst/>
          <a:scene3d>
            <a:camera prst="orthographicFront">
              <a:rot lat="0" lon="0" rev="0"/>
            </a:camera>
            <a:lightRig rig="glow" dir="t">
              <a:rot lat="0" lon="0" rev="14100000"/>
            </a:lightRig>
          </a:scene3d>
          <a:sp3d prstMaterial="softEdge">
            <a:bevelT w="127000" prst="artDeco"/>
          </a:sp3d>
        </p:spPr>
      </p:pic>
      <p:pic>
        <p:nvPicPr>
          <p:cNvPr id="6" name="Рисунок 5"/>
          <p:cNvPicPr>
            <a:picLocks noChangeAspect="1"/>
          </p:cNvPicPr>
          <p:nvPr/>
        </p:nvPicPr>
        <p:blipFill rotWithShape="1">
          <a:blip r:embed="rId6" cstate="print">
            <a:extLst>
              <a:ext uri="{28A0092B-C50C-407E-A947-70E740481C1C}">
                <a14:useLocalDpi xmlns:a14="http://schemas.microsoft.com/office/drawing/2010/main" val="0"/>
              </a:ext>
            </a:extLst>
          </a:blip>
          <a:srcRect t="33429" r="33642"/>
          <a:stretch/>
        </p:blipFill>
        <p:spPr>
          <a:xfrm>
            <a:off x="526593" y="5444327"/>
            <a:ext cx="2565427" cy="1715757"/>
          </a:xfrm>
          <a:prstGeom prst="rect">
            <a:avLst/>
          </a:prstGeom>
          <a:noFill/>
          <a:ln w="9525">
            <a:noFill/>
            <a:miter lim="800000"/>
            <a:headEnd/>
            <a:tailEnd/>
          </a:ln>
          <a:effectLst/>
          <a:scene3d>
            <a:camera prst="orthographicFront">
              <a:rot lat="0" lon="0" rev="0"/>
            </a:camera>
            <a:lightRig rig="glow" dir="t">
              <a:rot lat="0" lon="0" rev="14100000"/>
            </a:lightRig>
          </a:scene3d>
          <a:sp3d prstMaterial="softEdge">
            <a:bevelT w="127000" prst="artDeco"/>
          </a:sp3d>
        </p:spPr>
      </p:pic>
    </p:spTree>
    <p:extLst>
      <p:ext uri="{BB962C8B-B14F-4D97-AF65-F5344CB8AC3E}">
        <p14:creationId xmlns:p14="http://schemas.microsoft.com/office/powerpoint/2010/main" val="375306595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31000">
              <a:schemeClr val="bg1"/>
            </a:gs>
            <a:gs pos="61000">
              <a:srgbClr val="FFFECD"/>
            </a:gs>
            <a:gs pos="85000">
              <a:srgbClr val="FAEE54"/>
            </a:gs>
            <a:gs pos="100000">
              <a:srgbClr val="C8E488"/>
            </a:gs>
          </a:gsLst>
          <a:lin ang="5400000" scaled="1"/>
        </a:grad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2656" y="33471"/>
            <a:ext cx="1306487" cy="1913522"/>
          </a:xfrm>
          <a:prstGeom prst="rect">
            <a:avLst/>
          </a:prstGeom>
        </p:spPr>
      </p:pic>
      <p:sp>
        <p:nvSpPr>
          <p:cNvPr id="5" name="Прямоугольник 4"/>
          <p:cNvSpPr/>
          <p:nvPr/>
        </p:nvSpPr>
        <p:spPr>
          <a:xfrm>
            <a:off x="1416763" y="571784"/>
            <a:ext cx="5530181" cy="836896"/>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spAutoFit/>
          </a:bodyPr>
          <a:lstStyle/>
          <a:p>
            <a:pPr algn="ctr">
              <a:spcAft>
                <a:spcPts val="0"/>
              </a:spcAft>
            </a:pPr>
            <a:r>
              <a:rPr lang="ru-RU" sz="2419" b="1" dirty="0">
                <a:latin typeface="Georgia" panose="02040502050405020303" pitchFamily="18" charset="0"/>
                <a:ea typeface="Calibri" panose="020F0502020204030204" pitchFamily="34" charset="0"/>
              </a:rPr>
              <a:t>Деятельность КСРК ВОС</a:t>
            </a:r>
          </a:p>
          <a:p>
            <a:pPr algn="ctr">
              <a:spcAft>
                <a:spcPts val="0"/>
              </a:spcAft>
            </a:pPr>
            <a:r>
              <a:rPr lang="ru-RU" sz="2419" b="1" dirty="0">
                <a:latin typeface="Georgia" panose="02040502050405020303" pitchFamily="18" charset="0"/>
                <a:ea typeface="Calibri" panose="020F0502020204030204" pitchFamily="34" charset="0"/>
              </a:rPr>
              <a:t>в период самоизоляции</a:t>
            </a:r>
            <a:endParaRPr lang="ru-RU" sz="2419" dirty="0">
              <a:latin typeface="Georgia" panose="02040502050405020303" pitchFamily="18" charset="0"/>
              <a:ea typeface="Calibri" panose="020F0502020204030204" pitchFamily="34" charset="0"/>
            </a:endParaRPr>
          </a:p>
        </p:txBody>
      </p:sp>
      <p:sp>
        <p:nvSpPr>
          <p:cNvPr id="6" name="Прямоугольник 5"/>
          <p:cNvSpPr/>
          <p:nvPr/>
        </p:nvSpPr>
        <p:spPr>
          <a:xfrm>
            <a:off x="509411" y="2083762"/>
            <a:ext cx="6099495" cy="1915974"/>
          </a:xfrm>
          <a:prstGeom prst="rect">
            <a:avLst/>
          </a:prstGeom>
        </p:spPr>
        <p:txBody>
          <a:bodyPr wrap="square">
            <a:spAutoFit/>
          </a:bodyPr>
          <a:lstStyle/>
          <a:p>
            <a:pPr algn="just">
              <a:spcAft>
                <a:spcPts val="0"/>
              </a:spcAft>
            </a:pPr>
            <a:r>
              <a:rPr lang="ru-RU" sz="1693" dirty="0">
                <a:latin typeface="Georgia" panose="02040502050405020303" pitchFamily="18" charset="0"/>
                <a:ea typeface="Calibri" panose="020F0502020204030204" pitchFamily="34" charset="0"/>
              </a:rPr>
              <a:t>         Удаленный формат по различным направлениям своей деятельности широко использовался Культурно-спортивным реабилитационным комплексом ВОС и ранее. Полученный опыт работы в режиме онлайн и имеющиеся наработки очень пригодились и были широко использованы КСРК ВОС в период самоизоляции, когда другие форматы деятельности были недоступны.</a:t>
            </a:r>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8954" y="4283968"/>
            <a:ext cx="6480114" cy="432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792520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15000">
              <a:schemeClr val="bg1"/>
            </a:gs>
            <a:gs pos="44000">
              <a:srgbClr val="CDEFF7"/>
            </a:gs>
            <a:gs pos="86000">
              <a:srgbClr val="9AE0F0"/>
            </a:gs>
            <a:gs pos="96000">
              <a:srgbClr val="75D5EB"/>
            </a:gs>
          </a:gsLst>
          <a:lin ang="18900000" scaled="1"/>
          <a:tileRect/>
        </a:grad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2656" y="335182"/>
            <a:ext cx="1229871" cy="1500514"/>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95039" y="122598"/>
            <a:ext cx="1169644" cy="1713098"/>
          </a:xfrm>
          <a:prstGeom prst="rect">
            <a:avLst/>
          </a:prstGeom>
        </p:spPr>
      </p:pic>
      <p:sp>
        <p:nvSpPr>
          <p:cNvPr id="2" name="Прямоугольник 1"/>
          <p:cNvSpPr/>
          <p:nvPr/>
        </p:nvSpPr>
        <p:spPr>
          <a:xfrm>
            <a:off x="1562527" y="731496"/>
            <a:ext cx="4253463" cy="707886"/>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ctr">
              <a:spcAft>
                <a:spcPts val="0"/>
              </a:spcAft>
            </a:pPr>
            <a:r>
              <a:rPr lang="ru-RU" sz="2000" b="1" dirty="0">
                <a:solidFill>
                  <a:schemeClr val="accent1">
                    <a:lumMod val="50000"/>
                  </a:schemeClr>
                </a:solidFill>
                <a:latin typeface="Times New Roman" panose="02020603050405020304" pitchFamily="18" charset="0"/>
                <a:ea typeface="Times New Roman" panose="02020603050405020304" pitchFamily="18" charset="0"/>
              </a:rPr>
              <a:t>Подразделение культуры КСРК </a:t>
            </a:r>
            <a:r>
              <a:rPr lang="ru-RU" sz="2000" b="1" dirty="0" smtClean="0">
                <a:solidFill>
                  <a:schemeClr val="accent1">
                    <a:lumMod val="50000"/>
                  </a:schemeClr>
                </a:solidFill>
                <a:latin typeface="Times New Roman" panose="02020603050405020304" pitchFamily="18" charset="0"/>
                <a:ea typeface="Times New Roman" panose="02020603050405020304" pitchFamily="18" charset="0"/>
              </a:rPr>
              <a:t>ВОС</a:t>
            </a:r>
            <a:endParaRPr lang="ru-RU" sz="2000" b="1" dirty="0">
              <a:solidFill>
                <a:schemeClr val="accent1">
                  <a:lumMod val="50000"/>
                </a:schemeClr>
              </a:solidFill>
              <a:latin typeface="Times New Roman" panose="02020603050405020304" pitchFamily="18" charset="0"/>
              <a:ea typeface="Times New Roman" panose="02020603050405020304" pitchFamily="18" charset="0"/>
            </a:endParaRPr>
          </a:p>
        </p:txBody>
      </p:sp>
      <p:sp>
        <p:nvSpPr>
          <p:cNvPr id="3" name="Прямоугольник 2"/>
          <p:cNvSpPr/>
          <p:nvPr/>
        </p:nvSpPr>
        <p:spPr>
          <a:xfrm>
            <a:off x="808938" y="2039814"/>
            <a:ext cx="5760640" cy="4231223"/>
          </a:xfrm>
          <a:prstGeom prst="rect">
            <a:avLst/>
          </a:prstGeom>
        </p:spPr>
        <p:txBody>
          <a:bodyPr wrap="square">
            <a:spAutoFit/>
          </a:bodyPr>
          <a:lstStyle/>
          <a:p>
            <a:pPr algn="just">
              <a:spcAft>
                <a:spcPts val="0"/>
              </a:spcAft>
            </a:pPr>
            <a:r>
              <a:rPr lang="ru-RU" sz="1520" dirty="0">
                <a:latin typeface="Georgia" panose="02040502050405020303" pitchFamily="18" charset="0"/>
                <a:ea typeface="Calibri" panose="020F0502020204030204" pitchFamily="34" charset="0"/>
              </a:rPr>
              <a:t>В период самоизоляции деятельность подразделения культуры КСРК ВОС осуществлялась только в удаленном формате.</a:t>
            </a:r>
          </a:p>
          <a:p>
            <a:pPr algn="just">
              <a:spcAft>
                <a:spcPts val="0"/>
              </a:spcAft>
            </a:pPr>
            <a:r>
              <a:rPr lang="ru-RU" sz="1520" dirty="0">
                <a:latin typeface="Georgia" panose="02040502050405020303" pitchFamily="18" charset="0"/>
                <a:ea typeface="Calibri" panose="020F0502020204030204" pitchFamily="34" charset="0"/>
              </a:rPr>
              <a:t> </a:t>
            </a:r>
          </a:p>
          <a:p>
            <a:pPr algn="just">
              <a:spcAft>
                <a:spcPts val="0"/>
              </a:spcAft>
            </a:pPr>
            <a:r>
              <a:rPr lang="ru-RU" sz="1520" dirty="0">
                <a:latin typeface="Georgia" panose="02040502050405020303" pitchFamily="18" charset="0"/>
                <a:ea typeface="Calibri" panose="020F0502020204030204" pitchFamily="34" charset="0"/>
              </a:rPr>
              <a:t>Ряд подготовленных мероприятий прозвучали в эфире «Радио ВОС»:</a:t>
            </a:r>
          </a:p>
          <a:p>
            <a:pPr marL="898655" indent="-345638" algn="just">
              <a:lnSpc>
                <a:spcPct val="107000"/>
              </a:lnSpc>
              <a:spcAft>
                <a:spcPts val="0"/>
              </a:spcAft>
              <a:buFontTx/>
              <a:buChar char="-"/>
            </a:pPr>
            <a:r>
              <a:rPr lang="ru-RU" sz="1520" dirty="0" smtClean="0">
                <a:latin typeface="Georgia" panose="02040502050405020303" pitchFamily="18" charset="0"/>
                <a:ea typeface="Calibri" panose="020F0502020204030204" pitchFamily="34" charset="0"/>
                <a:cs typeface="Times New Roman" panose="02020603050405020304" pitchFamily="18" charset="0"/>
              </a:rPr>
              <a:t>трансляция </a:t>
            </a:r>
            <a:r>
              <a:rPr lang="ru-RU" sz="1520" dirty="0">
                <a:latin typeface="Georgia" panose="02040502050405020303" pitchFamily="18" charset="0"/>
                <a:ea typeface="Calibri" panose="020F0502020204030204" pitchFamily="34" charset="0"/>
                <a:cs typeface="Times New Roman" panose="02020603050405020304" pitchFamily="18" charset="0"/>
              </a:rPr>
              <a:t>спектакля «Мирандолина» Народного театра «Ковчег» Костромской региональной организации ВОС. 10.04.2020, </a:t>
            </a:r>
            <a:r>
              <a:rPr lang="ru-RU" sz="1520" dirty="0" err="1">
                <a:latin typeface="Georgia" panose="02040502050405020303" pitchFamily="18" charset="0"/>
                <a:ea typeface="Calibri" panose="020F0502020204030204" pitchFamily="34" charset="0"/>
                <a:cs typeface="Times New Roman" panose="02020603050405020304" pitchFamily="18" charset="0"/>
              </a:rPr>
              <a:t>г.Москва</a:t>
            </a:r>
            <a:r>
              <a:rPr lang="ru-RU" sz="1520" dirty="0">
                <a:latin typeface="Georgia" panose="02040502050405020303" pitchFamily="18" charset="0"/>
                <a:ea typeface="Calibri" panose="020F0502020204030204" pitchFamily="34" charset="0"/>
                <a:cs typeface="Times New Roman" panose="02020603050405020304" pitchFamily="18" charset="0"/>
              </a:rPr>
              <a:t>, </a:t>
            </a:r>
            <a:r>
              <a:rPr lang="ru-RU" sz="1520" dirty="0" err="1">
                <a:latin typeface="Georgia" panose="02040502050405020303" pitchFamily="18" charset="0"/>
                <a:ea typeface="Calibri" panose="020F0502020204030204" pitchFamily="34" charset="0"/>
                <a:cs typeface="Times New Roman" panose="02020603050405020304" pitchFamily="18" charset="0"/>
              </a:rPr>
              <a:t>г.Кострома</a:t>
            </a:r>
            <a:r>
              <a:rPr lang="en-US" sz="1520" dirty="0">
                <a:latin typeface="Georgia" panose="02040502050405020303" pitchFamily="18" charset="0"/>
                <a:ea typeface="Calibri" panose="020F0502020204030204" pitchFamily="34" charset="0"/>
                <a:cs typeface="Times New Roman" panose="02020603050405020304" pitchFamily="18" charset="0"/>
              </a:rPr>
              <a:t>  </a:t>
            </a:r>
          </a:p>
          <a:p>
            <a:pPr marL="553019" algn="just">
              <a:lnSpc>
                <a:spcPct val="107000"/>
              </a:lnSpc>
              <a:spcAft>
                <a:spcPts val="0"/>
              </a:spcAft>
            </a:pPr>
            <a:r>
              <a:rPr lang="en-US" sz="1520" dirty="0">
                <a:latin typeface="Georgia" pitchFamily="18" charset="0"/>
                <a:hlinkClick r:id="rId4"/>
              </a:rPr>
              <a:t>http://www.radiovos.ru/arch/TeatrFest_PRV2019/PRV_Kovcheg-Mirandolina.mp3</a:t>
            </a:r>
            <a:endParaRPr lang="ru-RU" sz="1520" dirty="0">
              <a:latin typeface="Georgia" panose="02040502050405020303" pitchFamily="18" charset="0"/>
              <a:ea typeface="Calibri" panose="020F0502020204030204" pitchFamily="34" charset="0"/>
              <a:cs typeface="Times New Roman" panose="02020603050405020304" pitchFamily="18" charset="0"/>
            </a:endParaRPr>
          </a:p>
          <a:p>
            <a:pPr marL="898655" indent="-345638" algn="just">
              <a:lnSpc>
                <a:spcPct val="107000"/>
              </a:lnSpc>
              <a:spcAft>
                <a:spcPts val="0"/>
              </a:spcAft>
              <a:buFontTx/>
              <a:buChar char="-"/>
            </a:pPr>
            <a:r>
              <a:rPr lang="ru-RU" sz="1520" dirty="0" smtClean="0">
                <a:latin typeface="Georgia" panose="02040502050405020303" pitchFamily="18" charset="0"/>
                <a:ea typeface="Calibri" panose="020F0502020204030204" pitchFamily="34" charset="0"/>
                <a:cs typeface="Times New Roman" panose="02020603050405020304" pitchFamily="18" charset="0"/>
              </a:rPr>
              <a:t>трансляция </a:t>
            </a:r>
            <a:r>
              <a:rPr lang="ru-RU" sz="1520" dirty="0">
                <a:latin typeface="Georgia" panose="02040502050405020303" pitchFamily="18" charset="0"/>
                <a:ea typeface="Calibri" panose="020F0502020204030204" pitchFamily="34" charset="0"/>
                <a:cs typeface="Times New Roman" panose="02020603050405020304" pitchFamily="18" charset="0"/>
              </a:rPr>
              <a:t>спектакля «Село </a:t>
            </a:r>
            <a:r>
              <a:rPr lang="ru-RU" sz="1520" dirty="0" err="1">
                <a:latin typeface="Georgia" panose="02040502050405020303" pitchFamily="18" charset="0"/>
                <a:ea typeface="Calibri" panose="020F0502020204030204" pitchFamily="34" charset="0"/>
                <a:cs typeface="Times New Roman" panose="02020603050405020304" pitchFamily="18" charset="0"/>
              </a:rPr>
              <a:t>Степанчиково</a:t>
            </a:r>
            <a:r>
              <a:rPr lang="ru-RU" sz="1520" dirty="0">
                <a:latin typeface="Georgia" panose="02040502050405020303" pitchFamily="18" charset="0"/>
                <a:ea typeface="Calibri" panose="020F0502020204030204" pitchFamily="34" charset="0"/>
                <a:cs typeface="Times New Roman" panose="02020603050405020304" pitchFamily="18" charset="0"/>
              </a:rPr>
              <a:t> и его обитатели» Народного театра «Внутреннее зрение» КСРК ВОС. 25.04.2020, </a:t>
            </a:r>
            <a:r>
              <a:rPr lang="ru-RU" sz="1520" dirty="0" err="1">
                <a:latin typeface="Georgia" panose="02040502050405020303" pitchFamily="18" charset="0"/>
                <a:ea typeface="Calibri" panose="020F0502020204030204" pitchFamily="34" charset="0"/>
                <a:cs typeface="Times New Roman" panose="02020603050405020304" pitchFamily="18" charset="0"/>
              </a:rPr>
              <a:t>г.Москва</a:t>
            </a:r>
            <a:r>
              <a:rPr lang="en-US" sz="1520" dirty="0">
                <a:latin typeface="Georgia" panose="02040502050405020303" pitchFamily="18" charset="0"/>
                <a:ea typeface="Calibri" panose="020F0502020204030204" pitchFamily="34" charset="0"/>
                <a:cs typeface="Times New Roman" panose="02020603050405020304" pitchFamily="18" charset="0"/>
              </a:rPr>
              <a:t> </a:t>
            </a:r>
          </a:p>
          <a:p>
            <a:pPr marL="553019" algn="just">
              <a:lnSpc>
                <a:spcPct val="107000"/>
              </a:lnSpc>
              <a:spcAft>
                <a:spcPts val="0"/>
              </a:spcAft>
            </a:pPr>
            <a:r>
              <a:rPr lang="en-US" sz="1520" dirty="0">
                <a:latin typeface="Georgia" pitchFamily="18" charset="0"/>
                <a:hlinkClick r:id="rId5"/>
              </a:rPr>
              <a:t>http://www.radiovos.ru/arch/TeatrFest_PRV2019/PRV_VnZrenie-SeloStepanchikovo.mp3</a:t>
            </a:r>
            <a:endParaRPr lang="ru-RU" sz="1520" dirty="0">
              <a:latin typeface="Georgia" panose="02040502050405020303" pitchFamily="18" charset="0"/>
              <a:ea typeface="Calibri" panose="020F0502020204030204" pitchFamily="34" charset="0"/>
              <a:cs typeface="Times New Roman" panose="02020603050405020304" pitchFamily="18" charset="0"/>
            </a:endParaRPr>
          </a:p>
        </p:txBody>
      </p:sp>
      <p:pic>
        <p:nvPicPr>
          <p:cNvPr id="7" name="Рисунок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05556" y="6228184"/>
            <a:ext cx="3767403" cy="251160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272927857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15000">
              <a:schemeClr val="bg1"/>
            </a:gs>
            <a:gs pos="44000">
              <a:srgbClr val="CDEFF7"/>
            </a:gs>
            <a:gs pos="86000">
              <a:srgbClr val="9AE0F0"/>
            </a:gs>
            <a:gs pos="96000">
              <a:srgbClr val="75D5EB"/>
            </a:gs>
          </a:gsLst>
          <a:lin ang="0" scaled="1"/>
          <a:tileRect/>
        </a:gra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0688" y="251520"/>
            <a:ext cx="1416484" cy="1728192"/>
          </a:xfrm>
          <a:prstGeom prst="rect">
            <a:avLst/>
          </a:prstGeom>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45224" y="221634"/>
            <a:ext cx="1109829" cy="1625490"/>
          </a:xfrm>
          <a:prstGeom prst="rect">
            <a:avLst/>
          </a:prstGeom>
        </p:spPr>
      </p:pic>
      <p:sp>
        <p:nvSpPr>
          <p:cNvPr id="4" name="Прямоугольник 3"/>
          <p:cNvSpPr/>
          <p:nvPr/>
        </p:nvSpPr>
        <p:spPr>
          <a:xfrm>
            <a:off x="404663" y="2195736"/>
            <a:ext cx="6150389" cy="928524"/>
          </a:xfrm>
          <a:prstGeom prst="rect">
            <a:avLst/>
          </a:prstGeom>
        </p:spPr>
        <p:txBody>
          <a:bodyPr wrap="square">
            <a:spAutoFit/>
          </a:bodyPr>
          <a:lstStyle/>
          <a:p>
            <a:pPr marL="553019" indent="543803" algn="just">
              <a:lnSpc>
                <a:spcPct val="107000"/>
              </a:lnSpc>
              <a:spcAft>
                <a:spcPts val="0"/>
              </a:spcAft>
            </a:pPr>
            <a:r>
              <a:rPr lang="ru-RU" sz="1693" dirty="0" smtClean="0">
                <a:latin typeface="Georgia" panose="02040502050405020303" pitchFamily="18" charset="0"/>
                <a:ea typeface="Calibri" panose="020F0502020204030204" pitchFamily="34" charset="0"/>
                <a:cs typeface="Times New Roman" panose="02020603050405020304" pitchFamily="18" charset="0"/>
              </a:rPr>
              <a:t>В 2020 году, на базе КСРК ВОС было проведено </a:t>
            </a:r>
            <a:r>
              <a:rPr lang="ru-RU" sz="1693" b="1" dirty="0">
                <a:latin typeface="Georgia" panose="02040502050405020303" pitchFamily="18" charset="0"/>
                <a:ea typeface="Calibri" panose="020F0502020204030204" pitchFamily="34" charset="0"/>
                <a:cs typeface="Times New Roman" panose="02020603050405020304" pitchFamily="18" charset="0"/>
              </a:rPr>
              <a:t>11</a:t>
            </a:r>
            <a:r>
              <a:rPr lang="ru-RU" sz="1693" dirty="0">
                <a:latin typeface="Georgia" panose="02040502050405020303" pitchFamily="18" charset="0"/>
                <a:ea typeface="Calibri" panose="020F0502020204030204" pitchFamily="34" charset="0"/>
                <a:cs typeface="Times New Roman" panose="02020603050405020304" pitchFamily="18" charset="0"/>
              </a:rPr>
              <a:t> концертов </a:t>
            </a:r>
            <a:r>
              <a:rPr lang="ru-RU" sz="1693" dirty="0" smtClean="0">
                <a:latin typeface="Georgia" panose="02040502050405020303" pitchFamily="18" charset="0"/>
                <a:ea typeface="Calibri" panose="020F0502020204030204" pitchFamily="34" charset="0"/>
                <a:cs typeface="Times New Roman" panose="02020603050405020304" pitchFamily="18" charset="0"/>
              </a:rPr>
              <a:t>и спектаклей с участием коллективов КСРК ВОС и приглашенных артистов.</a:t>
            </a:r>
            <a:endParaRPr lang="ru-RU" sz="1693" dirty="0">
              <a:latin typeface="Georgia" panose="02040502050405020303" pitchFamily="18" charset="0"/>
              <a:ea typeface="Calibri" panose="020F0502020204030204" pitchFamily="34" charset="0"/>
              <a:cs typeface="Times New Roman" panose="02020603050405020304" pitchFamily="18" charset="0"/>
            </a:endParaRPr>
          </a:p>
        </p:txBody>
      </p:sp>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914" y="3124260"/>
            <a:ext cx="4032448" cy="268829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2050"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7713" t="7514" r="32336"/>
          <a:stretch/>
        </p:blipFill>
        <p:spPr bwMode="auto">
          <a:xfrm>
            <a:off x="4941168" y="3124260"/>
            <a:ext cx="1741714" cy="268829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12111" y="6018305"/>
            <a:ext cx="4535491" cy="302366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9211650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15000">
              <a:schemeClr val="bg1"/>
            </a:gs>
            <a:gs pos="44000">
              <a:srgbClr val="CDEFF7"/>
            </a:gs>
            <a:gs pos="86000">
              <a:srgbClr val="9AE0F0"/>
            </a:gs>
            <a:gs pos="96000">
              <a:srgbClr val="75D5EB"/>
            </a:gs>
          </a:gsLst>
          <a:lin ang="0" scaled="1"/>
          <a:tileRect/>
        </a:gra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80" y="270147"/>
            <a:ext cx="1368152" cy="1669225"/>
          </a:xfrm>
          <a:prstGeom prst="rect">
            <a:avLst/>
          </a:prstGeom>
        </p:spPr>
      </p:pic>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21483" y="238099"/>
            <a:ext cx="1161571" cy="1701273"/>
          </a:xfrm>
          <a:prstGeom prst="rect">
            <a:avLst/>
          </a:prstGeom>
        </p:spPr>
      </p:pic>
      <p:sp>
        <p:nvSpPr>
          <p:cNvPr id="8" name="Прямоугольник 7"/>
          <p:cNvSpPr/>
          <p:nvPr/>
        </p:nvSpPr>
        <p:spPr>
          <a:xfrm>
            <a:off x="719712" y="2197792"/>
            <a:ext cx="5877639" cy="1132618"/>
          </a:xfrm>
          <a:prstGeom prst="rect">
            <a:avLst/>
          </a:prstGeom>
        </p:spPr>
        <p:txBody>
          <a:bodyPr wrap="square">
            <a:spAutoFit/>
          </a:bodyPr>
          <a:lstStyle/>
          <a:p>
            <a:pPr algn="just"/>
            <a:r>
              <a:rPr lang="ru-RU" sz="1690" dirty="0" smtClean="0">
                <a:latin typeface="Georgia" pitchFamily="18" charset="0"/>
              </a:rPr>
              <a:t>	В </a:t>
            </a:r>
            <a:r>
              <a:rPr lang="ru-RU" sz="1690" dirty="0">
                <a:latin typeface="Georgia" pitchFamily="18" charset="0"/>
              </a:rPr>
              <a:t>период ограничительных мер активно </a:t>
            </a:r>
            <a:r>
              <a:rPr lang="ru-RU" sz="1690" dirty="0" smtClean="0">
                <a:latin typeface="Georgia" pitchFamily="18" charset="0"/>
              </a:rPr>
              <a:t>проводили дистанционных мероприятия с </a:t>
            </a:r>
            <a:r>
              <a:rPr lang="ru-RU" sz="1690" dirty="0">
                <a:latin typeface="Georgia" pitchFamily="18" charset="0"/>
              </a:rPr>
              <a:t>использованием программы </a:t>
            </a:r>
            <a:r>
              <a:rPr lang="en-US" sz="1690" dirty="0" err="1">
                <a:latin typeface="Georgia" pitchFamily="18" charset="0"/>
              </a:rPr>
              <a:t>TeamTalk</a:t>
            </a:r>
            <a:r>
              <a:rPr lang="ru-RU" sz="1690" dirty="0" smtClean="0">
                <a:latin typeface="Georgia" pitchFamily="18" charset="0"/>
              </a:rPr>
              <a:t>. Всего в 2020 году было проведено </a:t>
            </a:r>
            <a:r>
              <a:rPr lang="ru-RU" sz="1690" b="1" dirty="0" smtClean="0">
                <a:latin typeface="Georgia" pitchFamily="18" charset="0"/>
              </a:rPr>
              <a:t>50</a:t>
            </a:r>
            <a:r>
              <a:rPr lang="ru-RU" sz="1690" dirty="0" smtClean="0">
                <a:latin typeface="Georgia" pitchFamily="18" charset="0"/>
              </a:rPr>
              <a:t> онлайн мероприятий.</a:t>
            </a:r>
            <a:endParaRPr lang="ru-RU" sz="1690" dirty="0"/>
          </a:p>
        </p:txBody>
      </p:sp>
      <p:sp>
        <p:nvSpPr>
          <p:cNvPr id="9" name="Прямоугольник 8"/>
          <p:cNvSpPr/>
          <p:nvPr/>
        </p:nvSpPr>
        <p:spPr>
          <a:xfrm>
            <a:off x="724985" y="3419872"/>
            <a:ext cx="5760639" cy="1132618"/>
          </a:xfrm>
          <a:prstGeom prst="rect">
            <a:avLst/>
          </a:prstGeom>
        </p:spPr>
        <p:txBody>
          <a:bodyPr wrap="square">
            <a:spAutoFit/>
          </a:bodyPr>
          <a:lstStyle/>
          <a:p>
            <a:pPr algn="just"/>
            <a:r>
              <a:rPr lang="ru-RU" sz="1690" dirty="0" smtClean="0">
                <a:latin typeface="Georgia" pitchFamily="18" charset="0"/>
              </a:rPr>
              <a:t>	Одним из таких мероприятий стал концерт </a:t>
            </a:r>
            <a:r>
              <a:rPr lang="ru-RU" sz="1690" dirty="0">
                <a:latin typeface="Georgia" pitchFamily="18" charset="0"/>
              </a:rPr>
              <a:t>«Песни Победы» на пустой зал в рамках патриотической акции ВОС «Победа 2020». 19.06.2020, </a:t>
            </a:r>
            <a:r>
              <a:rPr lang="ru-RU" sz="1690" dirty="0" err="1">
                <a:latin typeface="Georgia" pitchFamily="18" charset="0"/>
              </a:rPr>
              <a:t>г.Москва</a:t>
            </a:r>
            <a:r>
              <a:rPr lang="en-US" sz="1690" dirty="0">
                <a:latin typeface="Georgia" pitchFamily="18" charset="0"/>
              </a:rPr>
              <a:t> </a:t>
            </a:r>
            <a:endParaRPr lang="ru-RU" sz="1690" dirty="0">
              <a:latin typeface="Georgia" pitchFamily="18" charset="0"/>
            </a:endParaRPr>
          </a:p>
        </p:txBody>
      </p:sp>
      <p:pic>
        <p:nvPicPr>
          <p:cNvPr id="717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9527" y="4552490"/>
            <a:ext cx="6525344" cy="435065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6620081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15000">
              <a:schemeClr val="bg1"/>
            </a:gs>
            <a:gs pos="44000">
              <a:srgbClr val="CDEFF7"/>
            </a:gs>
            <a:gs pos="86000">
              <a:srgbClr val="9AE0F0"/>
            </a:gs>
            <a:gs pos="96000">
              <a:srgbClr val="75D5EB"/>
            </a:gs>
          </a:gsLst>
          <a:lin ang="2700000" scaled="1"/>
          <a:tileRect/>
        </a:gra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6713" y="652542"/>
            <a:ext cx="1382893" cy="1687210"/>
          </a:xfrm>
          <a:prstGeom prst="rect">
            <a:avLst/>
          </a:prstGeom>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51513" y="495507"/>
            <a:ext cx="1189855" cy="1742699"/>
          </a:xfrm>
          <a:prstGeom prst="rect">
            <a:avLst/>
          </a:prstGeom>
        </p:spPr>
      </p:pic>
      <p:sp>
        <p:nvSpPr>
          <p:cNvPr id="4" name="Прямоугольник 3"/>
          <p:cNvSpPr/>
          <p:nvPr/>
        </p:nvSpPr>
        <p:spPr>
          <a:xfrm>
            <a:off x="626712" y="2555776"/>
            <a:ext cx="5970639" cy="6267100"/>
          </a:xfrm>
          <a:prstGeom prst="rect">
            <a:avLst/>
          </a:prstGeom>
        </p:spPr>
        <p:txBody>
          <a:bodyPr wrap="square">
            <a:spAutoFit/>
          </a:bodyPr>
          <a:lstStyle/>
          <a:p>
            <a:pPr marL="553019" indent="543803" algn="just">
              <a:lnSpc>
                <a:spcPct val="107000"/>
              </a:lnSpc>
              <a:spcAft>
                <a:spcPts val="0"/>
              </a:spcAft>
            </a:pPr>
            <a:r>
              <a:rPr lang="ru-RU" sz="1500" dirty="0" smtClean="0">
                <a:latin typeface="Georgia" pitchFamily="18" charset="0"/>
              </a:rPr>
              <a:t>Специалистами </a:t>
            </a:r>
            <a:r>
              <a:rPr lang="ru-RU" sz="1500" dirty="0">
                <a:latin typeface="Georgia" pitchFamily="18" charset="0"/>
              </a:rPr>
              <a:t>КСРК ВОС за </a:t>
            </a:r>
            <a:r>
              <a:rPr lang="ru-RU" sz="1500" dirty="0" smtClean="0">
                <a:latin typeface="Georgia" pitchFamily="18" charset="0"/>
              </a:rPr>
              <a:t>2020 </a:t>
            </a:r>
            <a:r>
              <a:rPr lang="ru-RU" sz="1500" dirty="0">
                <a:latin typeface="Georgia" pitchFamily="18" charset="0"/>
              </a:rPr>
              <a:t>год </a:t>
            </a:r>
            <a:r>
              <a:rPr lang="ru-RU" sz="1500" dirty="0" smtClean="0">
                <a:latin typeface="Georgia" pitchFamily="18" charset="0"/>
              </a:rPr>
              <a:t>было проведено </a:t>
            </a:r>
            <a:r>
              <a:rPr lang="ru-RU" sz="1500" b="1" dirty="0" smtClean="0">
                <a:latin typeface="Georgia" pitchFamily="18" charset="0"/>
              </a:rPr>
              <a:t>125 </a:t>
            </a:r>
            <a:r>
              <a:rPr lang="ru-RU" sz="1500" b="1" dirty="0">
                <a:latin typeface="Georgia" pitchFamily="18" charset="0"/>
              </a:rPr>
              <a:t>всероссийских </a:t>
            </a:r>
            <a:r>
              <a:rPr lang="ru-RU" sz="1500" b="1" dirty="0" smtClean="0">
                <a:latin typeface="Georgia" pitchFamily="18" charset="0"/>
              </a:rPr>
              <a:t>межрегиональных </a:t>
            </a:r>
            <a:r>
              <a:rPr lang="ru-RU" sz="1500" b="1" dirty="0">
                <a:latin typeface="Georgia" pitchFamily="18" charset="0"/>
              </a:rPr>
              <a:t>и московских </a:t>
            </a:r>
            <a:r>
              <a:rPr lang="ru-RU" sz="1500" dirty="0">
                <a:latin typeface="Georgia" pitchFamily="18" charset="0"/>
              </a:rPr>
              <a:t>социокультурных </a:t>
            </a:r>
            <a:r>
              <a:rPr lang="ru-RU" sz="1500" dirty="0" smtClean="0">
                <a:latin typeface="Georgia" pitchFamily="18" charset="0"/>
              </a:rPr>
              <a:t>мероприятий, из них:</a:t>
            </a:r>
          </a:p>
          <a:p>
            <a:pPr marL="838769" indent="-285750" algn="just">
              <a:lnSpc>
                <a:spcPct val="107000"/>
              </a:lnSpc>
              <a:spcAft>
                <a:spcPts val="0"/>
              </a:spcAft>
              <a:buFontTx/>
              <a:buChar char="-"/>
            </a:pPr>
            <a:r>
              <a:rPr lang="ru-RU" sz="1500" dirty="0" smtClean="0">
                <a:latin typeface="Georgia" pitchFamily="18" charset="0"/>
              </a:rPr>
              <a:t>3 совместных мероприятия с МГО ВОС и МОО ВОС (конкурс «Искусство глазами </a:t>
            </a:r>
            <a:r>
              <a:rPr lang="ru-RU" sz="1500" dirty="0" err="1" smtClean="0">
                <a:latin typeface="Georgia" pitchFamily="18" charset="0"/>
              </a:rPr>
              <a:t>ВОСовцев</a:t>
            </a:r>
            <a:r>
              <a:rPr lang="ru-RU" sz="1500" dirty="0" smtClean="0">
                <a:latin typeface="Georgia" pitchFamily="18" charset="0"/>
              </a:rPr>
              <a:t> в эпоху пандемии», мероприятие посвященное 95-летнему юбилею Московской областной организации ВОС);</a:t>
            </a:r>
          </a:p>
          <a:p>
            <a:pPr marL="838769" indent="-285750" algn="just">
              <a:lnSpc>
                <a:spcPct val="107000"/>
              </a:lnSpc>
              <a:spcAft>
                <a:spcPts val="0"/>
              </a:spcAft>
              <a:buFontTx/>
              <a:buChar char="-"/>
            </a:pPr>
            <a:r>
              <a:rPr lang="ru-RU" sz="1500" dirty="0" smtClean="0">
                <a:latin typeface="Georgia" pitchFamily="18" charset="0"/>
              </a:rPr>
              <a:t>11 регулярных концертов и спектаклей на базе КСРК ВОС с участием коллективов КСРК и приглашенных артистов;</a:t>
            </a:r>
          </a:p>
          <a:p>
            <a:pPr marL="838769" indent="-285750" algn="just">
              <a:lnSpc>
                <a:spcPct val="107000"/>
              </a:lnSpc>
              <a:spcAft>
                <a:spcPts val="0"/>
              </a:spcAft>
              <a:buFontTx/>
              <a:buChar char="-"/>
            </a:pPr>
            <a:r>
              <a:rPr lang="ru-RU" sz="1500" dirty="0" smtClean="0">
                <a:latin typeface="Georgia" pitchFamily="18" charset="0"/>
              </a:rPr>
              <a:t>5 выездных мероприятий </a:t>
            </a:r>
            <a:r>
              <a:rPr lang="ru-RU" sz="1500" dirty="0">
                <a:latin typeface="Georgia" pitchFamily="18" charset="0"/>
              </a:rPr>
              <a:t>(Муниципальное автономное учреждение культуры «Дворец культуры и спорта «Тамань</a:t>
            </a:r>
            <a:r>
              <a:rPr lang="ru-RU" sz="1500" dirty="0" smtClean="0">
                <a:latin typeface="Georgia" pitchFamily="18" charset="0"/>
              </a:rPr>
              <a:t>»; </a:t>
            </a:r>
            <a:r>
              <a:rPr lang="ru-RU" sz="1500" dirty="0">
                <a:latin typeface="Georgia" pitchFamily="18" charset="0"/>
              </a:rPr>
              <a:t>ГБУ Пансионат для инвалидов по </a:t>
            </a:r>
            <a:r>
              <a:rPr lang="ru-RU" sz="1500" dirty="0" smtClean="0">
                <a:latin typeface="Georgia" pitchFamily="18" charset="0"/>
              </a:rPr>
              <a:t>зрению; </a:t>
            </a:r>
            <a:r>
              <a:rPr lang="ru-RU" sz="1500" dirty="0">
                <a:latin typeface="Georgia" pitchFamily="18" charset="0"/>
              </a:rPr>
              <a:t>Дом-музей Фёдора Ивановича </a:t>
            </a:r>
            <a:r>
              <a:rPr lang="ru-RU" sz="1500" dirty="0" smtClean="0">
                <a:latin typeface="Georgia" pitchFamily="18" charset="0"/>
              </a:rPr>
              <a:t>Шаляпина; </a:t>
            </a:r>
            <a:r>
              <a:rPr lang="ru-RU" sz="1500" dirty="0">
                <a:latin typeface="Georgia" pitchFamily="18" charset="0"/>
              </a:rPr>
              <a:t>Территориальный центр социального обслуживания «Царицыно</a:t>
            </a:r>
            <a:r>
              <a:rPr lang="ru-RU" sz="1500" dirty="0" smtClean="0">
                <a:latin typeface="Georgia" pitchFamily="18" charset="0"/>
              </a:rPr>
              <a:t>»; </a:t>
            </a:r>
            <a:r>
              <a:rPr lang="ru-RU" sz="1500" dirty="0">
                <a:latin typeface="Georgia" pitchFamily="18" charset="0"/>
              </a:rPr>
              <a:t>Театральный музей имени </a:t>
            </a:r>
            <a:r>
              <a:rPr lang="ru-RU" sz="1500" dirty="0" smtClean="0">
                <a:latin typeface="Georgia" pitchFamily="18" charset="0"/>
              </a:rPr>
              <a:t>Бахрушина)</a:t>
            </a:r>
          </a:p>
          <a:p>
            <a:pPr marL="838769" indent="-285750" algn="just">
              <a:lnSpc>
                <a:spcPct val="107000"/>
              </a:lnSpc>
              <a:spcAft>
                <a:spcPts val="0"/>
              </a:spcAft>
              <a:buFontTx/>
              <a:buChar char="-"/>
            </a:pPr>
            <a:r>
              <a:rPr lang="en-US" sz="1500" dirty="0" smtClean="0">
                <a:latin typeface="Georgia" pitchFamily="18" charset="0"/>
              </a:rPr>
              <a:t> </a:t>
            </a:r>
            <a:r>
              <a:rPr lang="ru-RU" sz="1500" dirty="0" smtClean="0">
                <a:latin typeface="Georgia" pitchFamily="18" charset="0"/>
              </a:rPr>
              <a:t>50 онлайн мероприятий;</a:t>
            </a:r>
          </a:p>
          <a:p>
            <a:pPr marL="838769" indent="-285750" algn="just">
              <a:lnSpc>
                <a:spcPct val="107000"/>
              </a:lnSpc>
              <a:spcAft>
                <a:spcPts val="0"/>
              </a:spcAft>
              <a:buFontTx/>
              <a:buChar char="-"/>
            </a:pPr>
            <a:r>
              <a:rPr lang="ru-RU" sz="1500" dirty="0">
                <a:latin typeface="Georgia" pitchFamily="18" charset="0"/>
                <a:ea typeface="Calibri" panose="020F0502020204030204" pitchFamily="34" charset="0"/>
                <a:cs typeface="Times New Roman" panose="02020603050405020304" pitchFamily="18" charset="0"/>
              </a:rPr>
              <a:t>2 международных и всероссийских фестивалей и конкурсов (Инклюзивный конкурс искусств «Особые таланты» 2020 </a:t>
            </a:r>
            <a:r>
              <a:rPr lang="ru-RU" sz="1500" dirty="0" err="1">
                <a:latin typeface="Georgia" pitchFamily="18" charset="0"/>
                <a:ea typeface="Calibri" panose="020F0502020204030204" pitchFamily="34" charset="0"/>
                <a:cs typeface="Times New Roman" panose="02020603050405020304" pitchFamily="18" charset="0"/>
              </a:rPr>
              <a:t>инструментал</a:t>
            </a:r>
            <a:r>
              <a:rPr lang="ru-RU" sz="1500" dirty="0">
                <a:latin typeface="Georgia" pitchFamily="18" charset="0"/>
                <a:ea typeface="Calibri" panose="020F0502020204030204" pitchFamily="34" charset="0"/>
                <a:cs typeface="Times New Roman" panose="02020603050405020304" pitchFamily="18" charset="0"/>
              </a:rPr>
              <a:t>». </a:t>
            </a:r>
            <a:r>
              <a:rPr lang="ru-RU" sz="1500" dirty="0" smtClean="0">
                <a:latin typeface="Georgia" pitchFamily="18" charset="0"/>
                <a:ea typeface="Calibri" panose="020F0502020204030204" pitchFamily="34" charset="0"/>
                <a:cs typeface="Times New Roman" panose="02020603050405020304" pitchFamily="18" charset="0"/>
              </a:rPr>
              <a:t>Участие </a:t>
            </a:r>
            <a:r>
              <a:rPr lang="ru-RU" sz="1500" dirty="0">
                <a:latin typeface="Georgia" pitchFamily="18" charset="0"/>
                <a:ea typeface="Calibri" panose="020F0502020204030204" pitchFamily="34" charset="0"/>
                <a:cs typeface="Times New Roman" panose="02020603050405020304" pitchFamily="18" charset="0"/>
              </a:rPr>
              <a:t>Народного театра звука «Русская рапсодия</a:t>
            </a:r>
            <a:r>
              <a:rPr lang="ru-RU" sz="1500" dirty="0" smtClean="0">
                <a:latin typeface="Georgia" pitchFamily="18" charset="0"/>
                <a:ea typeface="Calibri" panose="020F0502020204030204" pitchFamily="34" charset="0"/>
                <a:cs typeface="Times New Roman" panose="02020603050405020304" pitchFamily="18" charset="0"/>
              </a:rPr>
              <a:t>»; Московский </a:t>
            </a:r>
            <a:r>
              <a:rPr lang="ru-RU" sz="1500" dirty="0">
                <a:latin typeface="Georgia" pitchFamily="18" charset="0"/>
                <a:ea typeface="Calibri" panose="020F0502020204030204" pitchFamily="34" charset="0"/>
                <a:cs typeface="Times New Roman" panose="02020603050405020304" pitchFamily="18" charset="0"/>
              </a:rPr>
              <a:t>областной театральный фестиваль «</a:t>
            </a:r>
            <a:r>
              <a:rPr lang="ru-RU" sz="1500" dirty="0" err="1">
                <a:latin typeface="Georgia" pitchFamily="18" charset="0"/>
                <a:ea typeface="Calibri" panose="020F0502020204030204" pitchFamily="34" charset="0"/>
                <a:cs typeface="Times New Roman" panose="02020603050405020304" pitchFamily="18" charset="0"/>
              </a:rPr>
              <a:t>Долгопрудненская</a:t>
            </a:r>
            <a:r>
              <a:rPr lang="ru-RU" sz="1500" dirty="0">
                <a:latin typeface="Georgia" pitchFamily="18" charset="0"/>
                <a:ea typeface="Calibri" panose="020F0502020204030204" pitchFamily="34" charset="0"/>
                <a:cs typeface="Times New Roman" panose="02020603050405020304" pitchFamily="18" charset="0"/>
              </a:rPr>
              <a:t> осень». </a:t>
            </a:r>
            <a:r>
              <a:rPr lang="ru-RU" sz="1500" dirty="0" smtClean="0">
                <a:latin typeface="Georgia" pitchFamily="18" charset="0"/>
                <a:ea typeface="Calibri" panose="020F0502020204030204" pitchFamily="34" charset="0"/>
                <a:cs typeface="Times New Roman" panose="02020603050405020304" pitchFamily="18" charset="0"/>
              </a:rPr>
              <a:t>Участие </a:t>
            </a:r>
            <a:r>
              <a:rPr lang="ru-RU" sz="1500" dirty="0">
                <a:latin typeface="Georgia" pitchFamily="18" charset="0"/>
                <a:ea typeface="Calibri" panose="020F0502020204030204" pitchFamily="34" charset="0"/>
                <a:cs typeface="Times New Roman" panose="02020603050405020304" pitchFamily="18" charset="0"/>
              </a:rPr>
              <a:t>Народного театра «Внутреннее зрение</a:t>
            </a:r>
            <a:r>
              <a:rPr lang="ru-RU" sz="1500" dirty="0" smtClean="0">
                <a:latin typeface="Georgia" pitchFamily="18" charset="0"/>
                <a:ea typeface="Calibri" panose="020F0502020204030204" pitchFamily="34" charset="0"/>
                <a:cs typeface="Times New Roman" panose="02020603050405020304" pitchFamily="18" charset="0"/>
              </a:rPr>
              <a:t>»);</a:t>
            </a:r>
            <a:endParaRPr lang="ru-RU" sz="1500" dirty="0">
              <a:latin typeface="Georgia" pitchFamily="18" charset="0"/>
              <a:ea typeface="Calibri" panose="020F0502020204030204" pitchFamily="34" charset="0"/>
              <a:cs typeface="Times New Roman" panose="02020603050405020304" pitchFamily="18" charset="0"/>
            </a:endParaRPr>
          </a:p>
          <a:p>
            <a:pPr marL="838769" indent="-285750" algn="just">
              <a:lnSpc>
                <a:spcPct val="107000"/>
              </a:lnSpc>
              <a:spcAft>
                <a:spcPts val="0"/>
              </a:spcAft>
              <a:buFontTx/>
              <a:buChar char="-"/>
            </a:pPr>
            <a:endParaRPr lang="ru-RU" sz="1500" dirty="0">
              <a:latin typeface="Georgia"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2911677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15000">
              <a:schemeClr val="bg1"/>
            </a:gs>
            <a:gs pos="44000">
              <a:srgbClr val="CDEFF7"/>
            </a:gs>
            <a:gs pos="86000">
              <a:srgbClr val="9AE0F0"/>
            </a:gs>
            <a:gs pos="96000">
              <a:srgbClr val="75D5EB"/>
            </a:gs>
          </a:gsLst>
          <a:lin ang="2700000" scaled="1"/>
          <a:tileRect/>
        </a:gra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6713" y="652542"/>
            <a:ext cx="1382893" cy="1687210"/>
          </a:xfrm>
          <a:prstGeom prst="rect">
            <a:avLst/>
          </a:prstGeom>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78963" y="7236295"/>
            <a:ext cx="1189855" cy="1742699"/>
          </a:xfrm>
          <a:prstGeom prst="rect">
            <a:avLst/>
          </a:prstGeom>
        </p:spPr>
      </p:pic>
      <p:sp>
        <p:nvSpPr>
          <p:cNvPr id="4" name="Прямоугольник 3"/>
          <p:cNvSpPr/>
          <p:nvPr/>
        </p:nvSpPr>
        <p:spPr>
          <a:xfrm>
            <a:off x="1772816" y="709675"/>
            <a:ext cx="4996002" cy="3412344"/>
          </a:xfrm>
          <a:prstGeom prst="rect">
            <a:avLst/>
          </a:prstGeom>
        </p:spPr>
        <p:txBody>
          <a:bodyPr wrap="square">
            <a:spAutoFit/>
          </a:bodyPr>
          <a:lstStyle/>
          <a:p>
            <a:pPr marL="838769" indent="-285750" algn="just">
              <a:lnSpc>
                <a:spcPct val="107000"/>
              </a:lnSpc>
              <a:spcAft>
                <a:spcPts val="0"/>
              </a:spcAft>
              <a:buFontTx/>
              <a:buChar char="-"/>
            </a:pPr>
            <a:r>
              <a:rPr lang="ru-RU" sz="1690" dirty="0" smtClean="0">
                <a:latin typeface="Georgia" pitchFamily="18" charset="0"/>
              </a:rPr>
              <a:t>54 культурно-массовых посещения театров и концертных залов г. </a:t>
            </a:r>
            <a:r>
              <a:rPr lang="ru-RU" sz="1690" dirty="0">
                <a:latin typeface="Georgia" pitchFamily="18" charset="0"/>
              </a:rPr>
              <a:t>Москвы (Театр сатиры, Драматический театр им. Р. Виктюка, Музыкальный академический театр </a:t>
            </a:r>
            <a:r>
              <a:rPr lang="ru-RU" sz="1690" dirty="0" smtClean="0">
                <a:latin typeface="Georgia" pitchFamily="18" charset="0"/>
              </a:rPr>
              <a:t>     им</a:t>
            </a:r>
            <a:r>
              <a:rPr lang="ru-RU" sz="1690" dirty="0">
                <a:latin typeface="Georgia" pitchFamily="18" charset="0"/>
              </a:rPr>
              <a:t>. </a:t>
            </a:r>
            <a:r>
              <a:rPr lang="ru-RU" sz="1690" dirty="0" err="1" smtClean="0">
                <a:latin typeface="Georgia" pitchFamily="18" charset="0"/>
              </a:rPr>
              <a:t>Станисла-вского</a:t>
            </a:r>
            <a:r>
              <a:rPr lang="ru-RU" sz="1690" dirty="0" smtClean="0">
                <a:latin typeface="Georgia" pitchFamily="18" charset="0"/>
              </a:rPr>
              <a:t> </a:t>
            </a:r>
            <a:r>
              <a:rPr lang="ru-RU" sz="1690" dirty="0">
                <a:latin typeface="Georgia" pitchFamily="18" charset="0"/>
              </a:rPr>
              <a:t>и Немировича-Данченко, Московский </a:t>
            </a:r>
            <a:r>
              <a:rPr lang="ru-RU" sz="1690" dirty="0" smtClean="0">
                <a:latin typeface="Georgia" pitchFamily="18" charset="0"/>
              </a:rPr>
              <a:t>художественный </a:t>
            </a:r>
            <a:r>
              <a:rPr lang="ru-RU" sz="1690" dirty="0" err="1" smtClean="0">
                <a:latin typeface="Georgia" pitchFamily="18" charset="0"/>
              </a:rPr>
              <a:t>академи-ческий</a:t>
            </a:r>
            <a:r>
              <a:rPr lang="ru-RU" sz="1690" dirty="0" smtClean="0">
                <a:latin typeface="Georgia" pitchFamily="18" charset="0"/>
              </a:rPr>
              <a:t> </a:t>
            </a:r>
            <a:r>
              <a:rPr lang="ru-RU" sz="1690" dirty="0">
                <a:latin typeface="Georgia" pitchFamily="18" charset="0"/>
              </a:rPr>
              <a:t>театр им. Горького, Культурный центр  «Салют», Большой Академический театр России, Московский театр мюзикла, Театр </a:t>
            </a:r>
            <a:r>
              <a:rPr lang="ru-RU" sz="1690" dirty="0" smtClean="0">
                <a:latin typeface="Georgia" pitchFamily="18" charset="0"/>
              </a:rPr>
              <a:t>наций).</a:t>
            </a:r>
            <a:endParaRPr lang="ru-RU" sz="1690" dirty="0">
              <a:latin typeface="Georgia" pitchFamily="18" charset="0"/>
            </a:endParaRPr>
          </a:p>
        </p:txBody>
      </p:sp>
      <p:sp>
        <p:nvSpPr>
          <p:cNvPr id="7" name="Прямоугольник 6"/>
          <p:cNvSpPr/>
          <p:nvPr/>
        </p:nvSpPr>
        <p:spPr>
          <a:xfrm>
            <a:off x="935696" y="4122019"/>
            <a:ext cx="5778963" cy="1392689"/>
          </a:xfrm>
          <a:prstGeom prst="rect">
            <a:avLst/>
          </a:prstGeom>
        </p:spPr>
        <p:txBody>
          <a:bodyPr wrap="square">
            <a:spAutoFit/>
          </a:bodyPr>
          <a:lstStyle/>
          <a:p>
            <a:pPr algn="just"/>
            <a:r>
              <a:rPr lang="ru-RU" sz="1690" dirty="0" smtClean="0">
                <a:latin typeface="Georgia" pitchFamily="18" charset="0"/>
              </a:rPr>
              <a:t>	Участниками </a:t>
            </a:r>
            <a:r>
              <a:rPr lang="ru-RU" sz="1690" dirty="0">
                <a:latin typeface="Georgia" pitchFamily="18" charset="0"/>
              </a:rPr>
              <a:t>и гостями </a:t>
            </a:r>
            <a:r>
              <a:rPr lang="ru-RU" sz="1690" dirty="0" smtClean="0">
                <a:latin typeface="Georgia" pitchFamily="18" charset="0"/>
              </a:rPr>
              <a:t>всех проведенных мероприятий стали </a:t>
            </a:r>
            <a:r>
              <a:rPr lang="ru-RU" sz="1690" b="1" dirty="0" smtClean="0">
                <a:latin typeface="Georgia" pitchFamily="18" charset="0"/>
              </a:rPr>
              <a:t>2 800 </a:t>
            </a:r>
            <a:r>
              <a:rPr lang="ru-RU" sz="1690" dirty="0" smtClean="0">
                <a:latin typeface="Georgia" pitchFamily="18" charset="0"/>
              </a:rPr>
              <a:t>инвалидов </a:t>
            </a:r>
            <a:r>
              <a:rPr lang="ru-RU" sz="1690" dirty="0">
                <a:latin typeface="Georgia" pitchFamily="18" charset="0"/>
              </a:rPr>
              <a:t>по зрению из различных регионов России. </a:t>
            </a:r>
            <a:endParaRPr lang="ru-RU" sz="1690" dirty="0" smtClean="0">
              <a:latin typeface="Georgia" pitchFamily="18" charset="0"/>
            </a:endParaRPr>
          </a:p>
          <a:p>
            <a:pPr algn="just"/>
            <a:r>
              <a:rPr lang="ru-RU" sz="1690" dirty="0" smtClean="0">
                <a:latin typeface="Georgia" pitchFamily="18" charset="0"/>
              </a:rPr>
              <a:t>	Количество слушателей голосового портала и зрителей </a:t>
            </a:r>
            <a:r>
              <a:rPr lang="ru-RU" sz="1690" b="1" dirty="0" smtClean="0">
                <a:latin typeface="Georgia" pitchFamily="18" charset="0"/>
              </a:rPr>
              <a:t>11 300 </a:t>
            </a:r>
            <a:r>
              <a:rPr lang="ru-RU" sz="1690" dirty="0" smtClean="0">
                <a:latin typeface="Georgia" pitchFamily="18" charset="0"/>
              </a:rPr>
              <a:t>человек.</a:t>
            </a:r>
            <a:endParaRPr lang="ru-RU" sz="1690" dirty="0"/>
          </a:p>
        </p:txBody>
      </p:sp>
      <p:pic>
        <p:nvPicPr>
          <p:cNvPr id="81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298" y="5493950"/>
            <a:ext cx="5112568" cy="340802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2033951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15000">
              <a:schemeClr val="bg1"/>
            </a:gs>
            <a:gs pos="44000">
              <a:srgbClr val="CDEFF7"/>
            </a:gs>
            <a:gs pos="86000">
              <a:srgbClr val="9AE0F0"/>
            </a:gs>
            <a:gs pos="96000">
              <a:srgbClr val="75D5EB"/>
            </a:gs>
          </a:gsLst>
          <a:lin ang="2700000" scaled="1"/>
          <a:tileRect/>
        </a:gra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6713" y="652542"/>
            <a:ext cx="1382893" cy="1687210"/>
          </a:xfrm>
          <a:prstGeom prst="rect">
            <a:avLst/>
          </a:prstGeom>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74569" y="639443"/>
            <a:ext cx="1189855" cy="1742699"/>
          </a:xfrm>
          <a:prstGeom prst="rect">
            <a:avLst/>
          </a:prstGeom>
        </p:spPr>
      </p:pic>
      <p:sp>
        <p:nvSpPr>
          <p:cNvPr id="5" name="Прямоугольник 4"/>
          <p:cNvSpPr/>
          <p:nvPr/>
        </p:nvSpPr>
        <p:spPr>
          <a:xfrm>
            <a:off x="753968" y="2483768"/>
            <a:ext cx="5915391" cy="1132618"/>
          </a:xfrm>
          <a:prstGeom prst="rect">
            <a:avLst/>
          </a:prstGeom>
        </p:spPr>
        <p:txBody>
          <a:bodyPr wrap="square">
            <a:spAutoFit/>
          </a:bodyPr>
          <a:lstStyle/>
          <a:p>
            <a:pPr algn="just" eaLnBrk="1" hangingPunct="1"/>
            <a:r>
              <a:rPr lang="ru-RU" sz="1690" dirty="0">
                <a:latin typeface="Georgia" pitchFamily="18" charset="0"/>
              </a:rPr>
              <a:t>На базе КСРК ВОС постоянно действуют 9 коллективов художественной самодеятельности. Активными участниками коллективов являются </a:t>
            </a:r>
            <a:r>
              <a:rPr lang="ru-RU" sz="1690" dirty="0" smtClean="0">
                <a:latin typeface="Georgia" pitchFamily="18" charset="0"/>
              </a:rPr>
              <a:t>около 150 </a:t>
            </a:r>
            <a:r>
              <a:rPr lang="ru-RU" sz="1690" dirty="0">
                <a:latin typeface="Georgia" pitchFamily="18" charset="0"/>
              </a:rPr>
              <a:t>инвалидов по зрению</a:t>
            </a:r>
            <a:r>
              <a:rPr lang="ru-RU" sz="1690" dirty="0" smtClean="0">
                <a:latin typeface="Georgia" pitchFamily="18" charset="0"/>
              </a:rPr>
              <a:t>.  </a:t>
            </a:r>
            <a:endParaRPr lang="ru-RU" sz="1690" dirty="0">
              <a:latin typeface="Georgia" pitchFamily="18" charset="0"/>
            </a:endParaRPr>
          </a:p>
        </p:txBody>
      </p:sp>
      <p:pic>
        <p:nvPicPr>
          <p:cNvPr id="3074"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271" r="4340"/>
          <a:stretch/>
        </p:blipFill>
        <p:spPr bwMode="auto">
          <a:xfrm>
            <a:off x="753968" y="3612224"/>
            <a:ext cx="2402889" cy="196821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703" r="4436" b="14436"/>
          <a:stretch/>
        </p:blipFill>
        <p:spPr bwMode="auto">
          <a:xfrm>
            <a:off x="3534274" y="3616386"/>
            <a:ext cx="3135085" cy="196821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7115"/>
          <a:stretch/>
        </p:blipFill>
        <p:spPr bwMode="auto">
          <a:xfrm>
            <a:off x="753968" y="6228184"/>
            <a:ext cx="3124895" cy="2242846"/>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3742" r="22946"/>
          <a:stretch/>
        </p:blipFill>
        <p:spPr bwMode="auto">
          <a:xfrm>
            <a:off x="4539343" y="6248942"/>
            <a:ext cx="2130016" cy="2242846"/>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53968" y="5619134"/>
            <a:ext cx="2603025" cy="600164"/>
          </a:xfrm>
          <a:prstGeom prst="rect">
            <a:avLst/>
          </a:prstGeom>
          <a:noFill/>
        </p:spPr>
        <p:txBody>
          <a:bodyPr wrap="square" rtlCol="0">
            <a:spAutoFit/>
          </a:bodyPr>
          <a:lstStyle/>
          <a:p>
            <a:r>
              <a:rPr lang="ru-RU" sz="1100" dirty="0" smtClean="0">
                <a:latin typeface="Georgia" pitchFamily="18" charset="0"/>
              </a:rPr>
              <a:t>Эстрадный коллектив «Шоу-группа премьер», руководитель </a:t>
            </a:r>
          </a:p>
          <a:p>
            <a:r>
              <a:rPr lang="ru-RU" sz="1100" dirty="0" smtClean="0">
                <a:latin typeface="Georgia" pitchFamily="18" charset="0"/>
              </a:rPr>
              <a:t>Л.Н. Смирнова</a:t>
            </a:r>
            <a:endParaRPr lang="ru-RU" sz="1100" dirty="0">
              <a:latin typeface="Georgia" pitchFamily="18" charset="0"/>
            </a:endParaRPr>
          </a:p>
        </p:txBody>
      </p:sp>
      <p:sp>
        <p:nvSpPr>
          <p:cNvPr id="10" name="TextBox 9"/>
          <p:cNvSpPr txBox="1"/>
          <p:nvPr/>
        </p:nvSpPr>
        <p:spPr>
          <a:xfrm>
            <a:off x="3878863" y="5628020"/>
            <a:ext cx="2603025" cy="430887"/>
          </a:xfrm>
          <a:prstGeom prst="rect">
            <a:avLst/>
          </a:prstGeom>
          <a:noFill/>
        </p:spPr>
        <p:txBody>
          <a:bodyPr wrap="square" rtlCol="0">
            <a:spAutoFit/>
          </a:bodyPr>
          <a:lstStyle/>
          <a:p>
            <a:r>
              <a:rPr lang="ru-RU" sz="1100" dirty="0" smtClean="0">
                <a:latin typeface="Georgia" pitchFamily="18" charset="0"/>
              </a:rPr>
              <a:t>Хор русской песни, руководитель </a:t>
            </a:r>
          </a:p>
          <a:p>
            <a:r>
              <a:rPr lang="ru-RU" sz="1100" dirty="0" smtClean="0">
                <a:latin typeface="Georgia" pitchFamily="18" charset="0"/>
              </a:rPr>
              <a:t>Н.О. </a:t>
            </a:r>
            <a:r>
              <a:rPr lang="ru-RU" sz="1100" dirty="0" err="1" smtClean="0">
                <a:latin typeface="Georgia" pitchFamily="18" charset="0"/>
              </a:rPr>
              <a:t>Забенькин</a:t>
            </a:r>
            <a:endParaRPr lang="ru-RU" sz="1100" dirty="0">
              <a:latin typeface="Georgia" pitchFamily="18" charset="0"/>
            </a:endParaRPr>
          </a:p>
        </p:txBody>
      </p:sp>
      <p:sp>
        <p:nvSpPr>
          <p:cNvPr id="11" name="TextBox 10"/>
          <p:cNvSpPr txBox="1"/>
          <p:nvPr/>
        </p:nvSpPr>
        <p:spPr>
          <a:xfrm>
            <a:off x="753968" y="8491788"/>
            <a:ext cx="3124895" cy="430887"/>
          </a:xfrm>
          <a:prstGeom prst="rect">
            <a:avLst/>
          </a:prstGeom>
          <a:noFill/>
        </p:spPr>
        <p:txBody>
          <a:bodyPr wrap="square" rtlCol="0">
            <a:spAutoFit/>
          </a:bodyPr>
          <a:lstStyle/>
          <a:p>
            <a:r>
              <a:rPr lang="ru-RU" sz="1100" dirty="0" smtClean="0">
                <a:latin typeface="Georgia" pitchFamily="18" charset="0"/>
              </a:rPr>
              <a:t>Народный театр «Внутреннее зрение, руководитель  В.В. Доценко</a:t>
            </a:r>
            <a:endParaRPr lang="ru-RU" sz="1100" dirty="0">
              <a:latin typeface="Georgia" pitchFamily="18" charset="0"/>
            </a:endParaRPr>
          </a:p>
        </p:txBody>
      </p:sp>
      <p:sp>
        <p:nvSpPr>
          <p:cNvPr id="12" name="TextBox 11"/>
          <p:cNvSpPr txBox="1"/>
          <p:nvPr/>
        </p:nvSpPr>
        <p:spPr>
          <a:xfrm>
            <a:off x="4437112" y="8553272"/>
            <a:ext cx="2232247" cy="430887"/>
          </a:xfrm>
          <a:prstGeom prst="rect">
            <a:avLst/>
          </a:prstGeom>
          <a:noFill/>
        </p:spPr>
        <p:txBody>
          <a:bodyPr wrap="square" rtlCol="0">
            <a:spAutoFit/>
          </a:bodyPr>
          <a:lstStyle/>
          <a:p>
            <a:r>
              <a:rPr lang="ru-RU" sz="1100" dirty="0" smtClean="0">
                <a:latin typeface="Georgia" pitchFamily="18" charset="0"/>
              </a:rPr>
              <a:t>Студия бальных танцев, руководитель  А.А. </a:t>
            </a:r>
            <a:r>
              <a:rPr lang="ru-RU" sz="1100" dirty="0" err="1" smtClean="0">
                <a:latin typeface="Georgia" pitchFamily="18" charset="0"/>
              </a:rPr>
              <a:t>Пузравин</a:t>
            </a:r>
            <a:endParaRPr lang="ru-RU" sz="1100" dirty="0">
              <a:latin typeface="Georgia" pitchFamily="18" charset="0"/>
            </a:endParaRPr>
          </a:p>
        </p:txBody>
      </p:sp>
    </p:spTree>
    <p:extLst>
      <p:ext uri="{BB962C8B-B14F-4D97-AF65-F5344CB8AC3E}">
        <p14:creationId xmlns:p14="http://schemas.microsoft.com/office/powerpoint/2010/main" val="36348613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flip="none" rotWithShape="1">
          <a:gsLst>
            <a:gs pos="15000">
              <a:schemeClr val="bg1"/>
            </a:gs>
            <a:gs pos="44000">
              <a:srgbClr val="CDEFF7"/>
            </a:gs>
            <a:gs pos="86000">
              <a:srgbClr val="9AE0F0"/>
            </a:gs>
            <a:gs pos="96000">
              <a:srgbClr val="75D5EB"/>
            </a:gs>
          </a:gsLst>
          <a:lin ang="2700000" scaled="1"/>
          <a:tileRect/>
        </a:gra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6712" y="323528"/>
            <a:ext cx="1218111" cy="1486166"/>
          </a:xfrm>
          <a:prstGeom prst="rect">
            <a:avLst/>
          </a:prstGeom>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02832" y="255294"/>
            <a:ext cx="1062583" cy="1556293"/>
          </a:xfrm>
          <a:prstGeom prst="rect">
            <a:avLst/>
          </a:prstGeom>
        </p:spPr>
      </p:pic>
      <p:pic>
        <p:nvPicPr>
          <p:cNvPr id="4099"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3084" b="8564"/>
          <a:stretch/>
        </p:blipFill>
        <p:spPr bwMode="auto">
          <a:xfrm>
            <a:off x="692696" y="4500407"/>
            <a:ext cx="3557284" cy="2237454"/>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4301319" y="2203443"/>
            <a:ext cx="2603025" cy="600164"/>
          </a:xfrm>
          <a:prstGeom prst="rect">
            <a:avLst/>
          </a:prstGeom>
          <a:noFill/>
        </p:spPr>
        <p:txBody>
          <a:bodyPr wrap="square" rtlCol="0">
            <a:spAutoFit/>
          </a:bodyPr>
          <a:lstStyle/>
          <a:p>
            <a:r>
              <a:rPr lang="ru-RU" sz="1100" dirty="0" smtClean="0">
                <a:latin typeface="Georgia" pitchFamily="18" charset="0"/>
              </a:rPr>
              <a:t>Вокальный ансамбль «Русская мелодия, </a:t>
            </a:r>
          </a:p>
          <a:p>
            <a:r>
              <a:rPr lang="ru-RU" sz="1100" dirty="0" smtClean="0">
                <a:latin typeface="Georgia" pitchFamily="18" charset="0"/>
              </a:rPr>
              <a:t>руководитель  С.В. </a:t>
            </a:r>
            <a:r>
              <a:rPr lang="ru-RU" sz="1100" dirty="0" err="1" smtClean="0">
                <a:latin typeface="Georgia" pitchFamily="18" charset="0"/>
              </a:rPr>
              <a:t>Пищальник</a:t>
            </a:r>
            <a:endParaRPr lang="ru-RU" sz="1100" dirty="0">
              <a:latin typeface="Georgia" pitchFamily="18" charset="0"/>
            </a:endParaRPr>
          </a:p>
        </p:txBody>
      </p:sp>
      <p:sp>
        <p:nvSpPr>
          <p:cNvPr id="12" name="TextBox 11"/>
          <p:cNvSpPr txBox="1"/>
          <p:nvPr/>
        </p:nvSpPr>
        <p:spPr>
          <a:xfrm>
            <a:off x="4301319" y="4788024"/>
            <a:ext cx="2603025" cy="600164"/>
          </a:xfrm>
          <a:prstGeom prst="rect">
            <a:avLst/>
          </a:prstGeom>
          <a:noFill/>
        </p:spPr>
        <p:txBody>
          <a:bodyPr wrap="square" rtlCol="0">
            <a:spAutoFit/>
          </a:bodyPr>
          <a:lstStyle/>
          <a:p>
            <a:r>
              <a:rPr lang="ru-RU" sz="1100" dirty="0" smtClean="0">
                <a:latin typeface="Georgia" pitchFamily="18" charset="0"/>
              </a:rPr>
              <a:t>Народный театр звука «Русская рапсодия», руководитель  и главный дирижер  В.Ю. Кораблев</a:t>
            </a:r>
            <a:endParaRPr lang="ru-RU" sz="1100" dirty="0">
              <a:latin typeface="Georgia" pitchFamily="18" charset="0"/>
            </a:endParaRPr>
          </a:p>
        </p:txBody>
      </p:sp>
      <p:pic>
        <p:nvPicPr>
          <p:cNvPr id="4100"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1161" b="4403"/>
          <a:stretch/>
        </p:blipFill>
        <p:spPr bwMode="auto">
          <a:xfrm>
            <a:off x="659971" y="6986600"/>
            <a:ext cx="3558298" cy="200297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4401049" y="7308304"/>
            <a:ext cx="2603025" cy="430887"/>
          </a:xfrm>
          <a:prstGeom prst="rect">
            <a:avLst/>
          </a:prstGeom>
          <a:noFill/>
        </p:spPr>
        <p:txBody>
          <a:bodyPr wrap="square" rtlCol="0">
            <a:spAutoFit/>
          </a:bodyPr>
          <a:lstStyle/>
          <a:p>
            <a:r>
              <a:rPr lang="ru-RU" sz="1100" dirty="0" smtClean="0">
                <a:latin typeface="Georgia" pitchFamily="18" charset="0"/>
              </a:rPr>
              <a:t>Ансамбль духовых инструментов, руководитель  В.В.  Титов</a:t>
            </a:r>
            <a:endParaRPr lang="ru-RU" sz="1100" dirty="0">
              <a:latin typeface="Georgia" pitchFamily="18" charset="0"/>
            </a:endParaRPr>
          </a:p>
        </p:txBody>
      </p:sp>
      <p:pic>
        <p:nvPicPr>
          <p:cNvPr id="4101"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0616" y="1979712"/>
            <a:ext cx="3591381" cy="2394254"/>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848640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916832" y="107504"/>
            <a:ext cx="4435216" cy="1428020"/>
          </a:xfrm>
          <a:prstGeom prst="rect">
            <a:avLst/>
          </a:prstGeom>
          <a:noFill/>
        </p:spPr>
        <p:txBody>
          <a:bodyPr wrap="square" lIns="99060" tIns="49530" rIns="99060" bIns="49530">
            <a:spAutoFit/>
            <a:scene3d>
              <a:camera prst="orthographicFront"/>
              <a:lightRig rig="harsh" dir="t"/>
            </a:scene3d>
            <a:sp3d extrusionH="57150" prstMaterial="matte">
              <a:bevelT w="63500" h="12700" prst="angle"/>
              <a:contourClr>
                <a:schemeClr val="bg1">
                  <a:lumMod val="65000"/>
                </a:schemeClr>
              </a:contourClr>
            </a:sp3d>
          </a:bodyPr>
          <a:lstStyle/>
          <a:p>
            <a:pPr algn="ctr" eaLnBrk="1" hangingPunct="1">
              <a:lnSpc>
                <a:spcPct val="150000"/>
              </a:lnSpc>
              <a:defRPr/>
            </a:pPr>
            <a:r>
              <a:rPr lang="ru-RU" sz="2000" b="1" dirty="0">
                <a:ln/>
                <a:solidFill>
                  <a:schemeClr val="tx1">
                    <a:lumMod val="65000"/>
                    <a:lumOff val="35000"/>
                  </a:schemeClr>
                </a:solidFill>
              </a:rPr>
              <a:t>Страницы</a:t>
            </a:r>
            <a:r>
              <a:rPr lang="ru-RU" dirty="0" smtClean="0">
                <a:ln/>
                <a:solidFill>
                  <a:schemeClr val="tx1">
                    <a:lumMod val="65000"/>
                    <a:lumOff val="35000"/>
                  </a:schemeClr>
                </a:solidFill>
              </a:rPr>
              <a:t> </a:t>
            </a:r>
            <a:r>
              <a:rPr lang="ru-RU" sz="2000" b="1" dirty="0">
                <a:ln/>
                <a:solidFill>
                  <a:schemeClr val="tx1">
                    <a:lumMod val="65000"/>
                    <a:lumOff val="35000"/>
                  </a:schemeClr>
                </a:solidFill>
              </a:rPr>
              <a:t>Истории</a:t>
            </a:r>
          </a:p>
          <a:p>
            <a:pPr algn="ctr" eaLnBrk="1" hangingPunct="1">
              <a:lnSpc>
                <a:spcPct val="150000"/>
              </a:lnSpc>
              <a:defRPr/>
            </a:pPr>
            <a:r>
              <a:rPr lang="ru-RU" sz="2000" b="1" i="1" dirty="0">
                <a:ln/>
                <a:solidFill>
                  <a:schemeClr val="bg2">
                    <a:lumMod val="50000"/>
                  </a:schemeClr>
                </a:solidFill>
              </a:rPr>
              <a:t>Всероссийское общество слепых</a:t>
            </a:r>
            <a:endParaRPr lang="ru-RU" sz="2400" b="1" i="1" dirty="0">
              <a:ln/>
              <a:solidFill>
                <a:schemeClr val="bg2">
                  <a:lumMod val="50000"/>
                </a:schemeClr>
              </a:solidFill>
            </a:endParaRPr>
          </a:p>
        </p:txBody>
      </p:sp>
      <p:sp>
        <p:nvSpPr>
          <p:cNvPr id="5" name="Прямоугольник 4"/>
          <p:cNvSpPr/>
          <p:nvPr/>
        </p:nvSpPr>
        <p:spPr>
          <a:xfrm>
            <a:off x="374071" y="1711629"/>
            <a:ext cx="6264695" cy="6001643"/>
          </a:xfrm>
          <a:prstGeom prst="rect">
            <a:avLst/>
          </a:prstGeom>
        </p:spPr>
        <p:txBody>
          <a:bodyPr wrap="square">
            <a:spAutoFit/>
          </a:bodyPr>
          <a:lstStyle/>
          <a:p>
            <a:pPr algn="just"/>
            <a:r>
              <a:rPr lang="ru-RU" sz="1600" dirty="0">
                <a:latin typeface="Georgia" panose="02040502050405020303" pitchFamily="18" charset="0"/>
              </a:rPr>
              <a:t>	2020 год стал юбилейным годом для Всероссийского общества слепых и для Культурно-спортивного реабилитационного комплекса ВОС.</a:t>
            </a:r>
          </a:p>
          <a:p>
            <a:pPr algn="just"/>
            <a:r>
              <a:rPr lang="ru-RU" sz="1600" dirty="0">
                <a:latin typeface="Georgia" panose="02040502050405020303" pitchFamily="18" charset="0"/>
              </a:rPr>
              <a:t>	</a:t>
            </a:r>
            <a:r>
              <a:rPr lang="ru-RU" sz="1600" dirty="0" smtClean="0">
                <a:latin typeface="Georgia" panose="02040502050405020303" pitchFamily="18" charset="0"/>
              </a:rPr>
              <a:t>Всероссийское общество </a:t>
            </a:r>
            <a:r>
              <a:rPr lang="ru-RU" sz="1600" dirty="0">
                <a:latin typeface="Georgia" panose="02040502050405020303" pitchFamily="18" charset="0"/>
              </a:rPr>
              <a:t>слепых отметило своё </a:t>
            </a:r>
            <a:r>
              <a:rPr lang="ru-RU" sz="1600" dirty="0" smtClean="0">
                <a:latin typeface="Georgia" panose="02040502050405020303" pitchFamily="18" charset="0"/>
              </a:rPr>
              <a:t>95-летие. </a:t>
            </a:r>
            <a:endParaRPr lang="ru-RU" sz="1600" dirty="0">
              <a:latin typeface="Georgia" panose="02040502050405020303" pitchFamily="18" charset="0"/>
            </a:endParaRPr>
          </a:p>
          <a:p>
            <a:pPr algn="just"/>
            <a:r>
              <a:rPr lang="ru-RU" sz="1600" dirty="0">
                <a:latin typeface="Georgia" panose="02040502050405020303" pitchFamily="18" charset="0"/>
              </a:rPr>
              <a:t>	В марте 1923 года в Москве сформировалась инициативная группа по созданию Всероссийского общества слепых, которую возглавил Б.П. Мавромати. 18 сентября 1923 г., на общем собрании слепых г. Москвы, был избран Совет ВОС. </a:t>
            </a:r>
          </a:p>
          <a:p>
            <a:pPr algn="just"/>
            <a:r>
              <a:rPr lang="ru-RU" sz="1600" dirty="0">
                <a:latin typeface="Georgia" panose="02040502050405020303" pitchFamily="18" charset="0"/>
              </a:rPr>
              <a:t>	6 апреля 1925г. - состоялось торжественное открытие </a:t>
            </a:r>
            <a:r>
              <a:rPr lang="en-US" sz="1600" dirty="0">
                <a:latin typeface="Georgia" panose="02040502050405020303" pitchFamily="18" charset="0"/>
              </a:rPr>
              <a:t>I</a:t>
            </a:r>
            <a:r>
              <a:rPr lang="ru-RU" sz="1600" dirty="0">
                <a:latin typeface="Georgia" panose="02040502050405020303" pitchFamily="18" charset="0"/>
              </a:rPr>
              <a:t> Всероссийского съезда слепых, на котором присутствовали делегаты 23 губернских отделов ВОС. На этом съезде председателем ВОС был избран В.А. Викторов. По итогам съезда начинают открываться новые местные отделения ВОС там, где они появлялись, создаются артели и мастерских отделы. Для накопления средств Обществом с 1927 г. проводятся «Недели помощи слепым». </a:t>
            </a:r>
          </a:p>
          <a:p>
            <a:pPr algn="just"/>
            <a:r>
              <a:rPr lang="ru-RU" sz="1600" dirty="0">
                <a:latin typeface="Georgia" panose="02040502050405020303" pitchFamily="18" charset="0"/>
              </a:rPr>
              <a:t>	В целях ликвидации неграмотности в первичных организациях, клубах и на предприятиях Обществом открывались кружки ликбеза и политпросвета. </a:t>
            </a:r>
          </a:p>
          <a:p>
            <a:pPr algn="just"/>
            <a:r>
              <a:rPr lang="ru-RU" sz="1600" dirty="0">
                <a:latin typeface="Georgia" panose="02040502050405020303" pitchFamily="18" charset="0"/>
              </a:rPr>
              <a:t>	В ноябре 1940 года Общество получило право создавать собственные учебно-производственные мастерские и комбинаты. </a:t>
            </a:r>
          </a:p>
        </p:txBody>
      </p:sp>
      <p:pic>
        <p:nvPicPr>
          <p:cNvPr id="6" name="Picture 2" descr="Z:\АУП\Слюсар И.В\Презентации\2020\ЛОГО ВОС-0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8640" y="11155"/>
            <a:ext cx="2214974" cy="13279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05182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15000">
              <a:schemeClr val="bg1"/>
            </a:gs>
            <a:gs pos="44000">
              <a:srgbClr val="CDEFF7"/>
            </a:gs>
            <a:gs pos="86000">
              <a:srgbClr val="9AE0F0"/>
            </a:gs>
            <a:gs pos="96000">
              <a:srgbClr val="75D5EB"/>
            </a:gs>
          </a:gsLst>
          <a:lin ang="2700000" scaled="1"/>
          <a:tileRect/>
        </a:gra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6712" y="323528"/>
            <a:ext cx="1218111" cy="1486166"/>
          </a:xfrm>
          <a:prstGeom prst="rect">
            <a:avLst/>
          </a:prstGeom>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02832" y="255294"/>
            <a:ext cx="1062583" cy="1556293"/>
          </a:xfrm>
          <a:prstGeom prst="rect">
            <a:avLst/>
          </a:prstGeom>
        </p:spPr>
      </p:pic>
      <p:sp>
        <p:nvSpPr>
          <p:cNvPr id="11" name="TextBox 10"/>
          <p:cNvSpPr txBox="1"/>
          <p:nvPr/>
        </p:nvSpPr>
        <p:spPr>
          <a:xfrm>
            <a:off x="1140742" y="8604448"/>
            <a:ext cx="4828481" cy="261610"/>
          </a:xfrm>
          <a:prstGeom prst="rect">
            <a:avLst/>
          </a:prstGeom>
          <a:noFill/>
        </p:spPr>
        <p:txBody>
          <a:bodyPr wrap="square" rtlCol="0">
            <a:spAutoFit/>
          </a:bodyPr>
          <a:lstStyle/>
          <a:p>
            <a:pPr algn="ctr"/>
            <a:r>
              <a:rPr lang="ru-RU" sz="1100" dirty="0" smtClean="0">
                <a:latin typeface="Georgia" pitchFamily="18" charset="0"/>
              </a:rPr>
              <a:t>Электрический оркестр мечты, руководитель  Н.З. </a:t>
            </a:r>
            <a:r>
              <a:rPr lang="ru-RU" sz="1100" dirty="0" err="1" smtClean="0">
                <a:latin typeface="Georgia" pitchFamily="18" charset="0"/>
              </a:rPr>
              <a:t>Орифджонов</a:t>
            </a:r>
            <a:endParaRPr lang="ru-RU" sz="1100" dirty="0">
              <a:latin typeface="Georgia" pitchFamily="18" charset="0"/>
            </a:endParaRPr>
          </a:p>
        </p:txBody>
      </p:sp>
      <p:sp>
        <p:nvSpPr>
          <p:cNvPr id="12" name="TextBox 11"/>
          <p:cNvSpPr txBox="1"/>
          <p:nvPr/>
        </p:nvSpPr>
        <p:spPr>
          <a:xfrm>
            <a:off x="1340769" y="5030470"/>
            <a:ext cx="4572448" cy="261610"/>
          </a:xfrm>
          <a:prstGeom prst="rect">
            <a:avLst/>
          </a:prstGeom>
          <a:noFill/>
        </p:spPr>
        <p:txBody>
          <a:bodyPr wrap="square" rtlCol="0">
            <a:spAutoFit/>
          </a:bodyPr>
          <a:lstStyle/>
          <a:p>
            <a:r>
              <a:rPr lang="ru-RU" sz="1100" dirty="0" smtClean="0">
                <a:latin typeface="Georgia" pitchFamily="18" charset="0"/>
              </a:rPr>
              <a:t>Инклюзивный радиотеатр  «Резонанс» , руководитель   Е.В. </a:t>
            </a:r>
            <a:r>
              <a:rPr lang="ru-RU" sz="1100" dirty="0" err="1" smtClean="0">
                <a:latin typeface="Georgia" pitchFamily="18" charset="0"/>
              </a:rPr>
              <a:t>Чупин</a:t>
            </a:r>
            <a:endParaRPr lang="ru-RU" sz="1100" dirty="0">
              <a:latin typeface="Georgia" pitchFamily="18" charset="0"/>
            </a:endParaRPr>
          </a:p>
        </p:txBody>
      </p:sp>
      <p:pic>
        <p:nvPicPr>
          <p:cNvPr id="51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96752" y="1825736"/>
            <a:ext cx="4716465" cy="314458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5074" b="3957"/>
          <a:stretch/>
        </p:blipFill>
        <p:spPr bwMode="auto">
          <a:xfrm>
            <a:off x="1140742" y="5508104"/>
            <a:ext cx="4828481" cy="292825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0659697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17000">
              <a:schemeClr val="bg1"/>
            </a:gs>
            <a:gs pos="72000">
              <a:srgbClr val="B4DEFA"/>
            </a:gs>
            <a:gs pos="37000">
              <a:schemeClr val="accent1">
                <a:lumMod val="20000"/>
                <a:lumOff val="80000"/>
              </a:schemeClr>
            </a:gs>
            <a:gs pos="86000">
              <a:schemeClr val="bg1"/>
            </a:gs>
            <a:gs pos="100000">
              <a:schemeClr val="accent1">
                <a:lumMod val="40000"/>
                <a:lumOff val="60000"/>
              </a:schemeClr>
            </a:gs>
          </a:gsLst>
          <a:lin ang="8100000" scaled="1"/>
          <a:tileRect/>
        </a:gra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476672" y="1331640"/>
            <a:ext cx="6172200" cy="6145429"/>
          </a:xfrm>
        </p:spPr>
        <p:txBody>
          <a:bodyPr/>
          <a:lstStyle/>
          <a:p>
            <a:pPr indent="0" algn="just">
              <a:spcAft>
                <a:spcPts val="800"/>
              </a:spcAft>
              <a:buNone/>
            </a:pPr>
            <a:r>
              <a:rPr lang="ru-RU" sz="1500" dirty="0" smtClean="0">
                <a:latin typeface="Georgia" pitchFamily="18" charset="0"/>
                <a:ea typeface="Calibri"/>
                <a:cs typeface="Times New Roman"/>
              </a:rPr>
              <a:t>	В </a:t>
            </a:r>
            <a:r>
              <a:rPr lang="ru-RU" sz="1500" dirty="0">
                <a:latin typeface="Georgia" pitchFamily="18" charset="0"/>
                <a:ea typeface="Calibri"/>
                <a:cs typeface="Times New Roman"/>
              </a:rPr>
              <a:t>связи с развитием деятельности КСРК ВОС в области культуры и обеспечением качественно нового уровня развития инфраструктуры КСРКС </a:t>
            </a:r>
            <a:r>
              <a:rPr lang="ru-RU" sz="1500" dirty="0" smtClean="0">
                <a:latin typeface="Georgia" pitchFamily="18" charset="0"/>
                <a:ea typeface="Calibri"/>
                <a:cs typeface="Times New Roman"/>
              </a:rPr>
              <a:t>ВОС, </a:t>
            </a:r>
            <a:r>
              <a:rPr lang="ru-RU" sz="1500" dirty="0">
                <a:latin typeface="Georgia" pitchFamily="18" charset="0"/>
                <a:ea typeface="Calibri"/>
                <a:cs typeface="Times New Roman"/>
              </a:rPr>
              <a:t>был создан отдел по связям с общественностью и инновациям. Отдел </a:t>
            </a:r>
            <a:r>
              <a:rPr lang="ru-RU" sz="1500" dirty="0" smtClean="0">
                <a:latin typeface="Georgia" pitchFamily="18" charset="0"/>
                <a:ea typeface="Calibri"/>
                <a:cs typeface="Times New Roman"/>
              </a:rPr>
              <a:t>активно </a:t>
            </a:r>
            <a:r>
              <a:rPr lang="ru-RU" sz="1500" dirty="0">
                <a:latin typeface="Georgia" pitchFamily="18" charset="0"/>
                <a:ea typeface="Calibri"/>
                <a:cs typeface="Times New Roman"/>
              </a:rPr>
              <a:t>участвует в подготовке комплексных программ, составлении перспективных и текущих планов деятельности </a:t>
            </a:r>
            <a:r>
              <a:rPr lang="ru-RU" sz="1500" dirty="0" smtClean="0">
                <a:latin typeface="Georgia" pitchFamily="18" charset="0"/>
                <a:ea typeface="Calibri"/>
                <a:cs typeface="Times New Roman"/>
              </a:rPr>
              <a:t>учреждения, </a:t>
            </a:r>
            <a:r>
              <a:rPr lang="ru-RU" sz="1500" dirty="0">
                <a:latin typeface="Georgia" pitchFamily="18" charset="0"/>
                <a:ea typeface="Calibri"/>
                <a:cs typeface="Times New Roman"/>
              </a:rPr>
              <a:t>выполняет представительские функции при взаимодействии со средствами массовой информации, общественными и коммерческими организациями, а также физическими лицами. Проводит комплексные исследования общественного мнения с целью корректировки существующих планов, программ и концепции внешней и внутренней политики КСРК ВОС, вносит предложения по повышению эффективности деятельности </a:t>
            </a:r>
            <a:r>
              <a:rPr lang="ru-RU" sz="1500" dirty="0" smtClean="0">
                <a:latin typeface="Georgia" pitchFamily="18" charset="0"/>
                <a:ea typeface="Calibri"/>
                <a:cs typeface="Times New Roman"/>
              </a:rPr>
              <a:t>учреждения </a:t>
            </a:r>
            <a:r>
              <a:rPr lang="ru-RU" sz="1500" dirty="0">
                <a:latin typeface="Georgia" pitchFamily="18" charset="0"/>
                <a:ea typeface="Calibri"/>
                <a:cs typeface="Times New Roman"/>
              </a:rPr>
              <a:t>на основе результатов изучения общественного мнения. Обеспечивает постоянное совершенствование деятельности </a:t>
            </a:r>
            <a:r>
              <a:rPr lang="ru-RU" sz="1500" dirty="0" smtClean="0">
                <a:latin typeface="Georgia" pitchFamily="18" charset="0"/>
                <a:ea typeface="Calibri"/>
                <a:cs typeface="Times New Roman"/>
              </a:rPr>
              <a:t>учреждения </a:t>
            </a:r>
            <a:r>
              <a:rPr lang="ru-RU" sz="1500" dirty="0">
                <a:latin typeface="Georgia" pitchFamily="18" charset="0"/>
                <a:ea typeface="Calibri"/>
                <a:cs typeface="Times New Roman"/>
              </a:rPr>
              <a:t>на основе внедрения передовых технологий. Руководит и координирует работу </a:t>
            </a:r>
            <a:r>
              <a:rPr lang="ru-RU" sz="1500" dirty="0" smtClean="0">
                <a:latin typeface="Georgia" pitchFamily="18" charset="0"/>
                <a:ea typeface="Calibri"/>
                <a:cs typeface="Times New Roman"/>
              </a:rPr>
              <a:t>«</a:t>
            </a:r>
            <a:r>
              <a:rPr lang="ru-RU" sz="1500" dirty="0">
                <a:latin typeface="Georgia" pitchFamily="18" charset="0"/>
                <a:ea typeface="Calibri"/>
                <a:cs typeface="Times New Roman"/>
              </a:rPr>
              <a:t>Радио ВОС», </a:t>
            </a:r>
            <a:r>
              <a:rPr lang="ru-RU" sz="1500" dirty="0" smtClean="0">
                <a:latin typeface="Georgia" pitchFamily="18" charset="0"/>
                <a:ea typeface="Calibri"/>
                <a:cs typeface="Times New Roman"/>
              </a:rPr>
              <a:t>«</a:t>
            </a:r>
            <a:r>
              <a:rPr lang="ru-RU" sz="1500" dirty="0">
                <a:latin typeface="Georgia" pitchFamily="18" charset="0"/>
                <a:ea typeface="Calibri"/>
                <a:cs typeface="Times New Roman"/>
              </a:rPr>
              <a:t>Первая социальная киностудия». </a:t>
            </a:r>
          </a:p>
          <a:p>
            <a:pPr indent="0" algn="just">
              <a:lnSpc>
                <a:spcPct val="107000"/>
              </a:lnSpc>
              <a:spcAft>
                <a:spcPts val="800"/>
              </a:spcAft>
              <a:buNone/>
            </a:pPr>
            <a:r>
              <a:rPr lang="ru-RU" sz="1500" dirty="0" smtClean="0">
                <a:latin typeface="Georgia" pitchFamily="18" charset="0"/>
                <a:ea typeface="Calibri"/>
                <a:cs typeface="Times New Roman"/>
              </a:rPr>
              <a:t>	За 2020 год отдел </a:t>
            </a:r>
            <a:r>
              <a:rPr lang="ru-RU" sz="1500" dirty="0">
                <a:latin typeface="Georgia" pitchFamily="18" charset="0"/>
                <a:ea typeface="Calibri"/>
                <a:cs typeface="Times New Roman"/>
              </a:rPr>
              <a:t>по связям с общественностью и инновациям при поддержке «Всероссийского ордена Трудового Красного Знамени общества слепых», Министерства культуры РФ, «Фонда поддержки творческих инициатив», киностудии «Планета Кино» реализовал следующие проекты по документальным фильмам</a:t>
            </a:r>
            <a:r>
              <a:rPr lang="ru-RU" sz="1500" dirty="0" smtClean="0">
                <a:latin typeface="Georgia" pitchFamily="18" charset="0"/>
                <a:ea typeface="Calibri"/>
                <a:cs typeface="Times New Roman"/>
              </a:rPr>
              <a:t>:</a:t>
            </a:r>
            <a:endParaRPr lang="ru-RU" sz="1500" dirty="0">
              <a:latin typeface="Georgia" pitchFamily="18" charset="0"/>
              <a:ea typeface="Calibri"/>
              <a:cs typeface="Times New Roman"/>
            </a:endParaRP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2656" y="-106468"/>
            <a:ext cx="1070492" cy="1567877"/>
          </a:xfrm>
          <a:prstGeom prst="rect">
            <a:avLst/>
          </a:prstGeom>
        </p:spPr>
      </p:pic>
      <p:sp>
        <p:nvSpPr>
          <p:cNvPr id="5" name="Прямоугольник 4"/>
          <p:cNvSpPr/>
          <p:nvPr/>
        </p:nvSpPr>
        <p:spPr>
          <a:xfrm>
            <a:off x="1408151" y="323527"/>
            <a:ext cx="5034825" cy="707886"/>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ctr">
              <a:spcAft>
                <a:spcPts val="0"/>
              </a:spcAft>
            </a:pPr>
            <a:r>
              <a:rPr lang="ru-RU" sz="2000" b="1" dirty="0" smtClean="0">
                <a:solidFill>
                  <a:schemeClr val="bg2">
                    <a:lumMod val="50000"/>
                  </a:schemeClr>
                </a:solidFill>
                <a:latin typeface="Times New Roman" panose="02020603050405020304" pitchFamily="18" charset="0"/>
                <a:ea typeface="Times New Roman" panose="02020603050405020304" pitchFamily="18" charset="0"/>
              </a:rPr>
              <a:t>Отдел по связям с общественностью и инновационным проектам</a:t>
            </a:r>
            <a:endParaRPr lang="ru-RU" sz="2000" b="1" dirty="0">
              <a:solidFill>
                <a:schemeClr val="bg2">
                  <a:lumMod val="50000"/>
                </a:schemeClr>
              </a:solidFill>
              <a:latin typeface="Times New Roman" panose="02020603050405020304" pitchFamily="18" charset="0"/>
              <a:ea typeface="Times New Roman" panose="02020603050405020304" pitchFamily="18" charset="0"/>
            </a:endParaRPr>
          </a:p>
        </p:txBody>
      </p:sp>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236296"/>
            <a:ext cx="6868353" cy="1907703"/>
          </a:xfrm>
          <a:prstGeom prst="rect">
            <a:avLst/>
          </a:prstGeom>
        </p:spPr>
      </p:pic>
    </p:spTree>
    <p:extLst>
      <p:ext uri="{BB962C8B-B14F-4D97-AF65-F5344CB8AC3E}">
        <p14:creationId xmlns:p14="http://schemas.microsoft.com/office/powerpoint/2010/main" val="6471240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flip="none" rotWithShape="1">
          <a:gsLst>
            <a:gs pos="17000">
              <a:schemeClr val="bg1"/>
            </a:gs>
            <a:gs pos="72000">
              <a:srgbClr val="B4DEFA"/>
            </a:gs>
            <a:gs pos="37000">
              <a:schemeClr val="accent1">
                <a:lumMod val="20000"/>
                <a:lumOff val="80000"/>
              </a:schemeClr>
            </a:gs>
            <a:gs pos="86000">
              <a:schemeClr val="bg1"/>
            </a:gs>
            <a:gs pos="100000">
              <a:schemeClr val="accent1">
                <a:lumMod val="40000"/>
                <a:lumOff val="60000"/>
              </a:schemeClr>
            </a:gs>
          </a:gsLst>
          <a:lin ang="8100000" scaled="1"/>
          <a:tileRect/>
        </a:gra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476672" y="1594923"/>
            <a:ext cx="6172200" cy="2545029"/>
          </a:xfrm>
        </p:spPr>
        <p:txBody>
          <a:bodyPr/>
          <a:lstStyle/>
          <a:p>
            <a:pPr marL="0" indent="0" algn="ctr">
              <a:buNone/>
            </a:pPr>
            <a:r>
              <a:rPr lang="ru-RU" sz="1500" b="1" dirty="0">
                <a:latin typeface="Georgia" pitchFamily="18" charset="0"/>
              </a:rPr>
              <a:t>«Не ради славы»</a:t>
            </a:r>
            <a:r>
              <a:rPr lang="ru-RU" sz="1500" dirty="0">
                <a:latin typeface="Georgia" pitchFamily="18" charset="0"/>
              </a:rPr>
              <a:t> </a:t>
            </a:r>
            <a:endParaRPr lang="ru-RU" sz="1500" dirty="0" smtClean="0">
              <a:latin typeface="Georgia" pitchFamily="18" charset="0"/>
            </a:endParaRPr>
          </a:p>
          <a:p>
            <a:pPr marL="0" indent="0" algn="just">
              <a:buNone/>
            </a:pPr>
            <a:r>
              <a:rPr lang="ru-RU" sz="1500" dirty="0" smtClean="0">
                <a:latin typeface="Georgia" pitchFamily="18" charset="0"/>
              </a:rPr>
              <a:t>Хронометраж</a:t>
            </a:r>
            <a:r>
              <a:rPr lang="ru-RU" sz="1500" dirty="0">
                <a:latin typeface="Georgia" pitchFamily="18" charset="0"/>
              </a:rPr>
              <a:t>: 39 мин</a:t>
            </a:r>
            <a:r>
              <a:rPr lang="ru-RU" sz="1500" dirty="0" smtClean="0">
                <a:latin typeface="Georgia" pitchFamily="18" charset="0"/>
              </a:rPr>
              <a:t>.</a:t>
            </a:r>
          </a:p>
          <a:p>
            <a:pPr marL="0" indent="0" algn="just">
              <a:buNone/>
            </a:pPr>
            <a:r>
              <a:rPr lang="ru-RU" sz="1500" dirty="0" smtClean="0">
                <a:latin typeface="Georgia" pitchFamily="18" charset="0"/>
              </a:rPr>
              <a:t>Режиссер</a:t>
            </a:r>
            <a:r>
              <a:rPr lang="ru-RU" sz="1500" dirty="0">
                <a:latin typeface="Georgia" pitchFamily="18" charset="0"/>
              </a:rPr>
              <a:t>: Вячеслав </a:t>
            </a:r>
            <a:r>
              <a:rPr lang="ru-RU" sz="1500" dirty="0" err="1" smtClean="0">
                <a:latin typeface="Georgia" pitchFamily="18" charset="0"/>
              </a:rPr>
              <a:t>Серкез</a:t>
            </a:r>
            <a:r>
              <a:rPr lang="ru-RU" sz="1500" dirty="0" smtClean="0">
                <a:latin typeface="Georgia" pitchFamily="18" charset="0"/>
              </a:rPr>
              <a:t>  </a:t>
            </a:r>
          </a:p>
          <a:p>
            <a:pPr marL="0" indent="0" algn="just">
              <a:buNone/>
            </a:pPr>
            <a:r>
              <a:rPr lang="ru-RU" sz="1500" dirty="0" smtClean="0">
                <a:latin typeface="Georgia" pitchFamily="18" charset="0"/>
              </a:rPr>
              <a:t>Лейтенант </a:t>
            </a:r>
            <a:r>
              <a:rPr lang="ru-RU" sz="1500" dirty="0">
                <a:latin typeface="Georgia" pitchFamily="18" charset="0"/>
              </a:rPr>
              <a:t>Иван Афанасьев, в дни Сталинградского сражения командовал обороной «Дома Павлова» и в конце войны потерял зрение в результате последствий военных ранений и контузий. Будучи скромным человеком, Иван Афанасьев, к сожалению, не получил ни заслуженной славы, ни заслуженных наград. Было бы справедливо отдать должное настоящему герою.</a:t>
            </a:r>
            <a:br>
              <a:rPr lang="ru-RU" sz="1500" dirty="0">
                <a:latin typeface="Georgia" pitchFamily="18" charset="0"/>
              </a:rPr>
            </a:br>
            <a:endParaRPr lang="ru-RU" sz="1500" dirty="0">
              <a:latin typeface="Georgia" pitchFamily="18" charset="0"/>
            </a:endParaRP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2656" y="58689"/>
            <a:ext cx="1070492" cy="1567877"/>
          </a:xfrm>
          <a:prstGeom prst="rect">
            <a:avLst/>
          </a:prstGeom>
        </p:spPr>
      </p:pic>
      <p:sp>
        <p:nvSpPr>
          <p:cNvPr id="5" name="Прямоугольник 4"/>
          <p:cNvSpPr/>
          <p:nvPr/>
        </p:nvSpPr>
        <p:spPr>
          <a:xfrm>
            <a:off x="1403148" y="488684"/>
            <a:ext cx="5034825" cy="707886"/>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ctr">
              <a:spcAft>
                <a:spcPts val="0"/>
              </a:spcAft>
            </a:pPr>
            <a:r>
              <a:rPr lang="ru-RU" sz="2000" b="1" dirty="0">
                <a:solidFill>
                  <a:schemeClr val="bg2">
                    <a:lumMod val="50000"/>
                  </a:schemeClr>
                </a:solidFill>
                <a:latin typeface="Times New Roman" panose="02020603050405020304" pitchFamily="18" charset="0"/>
                <a:ea typeface="Times New Roman" panose="02020603050405020304" pitchFamily="18" charset="0"/>
              </a:rPr>
              <a:t>Отдел по связям с общественностью и инновационным проектам</a:t>
            </a:r>
          </a:p>
        </p:txBody>
      </p:sp>
      <p:pic>
        <p:nvPicPr>
          <p:cNvPr id="6" name="Рисунок 5"/>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4823" y="4139952"/>
            <a:ext cx="3888433" cy="2304256"/>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7" name="Прямоугольник 6"/>
          <p:cNvSpPr/>
          <p:nvPr/>
        </p:nvSpPr>
        <p:spPr>
          <a:xfrm>
            <a:off x="703582" y="6732240"/>
            <a:ext cx="5832647" cy="1708160"/>
          </a:xfrm>
          <a:prstGeom prst="rect">
            <a:avLst/>
          </a:prstGeom>
        </p:spPr>
        <p:txBody>
          <a:bodyPr wrap="square">
            <a:spAutoFit/>
          </a:bodyPr>
          <a:lstStyle/>
          <a:p>
            <a:pPr algn="ctr"/>
            <a:r>
              <a:rPr lang="ru-RU" sz="1500" b="1" dirty="0">
                <a:latin typeface="Georgia" pitchFamily="18" charset="0"/>
              </a:rPr>
              <a:t>«Небо, открытое для всех</a:t>
            </a:r>
            <a:r>
              <a:rPr lang="ru-RU" sz="1500" b="1" dirty="0" smtClean="0">
                <a:latin typeface="Georgia" pitchFamily="18" charset="0"/>
              </a:rPr>
              <a:t>»</a:t>
            </a:r>
          </a:p>
          <a:p>
            <a:pPr algn="just"/>
            <a:r>
              <a:rPr lang="ru-RU" sz="1500" dirty="0">
                <a:latin typeface="Georgia" pitchFamily="18" charset="0"/>
              </a:rPr>
              <a:t/>
            </a:r>
            <a:br>
              <a:rPr lang="ru-RU" sz="1500" dirty="0">
                <a:latin typeface="Georgia" pitchFamily="18" charset="0"/>
              </a:rPr>
            </a:br>
            <a:r>
              <a:rPr lang="ru-RU" sz="1500" dirty="0">
                <a:latin typeface="Georgia" pitchFamily="18" charset="0"/>
              </a:rPr>
              <a:t>Хронометраж: 39 мин. </a:t>
            </a:r>
            <a:endParaRPr lang="ru-RU" sz="1500" dirty="0" smtClean="0">
              <a:latin typeface="Georgia" pitchFamily="18" charset="0"/>
            </a:endParaRPr>
          </a:p>
          <a:p>
            <a:pPr algn="just"/>
            <a:r>
              <a:rPr lang="ru-RU" sz="1500" dirty="0" smtClean="0">
                <a:latin typeface="Georgia" pitchFamily="18" charset="0"/>
              </a:rPr>
              <a:t>Режиссер</a:t>
            </a:r>
            <a:r>
              <a:rPr lang="ru-RU" sz="1500" dirty="0">
                <a:latin typeface="Georgia" pitchFamily="18" charset="0"/>
              </a:rPr>
              <a:t>: Вячеслав </a:t>
            </a:r>
            <a:r>
              <a:rPr lang="ru-RU" sz="1500" dirty="0" err="1" smtClean="0">
                <a:latin typeface="Georgia" pitchFamily="18" charset="0"/>
              </a:rPr>
              <a:t>Серкез</a:t>
            </a:r>
            <a:endParaRPr lang="ru-RU" sz="1500" dirty="0" smtClean="0">
              <a:latin typeface="Georgia" pitchFamily="18" charset="0"/>
            </a:endParaRPr>
          </a:p>
          <a:p>
            <a:pPr algn="just"/>
            <a:r>
              <a:rPr lang="ru-RU" sz="1500" dirty="0">
                <a:latin typeface="Georgia" pitchFamily="18" charset="0"/>
              </a:rPr>
              <a:t/>
            </a:r>
            <a:br>
              <a:rPr lang="ru-RU" sz="1500" dirty="0">
                <a:latin typeface="Georgia" pitchFamily="18" charset="0"/>
              </a:rPr>
            </a:br>
            <a:r>
              <a:rPr lang="ru-RU" sz="1500" dirty="0">
                <a:latin typeface="Georgia" pitchFamily="18" charset="0"/>
              </a:rPr>
              <a:t>Фильм затрагивает судьбы героев, которых не сломили их личные трагедии. </a:t>
            </a:r>
          </a:p>
        </p:txBody>
      </p:sp>
    </p:spTree>
    <p:extLst>
      <p:ext uri="{BB962C8B-B14F-4D97-AF65-F5344CB8AC3E}">
        <p14:creationId xmlns:p14="http://schemas.microsoft.com/office/powerpoint/2010/main" val="19822016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flip="none" rotWithShape="1">
          <a:gsLst>
            <a:gs pos="17000">
              <a:schemeClr val="bg1"/>
            </a:gs>
            <a:gs pos="72000">
              <a:srgbClr val="B4DEFA"/>
            </a:gs>
            <a:gs pos="37000">
              <a:schemeClr val="accent1">
                <a:lumMod val="20000"/>
                <a:lumOff val="80000"/>
              </a:schemeClr>
            </a:gs>
            <a:gs pos="86000">
              <a:schemeClr val="bg1"/>
            </a:gs>
            <a:gs pos="100000">
              <a:schemeClr val="accent1">
                <a:lumMod val="40000"/>
                <a:lumOff val="60000"/>
              </a:schemeClr>
            </a:gs>
          </a:gsLst>
          <a:lin ang="8100000" scaled="1"/>
          <a:tileRect/>
        </a:grad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2656" y="58689"/>
            <a:ext cx="1070492" cy="1567877"/>
          </a:xfrm>
          <a:prstGeom prst="rect">
            <a:avLst/>
          </a:prstGeom>
        </p:spPr>
      </p:pic>
      <p:sp>
        <p:nvSpPr>
          <p:cNvPr id="5" name="Прямоугольник 4"/>
          <p:cNvSpPr/>
          <p:nvPr/>
        </p:nvSpPr>
        <p:spPr>
          <a:xfrm>
            <a:off x="1409030" y="323528"/>
            <a:ext cx="5034825" cy="707886"/>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ctr">
              <a:spcAft>
                <a:spcPts val="0"/>
              </a:spcAft>
            </a:pPr>
            <a:r>
              <a:rPr lang="ru-RU" sz="2000" b="1" dirty="0">
                <a:solidFill>
                  <a:schemeClr val="bg2">
                    <a:lumMod val="50000"/>
                  </a:schemeClr>
                </a:solidFill>
                <a:latin typeface="Times New Roman" panose="02020603050405020304" pitchFamily="18" charset="0"/>
                <a:ea typeface="Times New Roman" panose="02020603050405020304" pitchFamily="18" charset="0"/>
              </a:rPr>
              <a:t>Отдел по связям с общественностью и инновационным проектам</a:t>
            </a:r>
          </a:p>
        </p:txBody>
      </p:sp>
      <p:sp>
        <p:nvSpPr>
          <p:cNvPr id="7" name="Прямоугольник 6"/>
          <p:cNvSpPr/>
          <p:nvPr/>
        </p:nvSpPr>
        <p:spPr>
          <a:xfrm>
            <a:off x="4005064" y="1636230"/>
            <a:ext cx="2664296" cy="2169825"/>
          </a:xfrm>
          <a:prstGeom prst="rect">
            <a:avLst/>
          </a:prstGeom>
        </p:spPr>
        <p:txBody>
          <a:bodyPr wrap="square">
            <a:spAutoFit/>
          </a:bodyPr>
          <a:lstStyle/>
          <a:p>
            <a:pPr algn="just"/>
            <a:r>
              <a:rPr lang="ru-RU" sz="1500" dirty="0" smtClean="0">
                <a:latin typeface="Georgia" pitchFamily="18" charset="0"/>
              </a:rPr>
              <a:t>	Несмотря </a:t>
            </a:r>
            <a:r>
              <a:rPr lang="ru-RU" sz="1500" dirty="0">
                <a:latin typeface="Georgia" pitchFamily="18" charset="0"/>
              </a:rPr>
              <a:t>на свои невосполнимые потери, они живут полноценной жизнью – прыгают с парашютом, ныряют с аквалангом, ходят в походы, идут под парусами по Онежскому озеру, </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728" y="1626566"/>
            <a:ext cx="3169320" cy="2113343"/>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Прямоугольник 7"/>
          <p:cNvSpPr/>
          <p:nvPr/>
        </p:nvSpPr>
        <p:spPr>
          <a:xfrm>
            <a:off x="656491" y="3826113"/>
            <a:ext cx="5940859" cy="784830"/>
          </a:xfrm>
          <a:prstGeom prst="rect">
            <a:avLst/>
          </a:prstGeom>
        </p:spPr>
        <p:txBody>
          <a:bodyPr wrap="square">
            <a:spAutoFit/>
          </a:bodyPr>
          <a:lstStyle/>
          <a:p>
            <a:pPr algn="just"/>
            <a:r>
              <a:rPr lang="ru-RU" sz="1500" dirty="0">
                <a:latin typeface="Georgia" pitchFamily="18" charset="0"/>
              </a:rPr>
              <a:t>участвуют в уникальном спортивном фестивале Пара Крым 2019 и принимают участие в соревнованиях на спортивных инвалидных колясках на трассе Формулы 1 в Сочи.</a:t>
            </a:r>
            <a:endParaRPr lang="ru-RU" sz="1500" dirty="0"/>
          </a:p>
        </p:txBody>
      </p:sp>
      <p:sp>
        <p:nvSpPr>
          <p:cNvPr id="9" name="Прямоугольник 8"/>
          <p:cNvSpPr/>
          <p:nvPr/>
        </p:nvSpPr>
        <p:spPr>
          <a:xfrm>
            <a:off x="783763" y="4610943"/>
            <a:ext cx="5813587" cy="2400657"/>
          </a:xfrm>
          <a:prstGeom prst="rect">
            <a:avLst/>
          </a:prstGeom>
        </p:spPr>
        <p:txBody>
          <a:bodyPr wrap="square">
            <a:spAutoFit/>
          </a:bodyPr>
          <a:lstStyle/>
          <a:p>
            <a:pPr algn="ctr"/>
            <a:r>
              <a:rPr lang="ru-RU" sz="1500" b="1" dirty="0">
                <a:latin typeface="Georgia" pitchFamily="18" charset="0"/>
              </a:rPr>
              <a:t>«Псков. Полет со Знаменем Победы</a:t>
            </a:r>
            <a:r>
              <a:rPr lang="ru-RU" sz="1500" b="1" dirty="0" smtClean="0">
                <a:latin typeface="Georgia" pitchFamily="18" charset="0"/>
              </a:rPr>
              <a:t>»</a:t>
            </a:r>
          </a:p>
          <a:p>
            <a:pPr algn="just"/>
            <a:r>
              <a:rPr lang="ru-RU" sz="1500" dirty="0">
                <a:latin typeface="Georgia" pitchFamily="18" charset="0"/>
              </a:rPr>
              <a:t/>
            </a:r>
            <a:br>
              <a:rPr lang="ru-RU" sz="1500" dirty="0">
                <a:latin typeface="Georgia" pitchFamily="18" charset="0"/>
              </a:rPr>
            </a:br>
            <a:r>
              <a:rPr lang="ru-RU" sz="1500" dirty="0">
                <a:latin typeface="Georgia" pitchFamily="18" charset="0"/>
              </a:rPr>
              <a:t>Хронометраж: 26 минут </a:t>
            </a:r>
            <a:endParaRPr lang="ru-RU" sz="1500" dirty="0" smtClean="0">
              <a:latin typeface="Georgia" pitchFamily="18" charset="0"/>
            </a:endParaRPr>
          </a:p>
          <a:p>
            <a:pPr algn="just"/>
            <a:r>
              <a:rPr lang="ru-RU" sz="1500" dirty="0" smtClean="0">
                <a:latin typeface="Georgia" pitchFamily="18" charset="0"/>
              </a:rPr>
              <a:t>Режиссер</a:t>
            </a:r>
            <a:r>
              <a:rPr lang="ru-RU" sz="1500" dirty="0">
                <a:latin typeface="Georgia" pitchFamily="18" charset="0"/>
              </a:rPr>
              <a:t>: Вячеслав </a:t>
            </a:r>
            <a:r>
              <a:rPr lang="ru-RU" sz="1500" dirty="0" err="1">
                <a:latin typeface="Georgia" pitchFamily="18" charset="0"/>
              </a:rPr>
              <a:t>Серкез</a:t>
            </a:r>
            <a:endParaRPr lang="ru-RU" sz="1500" dirty="0">
              <a:latin typeface="Georgia" pitchFamily="18" charset="0"/>
            </a:endParaRPr>
          </a:p>
          <a:p>
            <a:pPr algn="just"/>
            <a:r>
              <a:rPr lang="ru-RU" sz="1500" dirty="0">
                <a:latin typeface="Georgia" pitchFamily="18" charset="0"/>
              </a:rPr>
              <a:t>19 июня 1945 года из Берлина в Москву вылетел военно-транспортный самолет под командованием Павла Югера. На борту воздушного судна находился груз особого значения. Молодому, но уже опытному летчику, поручили доставить в Москву знамя 150-й ордена Кутузова II степени </a:t>
            </a:r>
            <a:r>
              <a:rPr lang="ru-RU" sz="1500" dirty="0" err="1">
                <a:latin typeface="Georgia" pitchFamily="18" charset="0"/>
              </a:rPr>
              <a:t>Идрицкой</a:t>
            </a:r>
            <a:r>
              <a:rPr lang="ru-RU" sz="1500" dirty="0">
                <a:latin typeface="Georgia" pitchFamily="18" charset="0"/>
              </a:rPr>
              <a:t> стрелковой дивизии. </a:t>
            </a:r>
          </a:p>
        </p:txBody>
      </p:sp>
      <p:pic>
        <p:nvPicPr>
          <p:cNvPr id="11" name="Рисунок 10"/>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36701" y="6948264"/>
            <a:ext cx="4179482" cy="217243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39912429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flip="none" rotWithShape="1">
          <a:gsLst>
            <a:gs pos="17000">
              <a:schemeClr val="bg1"/>
            </a:gs>
            <a:gs pos="72000">
              <a:srgbClr val="B4DEFA"/>
            </a:gs>
            <a:gs pos="37000">
              <a:schemeClr val="accent1">
                <a:lumMod val="20000"/>
                <a:lumOff val="80000"/>
              </a:schemeClr>
            </a:gs>
            <a:gs pos="86000">
              <a:schemeClr val="bg1"/>
            </a:gs>
            <a:gs pos="100000">
              <a:schemeClr val="accent1">
                <a:lumMod val="40000"/>
                <a:lumOff val="60000"/>
              </a:schemeClr>
            </a:gs>
          </a:gsLst>
          <a:lin ang="8100000" scaled="1"/>
          <a:tileRect/>
        </a:grad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2656" y="58689"/>
            <a:ext cx="1070492" cy="1567877"/>
          </a:xfrm>
          <a:prstGeom prst="rect">
            <a:avLst/>
          </a:prstGeom>
        </p:spPr>
      </p:pic>
      <p:sp>
        <p:nvSpPr>
          <p:cNvPr id="5" name="Прямоугольник 4"/>
          <p:cNvSpPr/>
          <p:nvPr/>
        </p:nvSpPr>
        <p:spPr>
          <a:xfrm>
            <a:off x="1409030" y="323528"/>
            <a:ext cx="5034825" cy="707886"/>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ctr">
              <a:spcAft>
                <a:spcPts val="0"/>
              </a:spcAft>
            </a:pPr>
            <a:r>
              <a:rPr lang="ru-RU" sz="2000" b="1" dirty="0">
                <a:solidFill>
                  <a:schemeClr val="bg2">
                    <a:lumMod val="50000"/>
                  </a:schemeClr>
                </a:solidFill>
                <a:latin typeface="Times New Roman" panose="02020603050405020304" pitchFamily="18" charset="0"/>
                <a:ea typeface="Times New Roman" panose="02020603050405020304" pitchFamily="18" charset="0"/>
              </a:rPr>
              <a:t>Отдел по связям с общественностью и инновационным проектам</a:t>
            </a:r>
          </a:p>
        </p:txBody>
      </p:sp>
      <p:sp>
        <p:nvSpPr>
          <p:cNvPr id="8" name="Прямоугольник 7"/>
          <p:cNvSpPr/>
          <p:nvPr/>
        </p:nvSpPr>
        <p:spPr>
          <a:xfrm>
            <a:off x="621399" y="1634273"/>
            <a:ext cx="5940859" cy="3960571"/>
          </a:xfrm>
          <a:prstGeom prst="rect">
            <a:avLst/>
          </a:prstGeom>
        </p:spPr>
        <p:txBody>
          <a:bodyPr wrap="square">
            <a:spAutoFit/>
          </a:bodyPr>
          <a:lstStyle/>
          <a:p>
            <a:pPr algn="just">
              <a:lnSpc>
                <a:spcPct val="107000"/>
              </a:lnSpc>
              <a:spcAft>
                <a:spcPts val="800"/>
              </a:spcAft>
            </a:pPr>
            <a:r>
              <a:rPr lang="ru-RU" sz="1500" dirty="0" smtClean="0">
                <a:latin typeface="Georgia" pitchFamily="18" charset="0"/>
              </a:rPr>
              <a:t>	С 2020 года ведутся </a:t>
            </a:r>
            <a:r>
              <a:rPr lang="ru-RU" sz="1500" dirty="0">
                <a:latin typeface="Georgia" pitchFamily="18" charset="0"/>
              </a:rPr>
              <a:t>активные работы над созданием художественного фильма </a:t>
            </a:r>
            <a:r>
              <a:rPr lang="ru-RU" sz="1500" dirty="0" smtClean="0">
                <a:latin typeface="Georgia" pitchFamily="18" charset="0"/>
              </a:rPr>
              <a:t>«</a:t>
            </a:r>
            <a:r>
              <a:rPr lang="ru-RU" sz="1500" b="1" dirty="0" smtClean="0">
                <a:latin typeface="Georgia" pitchFamily="18" charset="0"/>
              </a:rPr>
              <a:t>Почти </a:t>
            </a:r>
            <a:r>
              <a:rPr lang="ru-RU" sz="1500" b="1" dirty="0">
                <a:latin typeface="Georgia" pitchFamily="18" charset="0"/>
              </a:rPr>
              <a:t>Герой Советского Союза</a:t>
            </a:r>
            <a:r>
              <a:rPr lang="ru-RU" sz="1500" b="1" dirty="0" smtClean="0">
                <a:latin typeface="Georgia" pitchFamily="18" charset="0"/>
              </a:rPr>
              <a:t>».</a:t>
            </a:r>
            <a:endParaRPr lang="ru-RU" sz="1500" dirty="0">
              <a:latin typeface="Georgia" pitchFamily="18" charset="0"/>
            </a:endParaRPr>
          </a:p>
          <a:p>
            <a:pPr algn="just">
              <a:lnSpc>
                <a:spcPct val="107000"/>
              </a:lnSpc>
              <a:spcAft>
                <a:spcPts val="800"/>
              </a:spcAft>
            </a:pPr>
            <a:r>
              <a:rPr lang="ru-RU" sz="1500" dirty="0">
                <a:latin typeface="Georgia" pitchFamily="18" charset="0"/>
              </a:rPr>
              <a:t>Режиссёр Дмитрий Суворов</a:t>
            </a:r>
          </a:p>
          <a:p>
            <a:pPr>
              <a:lnSpc>
                <a:spcPct val="107000"/>
              </a:lnSpc>
              <a:spcAft>
                <a:spcPts val="800"/>
              </a:spcAft>
            </a:pPr>
            <a:r>
              <a:rPr lang="ru-RU" sz="1500" dirty="0">
                <a:latin typeface="Georgia" pitchFamily="18" charset="0"/>
              </a:rPr>
              <a:t>Автор сценария Вячеслав </a:t>
            </a:r>
            <a:r>
              <a:rPr lang="ru-RU" sz="1500" dirty="0" err="1">
                <a:latin typeface="Georgia" pitchFamily="18" charset="0"/>
              </a:rPr>
              <a:t>Серкез</a:t>
            </a:r>
            <a:endParaRPr lang="ru-RU" sz="1500" dirty="0">
              <a:latin typeface="Georgia" pitchFamily="18" charset="0"/>
            </a:endParaRPr>
          </a:p>
          <a:p>
            <a:pPr algn="just">
              <a:lnSpc>
                <a:spcPct val="107000"/>
              </a:lnSpc>
              <a:spcAft>
                <a:spcPts val="800"/>
              </a:spcAft>
            </a:pPr>
            <a:r>
              <a:rPr lang="ru-RU" sz="1500" dirty="0" smtClean="0">
                <a:latin typeface="Georgia" pitchFamily="18" charset="0"/>
              </a:rPr>
              <a:t>Это </a:t>
            </a:r>
            <a:r>
              <a:rPr lang="ru-RU" sz="1500" dirty="0">
                <a:latin typeface="Georgia" pitchFamily="18" charset="0"/>
              </a:rPr>
              <a:t>альманах, состоящий из </a:t>
            </a:r>
            <a:r>
              <a:rPr lang="ru-RU" sz="1500" dirty="0" err="1">
                <a:latin typeface="Georgia" pitchFamily="18" charset="0"/>
              </a:rPr>
              <a:t>трѐх</a:t>
            </a:r>
            <a:r>
              <a:rPr lang="ru-RU" sz="1500" dirty="0">
                <a:latin typeface="Georgia" pitchFamily="18" charset="0"/>
              </a:rPr>
              <a:t> новелл, действие которых происходит во времена Второй мировой войны. Главные герои этих историй – слепые и слабовидящие люди, внесшие свой вклад в Победу. </a:t>
            </a:r>
            <a:endParaRPr lang="ru-RU" sz="1500" dirty="0" smtClean="0">
              <a:latin typeface="Georgia" pitchFamily="18" charset="0"/>
            </a:endParaRPr>
          </a:p>
          <a:p>
            <a:pPr algn="just">
              <a:lnSpc>
                <a:spcPct val="107000"/>
              </a:lnSpc>
              <a:spcAft>
                <a:spcPts val="800"/>
              </a:spcAft>
            </a:pPr>
            <a:r>
              <a:rPr lang="ru-RU" sz="1500" dirty="0">
                <a:latin typeface="Georgia" pitchFamily="18" charset="0"/>
              </a:rPr>
              <a:t>	</a:t>
            </a:r>
            <a:r>
              <a:rPr lang="ru-RU" sz="1500" dirty="0" smtClean="0">
                <a:latin typeface="Georgia" pitchFamily="18" charset="0"/>
              </a:rPr>
              <a:t>Один </a:t>
            </a:r>
            <a:r>
              <a:rPr lang="ru-RU" sz="1500" dirty="0">
                <a:latin typeface="Georgia" pitchFamily="18" charset="0"/>
              </a:rPr>
              <a:t>из них - «слухач», спасающий Ленинград от </a:t>
            </a:r>
            <a:r>
              <a:rPr lang="ru-RU" sz="1500" dirty="0" err="1">
                <a:latin typeface="Georgia" pitchFamily="18" charset="0"/>
              </a:rPr>
              <a:t>бомбѐжки</a:t>
            </a:r>
            <a:r>
              <a:rPr lang="ru-RU" sz="1500" dirty="0">
                <a:latin typeface="Georgia" pitchFamily="18" charset="0"/>
              </a:rPr>
              <a:t>, другой – разведчик, выводящий из окружения группу советских диверсантов, а третий – музыкант, который, с гармонью в руках, </a:t>
            </a:r>
            <a:r>
              <a:rPr lang="ru-RU" sz="1500" dirty="0" err="1">
                <a:latin typeface="Georgia" pitchFamily="18" charset="0"/>
              </a:rPr>
              <a:t>ведѐт</a:t>
            </a:r>
            <a:r>
              <a:rPr lang="ru-RU" sz="1500" dirty="0">
                <a:latin typeface="Georgia" pitchFamily="18" charset="0"/>
              </a:rPr>
              <a:t> солдат в атаку. У каждого персонажа есть реальный прототип</a:t>
            </a:r>
            <a:r>
              <a:rPr lang="ru-RU" sz="1500" dirty="0" smtClean="0">
                <a:latin typeface="Georgia" pitchFamily="18" charset="0"/>
              </a:rPr>
              <a:t>.</a:t>
            </a:r>
            <a:endParaRPr lang="ru-RU" sz="1500" dirty="0">
              <a:latin typeface="Georgia" pitchFamily="18" charset="0"/>
            </a:endParaRPr>
          </a:p>
        </p:txBody>
      </p:sp>
      <p:pic>
        <p:nvPicPr>
          <p:cNvPr id="10" name="Рисунок 9" descr="C:\Users\User\Downloads\WhatsApp Image 2021-09-06 at 12.33.41.jpeg"/>
          <p:cNvPicPr/>
          <p:nvPr/>
        </p:nvPicPr>
        <p:blipFill>
          <a:blip r:embed="rId3">
            <a:extLst>
              <a:ext uri="{28A0092B-C50C-407E-A947-70E740481C1C}">
                <a14:useLocalDpi xmlns:a14="http://schemas.microsoft.com/office/drawing/2010/main" val="0"/>
              </a:ext>
            </a:extLst>
          </a:blip>
          <a:srcRect/>
          <a:stretch>
            <a:fillRect/>
          </a:stretch>
        </p:blipFill>
        <p:spPr bwMode="auto">
          <a:xfrm>
            <a:off x="450111" y="5609719"/>
            <a:ext cx="6079490" cy="320040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23880085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36000">
              <a:schemeClr val="bg1"/>
            </a:gs>
            <a:gs pos="74000">
              <a:schemeClr val="accent1">
                <a:lumMod val="40000"/>
                <a:lumOff val="60000"/>
              </a:schemeClr>
            </a:gs>
            <a:gs pos="87000">
              <a:schemeClr val="accent1">
                <a:lumMod val="75000"/>
              </a:schemeClr>
            </a:gs>
            <a:gs pos="100000">
              <a:schemeClr val="accent1">
                <a:lumMod val="60000"/>
                <a:lumOff val="40000"/>
              </a:schemeClr>
            </a:gs>
          </a:gsLst>
          <a:lin ang="5400000" scaled="1"/>
        </a:gradFill>
        <a:effectLst/>
      </p:bgPr>
    </p:bg>
    <p:spTree>
      <p:nvGrpSpPr>
        <p:cNvPr id="1" name=""/>
        <p:cNvGrpSpPr/>
        <p:nvPr/>
      </p:nvGrpSpPr>
      <p:grpSpPr>
        <a:xfrm>
          <a:off x="0" y="0"/>
          <a:ext cx="0" cy="0"/>
          <a:chOff x="0" y="0"/>
          <a:chExt cx="0" cy="0"/>
        </a:xfrm>
      </p:grpSpPr>
      <p:pic>
        <p:nvPicPr>
          <p:cNvPr id="1028" name="Picture 4" descr="https://avatars.mds.yandex.net/get-pdb/1718205/64c316ed-1831-433a-839f-e83d4ed4b19a/ori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8982" r="38894"/>
          <a:stretch/>
        </p:blipFill>
        <p:spPr bwMode="auto">
          <a:xfrm>
            <a:off x="-4419872" y="251520"/>
            <a:ext cx="11277872" cy="8396108"/>
          </a:xfrm>
          <a:prstGeom prst="rect">
            <a:avLst/>
          </a:prstGeom>
          <a:noFill/>
          <a:extLst>
            <a:ext uri="{909E8E84-426E-40DD-AFC4-6F175D3DCCD1}">
              <a14:hiddenFill xmlns:a14="http://schemas.microsoft.com/office/drawing/2010/main">
                <a:solidFill>
                  <a:srgbClr val="FFFFFF"/>
                </a:solidFill>
              </a14:hiddenFill>
            </a:ext>
          </a:extLst>
        </p:spPr>
      </p:pic>
      <p:pic>
        <p:nvPicPr>
          <p:cNvPr id="4" name="Объект 4">
            <a:extLst>
              <a:ext uri="{FF2B5EF4-FFF2-40B4-BE49-F238E27FC236}">
                <a16:creationId xmlns:a16="http://schemas.microsoft.com/office/drawing/2014/main" xmlns="" id="{BF8ABD8A-032B-5043-86D9-4F0CE4BD06F3}"/>
              </a:ext>
            </a:extLst>
          </p:cNvPr>
          <p:cNvPicPr>
            <a:picLocks noChangeAspect="1"/>
          </p:cNvPicPr>
          <p:nvPr/>
        </p:nvPicPr>
        <p:blipFill>
          <a:blip r:embed="rId3" cstate="print"/>
          <a:stretch>
            <a:fillRect/>
          </a:stretch>
        </p:blipFill>
        <p:spPr>
          <a:xfrm>
            <a:off x="697632" y="228449"/>
            <a:ext cx="4200009" cy="1327649"/>
          </a:xfrm>
          <a:prstGeom prst="rect">
            <a:avLst/>
          </a:prstGeom>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9456" y="-31334"/>
            <a:ext cx="1306487" cy="1913522"/>
          </a:xfrm>
          <a:prstGeom prst="rect">
            <a:avLst/>
          </a:prstGeom>
        </p:spPr>
      </p:pic>
      <p:sp>
        <p:nvSpPr>
          <p:cNvPr id="6" name="Заголовок 1">
            <a:extLst>
              <a:ext uri="{FF2B5EF4-FFF2-40B4-BE49-F238E27FC236}">
                <a16:creationId xmlns:a16="http://schemas.microsoft.com/office/drawing/2014/main" xmlns="" id="{93158C6C-EB9D-FA44-A43B-F6D5277944BE}"/>
              </a:ext>
            </a:extLst>
          </p:cNvPr>
          <p:cNvSpPr txBox="1">
            <a:spLocks/>
          </p:cNvSpPr>
          <p:nvPr/>
        </p:nvSpPr>
        <p:spPr bwMode="auto">
          <a:xfrm>
            <a:off x="332656" y="2092078"/>
            <a:ext cx="6264696" cy="2115220"/>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vert="horz" wrap="square" lIns="110604" tIns="55302" rIns="110604" bIns="55302" numCol="1" anchor="ctr" anchorCtr="0" compatLnSpc="1">
            <a:prstTxWarp prst="textNoShape">
              <a:avLst/>
            </a:prstTxWarp>
            <a:normAutofit fontScale="90000" lnSpcReduction="200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3" algn="ctr" rtl="0" fontAlgn="base">
              <a:spcBef>
                <a:spcPct val="0"/>
              </a:spcBef>
              <a:spcAft>
                <a:spcPct val="0"/>
              </a:spcAft>
              <a:defRPr sz="4400">
                <a:solidFill>
                  <a:schemeClr val="tx1"/>
                </a:solidFill>
                <a:latin typeface="Calibri" pitchFamily="34" charset="0"/>
              </a:defRPr>
            </a:lvl6pPr>
            <a:lvl7pPr marL="914406" algn="ctr" rtl="0" fontAlgn="base">
              <a:spcBef>
                <a:spcPct val="0"/>
              </a:spcBef>
              <a:spcAft>
                <a:spcPct val="0"/>
              </a:spcAft>
              <a:defRPr sz="4400">
                <a:solidFill>
                  <a:schemeClr val="tx1"/>
                </a:solidFill>
                <a:latin typeface="Calibri" pitchFamily="34" charset="0"/>
              </a:defRPr>
            </a:lvl7pPr>
            <a:lvl8pPr marL="1371609" algn="ctr" rtl="0" fontAlgn="base">
              <a:spcBef>
                <a:spcPct val="0"/>
              </a:spcBef>
              <a:spcAft>
                <a:spcPct val="0"/>
              </a:spcAft>
              <a:defRPr sz="4400">
                <a:solidFill>
                  <a:schemeClr val="tx1"/>
                </a:solidFill>
                <a:latin typeface="Calibri" pitchFamily="34" charset="0"/>
              </a:defRPr>
            </a:lvl8pPr>
            <a:lvl9pPr marL="1828812" algn="ctr" rtl="0" fontAlgn="base">
              <a:spcBef>
                <a:spcPct val="0"/>
              </a:spcBef>
              <a:spcAft>
                <a:spcPct val="0"/>
              </a:spcAft>
              <a:defRPr sz="4400">
                <a:solidFill>
                  <a:schemeClr val="tx1"/>
                </a:solidFill>
                <a:latin typeface="Calibri" pitchFamily="34" charset="0"/>
              </a:defRPr>
            </a:lvl9pPr>
          </a:lstStyle>
          <a:p>
            <a:r>
              <a:rPr lang="ru-RU" sz="3871" dirty="0">
                <a:solidFill>
                  <a:srgbClr val="080D76"/>
                </a:solidFill>
              </a:rPr>
              <a:t>Эфирное </a:t>
            </a:r>
            <a:r>
              <a:rPr lang="ru-RU" sz="3871" dirty="0" err="1">
                <a:solidFill>
                  <a:srgbClr val="080D76"/>
                </a:solidFill>
              </a:rPr>
              <a:t>спецпрограммирование</a:t>
            </a:r>
            <a:r>
              <a:rPr lang="ru-RU" sz="3871" dirty="0">
                <a:solidFill>
                  <a:srgbClr val="080D76"/>
                </a:solidFill>
              </a:rPr>
              <a:t> </a:t>
            </a:r>
            <a:endParaRPr lang="en-US" sz="3871" dirty="0">
              <a:solidFill>
                <a:srgbClr val="080D76"/>
              </a:solidFill>
            </a:endParaRPr>
          </a:p>
          <a:p>
            <a:r>
              <a:rPr lang="ru-RU" sz="3871" dirty="0">
                <a:solidFill>
                  <a:srgbClr val="080D76"/>
                </a:solidFill>
              </a:rPr>
              <a:t>в условиях удалённой работы</a:t>
            </a:r>
            <a:endParaRPr lang="en-US" sz="3871" dirty="0">
              <a:solidFill>
                <a:srgbClr val="080D76"/>
              </a:solidFill>
            </a:endParaRPr>
          </a:p>
          <a:p>
            <a:r>
              <a:rPr lang="ru-RU" sz="3024" dirty="0">
                <a:solidFill>
                  <a:srgbClr val="080D76"/>
                </a:solidFill>
              </a:rPr>
              <a:t>на интернет - радиостанции Всероссийского общества слепых </a:t>
            </a:r>
          </a:p>
        </p:txBody>
      </p:sp>
    </p:spTree>
    <p:extLst>
      <p:ext uri="{BB962C8B-B14F-4D97-AF65-F5344CB8AC3E}">
        <p14:creationId xmlns:p14="http://schemas.microsoft.com/office/powerpoint/2010/main" val="37685733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36000">
              <a:schemeClr val="bg1"/>
            </a:gs>
            <a:gs pos="74000">
              <a:schemeClr val="accent1">
                <a:lumMod val="40000"/>
                <a:lumOff val="60000"/>
              </a:schemeClr>
            </a:gs>
            <a:gs pos="87000">
              <a:schemeClr val="accent1">
                <a:lumMod val="75000"/>
              </a:schemeClr>
            </a:gs>
            <a:gs pos="100000">
              <a:schemeClr val="accent1">
                <a:lumMod val="60000"/>
                <a:lumOff val="40000"/>
              </a:schemeClr>
            </a:gs>
          </a:gsLst>
          <a:lin ang="5400000" scaled="1"/>
        </a:gra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908720" y="3059832"/>
            <a:ext cx="5688632" cy="5544616"/>
          </a:xfrm>
        </p:spPr>
        <p:txBody>
          <a:bodyPr/>
          <a:lstStyle/>
          <a:p>
            <a:pPr marL="0" indent="0" algn="just">
              <a:buNone/>
            </a:pPr>
            <a:r>
              <a:rPr lang="ru-RU" sz="1690" dirty="0" smtClean="0">
                <a:latin typeface="Georgia" pitchFamily="18" charset="0"/>
              </a:rPr>
              <a:t>	Всего </a:t>
            </a:r>
            <a:r>
              <a:rPr lang="ru-RU" sz="1690" dirty="0">
                <a:latin typeface="Georgia" pitchFamily="18" charset="0"/>
              </a:rPr>
              <a:t>в 2020 году было подготовлено и выпущено </a:t>
            </a:r>
            <a:r>
              <a:rPr lang="ru-RU" sz="1690" b="1" dirty="0">
                <a:latin typeface="Georgia" pitchFamily="18" charset="0"/>
              </a:rPr>
              <a:t>955</a:t>
            </a:r>
            <a:r>
              <a:rPr lang="ru-RU" sz="1690" dirty="0">
                <a:latin typeface="Georgia" pitchFamily="18" charset="0"/>
              </a:rPr>
              <a:t> новых выпуска программ, из которых: </a:t>
            </a:r>
            <a:r>
              <a:rPr lang="ru-RU" sz="1690" b="1" dirty="0">
                <a:latin typeface="Georgia" pitchFamily="18" charset="0"/>
              </a:rPr>
              <a:t>230</a:t>
            </a:r>
            <a:r>
              <a:rPr lang="ru-RU" sz="1690" dirty="0">
                <a:latin typeface="Georgia" pitchFamily="18" charset="0"/>
              </a:rPr>
              <a:t> прямых эфиров, в том числе </a:t>
            </a:r>
            <a:r>
              <a:rPr lang="ru-RU" sz="1690" b="1" dirty="0">
                <a:latin typeface="Georgia" pitchFamily="18" charset="0"/>
              </a:rPr>
              <a:t>46</a:t>
            </a:r>
            <a:r>
              <a:rPr lang="ru-RU" sz="1690" dirty="0">
                <a:latin typeface="Georgia" pitchFamily="18" charset="0"/>
              </a:rPr>
              <a:t> прямых спортивных трансляций с </a:t>
            </a:r>
            <a:r>
              <a:rPr lang="ru-RU" sz="1690" dirty="0" err="1">
                <a:latin typeface="Georgia" pitchFamily="18" charset="0"/>
              </a:rPr>
              <a:t>тифлокомментарием</a:t>
            </a:r>
            <a:r>
              <a:rPr lang="ru-RU" sz="1690" dirty="0">
                <a:latin typeface="Georgia" pitchFamily="18" charset="0"/>
              </a:rPr>
              <a:t>. </a:t>
            </a:r>
            <a:r>
              <a:rPr lang="ru-RU" sz="1690" dirty="0" smtClean="0">
                <a:latin typeface="Georgia" pitchFamily="18" charset="0"/>
              </a:rPr>
              <a:t>	Количество </a:t>
            </a:r>
            <a:r>
              <a:rPr lang="ru-RU" sz="1690" dirty="0">
                <a:latin typeface="Georgia" pitchFamily="18" charset="0"/>
              </a:rPr>
              <a:t>обращений к материалам одной программы «Кухня «Радио ВОС», размещённой на официальном сайте радиостанции, составило </a:t>
            </a:r>
            <a:r>
              <a:rPr lang="ru-RU" sz="1690" dirty="0" smtClean="0">
                <a:latin typeface="Georgia" pitchFamily="18" charset="0"/>
              </a:rPr>
              <a:t>          </a:t>
            </a:r>
            <a:r>
              <a:rPr lang="ru-RU" sz="1690" b="1" dirty="0" smtClean="0">
                <a:latin typeface="Georgia" pitchFamily="18" charset="0"/>
              </a:rPr>
              <a:t>897 </a:t>
            </a:r>
            <a:r>
              <a:rPr lang="ru-RU" sz="1690" b="1" dirty="0">
                <a:latin typeface="Georgia" pitchFamily="18" charset="0"/>
              </a:rPr>
              <a:t>043 </a:t>
            </a:r>
            <a:r>
              <a:rPr lang="ru-RU" sz="1690" dirty="0">
                <a:latin typeface="Georgia" pitchFamily="18" charset="0"/>
              </a:rPr>
              <a:t>(2019 год – число обращений ко всем новым материалам архива составляло 913 931). </a:t>
            </a:r>
            <a:r>
              <a:rPr lang="ru-RU" sz="1690" dirty="0" smtClean="0">
                <a:latin typeface="Georgia" pitchFamily="18" charset="0"/>
              </a:rPr>
              <a:t/>
            </a:r>
            <a:br>
              <a:rPr lang="ru-RU" sz="1690" dirty="0" smtClean="0">
                <a:latin typeface="Georgia" pitchFamily="18" charset="0"/>
              </a:rPr>
            </a:br>
            <a:r>
              <a:rPr lang="ru-RU" sz="1690" dirty="0" smtClean="0">
                <a:latin typeface="Georgia" pitchFamily="18" charset="0"/>
              </a:rPr>
              <a:t>	Общее </a:t>
            </a:r>
            <a:r>
              <a:rPr lang="ru-RU" sz="1690" dirty="0">
                <a:latin typeface="Georgia" pitchFamily="18" charset="0"/>
              </a:rPr>
              <a:t>число загрузок материалов – </a:t>
            </a:r>
            <a:r>
              <a:rPr lang="ru-RU" sz="1690" b="1" dirty="0">
                <a:latin typeface="Georgia" pitchFamily="18" charset="0"/>
              </a:rPr>
              <a:t>13 511 318</a:t>
            </a:r>
            <a:r>
              <a:rPr lang="ru-RU" sz="1690" dirty="0">
                <a:latin typeface="Georgia" pitchFamily="18" charset="0"/>
              </a:rPr>
              <a:t>. </a:t>
            </a:r>
            <a:endParaRPr lang="ru-RU" sz="1690" dirty="0" smtClean="0">
              <a:latin typeface="Georgia" pitchFamily="18" charset="0"/>
            </a:endParaRPr>
          </a:p>
          <a:p>
            <a:pPr marL="0" indent="0" algn="just">
              <a:buNone/>
            </a:pPr>
            <a:r>
              <a:rPr lang="ru-RU" sz="1690" dirty="0">
                <a:latin typeface="Georgia" pitchFamily="18" charset="0"/>
              </a:rPr>
              <a:t>	</a:t>
            </a:r>
            <a:r>
              <a:rPr lang="ru-RU" sz="1690" dirty="0" smtClean="0">
                <a:latin typeface="Georgia" pitchFamily="18" charset="0"/>
              </a:rPr>
              <a:t>За </a:t>
            </a:r>
            <a:r>
              <a:rPr lang="ru-RU" sz="1690" dirty="0">
                <a:latin typeface="Georgia" pitchFamily="18" charset="0"/>
              </a:rPr>
              <a:t>год было запущено </a:t>
            </a:r>
            <a:r>
              <a:rPr lang="ru-RU" sz="1690" b="1" dirty="0">
                <a:latin typeface="Georgia" pitchFamily="18" charset="0"/>
              </a:rPr>
              <a:t>6</a:t>
            </a:r>
            <a:r>
              <a:rPr lang="ru-RU" sz="1690" dirty="0">
                <a:latin typeface="Georgia" pitchFamily="18" charset="0"/>
              </a:rPr>
              <a:t> новых программ («Калейдоскоп Северного Кавказа», «Народная память», «Очарование…», </a:t>
            </a:r>
            <a:r>
              <a:rPr lang="en-US" sz="1690" dirty="0">
                <a:latin typeface="Georgia" pitchFamily="18" charset="0"/>
              </a:rPr>
              <a:t>Money</a:t>
            </a:r>
            <a:r>
              <a:rPr lang="ru-RU" sz="1690" dirty="0">
                <a:latin typeface="Georgia" pitchFamily="18" charset="0"/>
              </a:rPr>
              <a:t>Мания, «Материалы канала </a:t>
            </a:r>
            <a:r>
              <a:rPr lang="en-US" sz="1690" dirty="0">
                <a:latin typeface="Georgia" pitchFamily="18" charset="0"/>
              </a:rPr>
              <a:t>Tech</a:t>
            </a:r>
            <a:r>
              <a:rPr lang="ru-RU" sz="1690" dirty="0">
                <a:latin typeface="Georgia" pitchFamily="18" charset="0"/>
              </a:rPr>
              <a:t>4</a:t>
            </a:r>
            <a:r>
              <a:rPr lang="en-US" sz="1690" dirty="0">
                <a:latin typeface="Georgia" pitchFamily="18" charset="0"/>
              </a:rPr>
              <a:t>Blind</a:t>
            </a:r>
            <a:r>
              <a:rPr lang="ru-RU" sz="1690" dirty="0">
                <a:latin typeface="Georgia" pitchFamily="18" charset="0"/>
              </a:rPr>
              <a:t>», «</a:t>
            </a:r>
            <a:r>
              <a:rPr lang="ru-RU" sz="1690" dirty="0" err="1">
                <a:latin typeface="Georgia" pitchFamily="18" charset="0"/>
              </a:rPr>
              <a:t>Книговорот</a:t>
            </a:r>
            <a:r>
              <a:rPr lang="ru-RU" sz="1690" dirty="0">
                <a:latin typeface="Georgia" pitchFamily="18" charset="0"/>
              </a:rPr>
              <a:t>»), цикл программ «МГО. Мы готовы общаться» был возобновлен в прямом эфире, а общая сумма циклов, обновлявшихся в течение года, составила </a:t>
            </a:r>
            <a:r>
              <a:rPr lang="ru-RU" sz="1690" b="1" dirty="0">
                <a:latin typeface="Georgia" pitchFamily="18" charset="0"/>
              </a:rPr>
              <a:t>43</a:t>
            </a:r>
            <a:r>
              <a:rPr lang="ru-RU" sz="1690" dirty="0">
                <a:latin typeface="Georgia" pitchFamily="18" charset="0"/>
              </a:rPr>
              <a:t>. Сайт на протяжении года посетило более </a:t>
            </a:r>
            <a:r>
              <a:rPr lang="ru-RU" sz="1690" b="1" dirty="0" smtClean="0">
                <a:latin typeface="Georgia" pitchFamily="18" charset="0"/>
              </a:rPr>
              <a:t>13 000 </a:t>
            </a:r>
            <a:r>
              <a:rPr lang="ru-RU" sz="1690" dirty="0">
                <a:latin typeface="Georgia" pitchFamily="18" charset="0"/>
              </a:rPr>
              <a:t>уникальных пользователей из 90 стран ближнего и дальнего зарубежья.</a:t>
            </a:r>
          </a:p>
        </p:txBody>
      </p:sp>
      <p:pic>
        <p:nvPicPr>
          <p:cNvPr id="6" name="Рисунок 5">
            <a:extLst>
              <a:ext uri="{FF2B5EF4-FFF2-40B4-BE49-F238E27FC236}">
                <a16:creationId xmlns:a16="http://schemas.microsoft.com/office/drawing/2014/main" xmlns="" id="{FE252467-EED3-1F40-808F-0DF3F85C7A1D}"/>
              </a:ext>
            </a:extLst>
          </p:cNvPr>
          <p:cNvPicPr>
            <a:picLocks noChangeAspect="1"/>
          </p:cNvPicPr>
          <p:nvPr/>
        </p:nvPicPr>
        <p:blipFill>
          <a:blip r:embed="rId2" cstate="print"/>
          <a:stretch>
            <a:fillRect/>
          </a:stretch>
        </p:blipFill>
        <p:spPr>
          <a:xfrm>
            <a:off x="1054633" y="1049516"/>
            <a:ext cx="926993" cy="926993"/>
          </a:xfrm>
          <a:prstGeom prst="rect">
            <a:avLst/>
          </a:prstGeom>
        </p:spPr>
      </p:pic>
      <p:sp>
        <p:nvSpPr>
          <p:cNvPr id="7" name="TextBox 6">
            <a:extLst>
              <a:ext uri="{FF2B5EF4-FFF2-40B4-BE49-F238E27FC236}">
                <a16:creationId xmlns:a16="http://schemas.microsoft.com/office/drawing/2014/main" xmlns="" id="{017E3225-BBCD-1A49-928E-48684A84EFAF}"/>
              </a:ext>
            </a:extLst>
          </p:cNvPr>
          <p:cNvSpPr txBox="1"/>
          <p:nvPr/>
        </p:nvSpPr>
        <p:spPr>
          <a:xfrm>
            <a:off x="1597751" y="945614"/>
            <a:ext cx="3609169" cy="1134798"/>
          </a:xfrm>
          <a:prstGeom prst="rect">
            <a:avLst/>
          </a:prstGeom>
          <a:noFill/>
        </p:spPr>
        <p:txBody>
          <a:bodyPr wrap="square" rtlCol="0">
            <a:spAutoFit/>
          </a:bodyPr>
          <a:lstStyle/>
          <a:p>
            <a:pPr algn="ctr"/>
            <a:r>
              <a:rPr lang="ru-RU" sz="3387" b="1" dirty="0">
                <a:solidFill>
                  <a:schemeClr val="accent3">
                    <a:lumMod val="50000"/>
                  </a:schemeClr>
                </a:solidFill>
                <a:latin typeface="+mj-lt"/>
              </a:rPr>
              <a:t>Приложение «Радио ВОС»</a:t>
            </a:r>
          </a:p>
        </p:txBody>
      </p:sp>
      <p:pic>
        <p:nvPicPr>
          <p:cNvPr id="8" name="Рисунок 7">
            <a:extLst>
              <a:ext uri="{FF2B5EF4-FFF2-40B4-BE49-F238E27FC236}">
                <a16:creationId xmlns:a16="http://schemas.microsoft.com/office/drawing/2014/main" xmlns="" id="{CF3464C5-BA42-6A41-ABA9-6C2D83095414}"/>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922" b="89967" l="8721" r="89950">
                        <a14:foregroundMark x1="14784" y1="41583" x2="14784" y2="41583"/>
                        <a14:foregroundMark x1="19850" y1="51282" x2="19850" y2="51282"/>
                        <a14:foregroundMark x1="10963" y1="36232" x2="10963" y2="36232"/>
                        <a14:foregroundMark x1="12209" y1="43924" x2="12209" y2="43924"/>
                        <a14:foregroundMark x1="18272" y1="42809" x2="18272" y2="42809"/>
                        <a14:foregroundMark x1="8721" y1="44482" x2="8721" y2="44482"/>
                        <a14:foregroundMark x1="89867" y1="47938" x2="89867" y2="47938"/>
                        <a14:foregroundMark x1="45100" y1="56633" x2="45100" y2="56633"/>
                        <a14:foregroundMark x1="52409" y1="56856" x2="52409" y2="56856"/>
                        <a14:foregroundMark x1="50000" y1="56856" x2="50000" y2="56856"/>
                        <a14:foregroundMark x1="59385" y1="54292" x2="59385" y2="54292"/>
                        <a14:foregroundMark x1="58223" y1="52397" x2="58223" y2="52397"/>
                        <a14:foregroundMark x1="64286" y1="55407" x2="64286" y2="55407"/>
                        <a14:foregroundMark x1="70183" y1="56410" x2="70183" y2="56410"/>
                        <a14:foregroundMark x1="72342" y1="56633" x2="72342" y2="56633"/>
                        <a14:foregroundMark x1="74751" y1="55184" x2="74751" y2="55184"/>
                        <a14:foregroundMark x1="78239" y1="57079" x2="78239" y2="57079"/>
                        <a14:foregroundMark x1="80482" y1="54961" x2="80482" y2="54961"/>
                        <a14:foregroundMark x1="35382" y1="41583" x2="35382" y2="41583"/>
                        <a14:foregroundMark x1="37458" y1="44482" x2="37458" y2="44482"/>
                        <a14:foregroundMark x1="35880" y1="44259" x2="35880" y2="44259"/>
                        <a14:foregroundMark x1="23671" y1="50948" x2="23671" y2="50948"/>
                        <a14:foregroundMark x1="22674" y1="57525" x2="22674" y2="57525"/>
                        <a14:foregroundMark x1="19850" y1="57525" x2="19850" y2="57525"/>
                        <a14:foregroundMark x1="25581" y1="57079" x2="25581" y2="57079"/>
                        <a14:foregroundMark x1="22425" y1="48384" x2="22425" y2="48384"/>
                        <a14:foregroundMark x1="23837" y1="41583" x2="23837" y2="41583"/>
                        <a14:foregroundMark x1="35216" y1="44482" x2="35216" y2="44482"/>
                        <a14:foregroundMark x1="39369" y1="55853" x2="39369" y2="55853"/>
                        <a14:foregroundMark x1="45100" y1="56856" x2="45100" y2="56856"/>
                        <a14:foregroundMark x1="47591" y1="56410" x2="47591" y2="56410"/>
                        <a14:foregroundMark x1="49668" y1="60089" x2="49668" y2="60089"/>
                      </a14:backgroundRemoval>
                    </a14:imgEffect>
                  </a14:imgLayer>
                </a14:imgProps>
              </a:ext>
            </a:extLst>
          </a:blip>
          <a:srcRect t="28836"/>
          <a:stretch/>
        </p:blipFill>
        <p:spPr>
          <a:xfrm>
            <a:off x="750390" y="2080412"/>
            <a:ext cx="2462472" cy="1305574"/>
          </a:xfrm>
          <a:prstGeom prst="rect">
            <a:avLst/>
          </a:prstGeom>
        </p:spPr>
      </p:pic>
      <p:pic>
        <p:nvPicPr>
          <p:cNvPr id="9" name="Рисунок 8">
            <a:extLst>
              <a:ext uri="{FF2B5EF4-FFF2-40B4-BE49-F238E27FC236}">
                <a16:creationId xmlns:a16="http://schemas.microsoft.com/office/drawing/2014/main" xmlns="" id="{A250CA65-E55C-CB42-AEB5-1324EBAE37F2}"/>
              </a:ext>
            </a:extLst>
          </p:cNvPr>
          <p:cNvPicPr>
            <a:picLocks noChangeAspect="1"/>
          </p:cNvPicPr>
          <p:nvPr/>
        </p:nvPicPr>
        <p:blipFill>
          <a:blip r:embed="rId5" cstate="print"/>
          <a:stretch>
            <a:fillRect/>
          </a:stretch>
        </p:blipFill>
        <p:spPr>
          <a:xfrm>
            <a:off x="3933056" y="1976509"/>
            <a:ext cx="2340435" cy="905742"/>
          </a:xfrm>
          <a:prstGeom prst="rect">
            <a:avLst/>
          </a:prstGeom>
        </p:spPr>
      </p:pic>
      <p:sp>
        <p:nvSpPr>
          <p:cNvPr id="10" name="Заголовок 1">
            <a:extLst>
              <a:ext uri="{FF2B5EF4-FFF2-40B4-BE49-F238E27FC236}">
                <a16:creationId xmlns:a16="http://schemas.microsoft.com/office/drawing/2014/main" xmlns="" id="{73F90BF7-3618-F14B-9E76-56C64220B360}"/>
              </a:ext>
            </a:extLst>
          </p:cNvPr>
          <p:cNvSpPr>
            <a:spLocks noGrp="1"/>
          </p:cNvSpPr>
          <p:nvPr>
            <p:ph type="title"/>
          </p:nvPr>
        </p:nvSpPr>
        <p:spPr>
          <a:xfrm>
            <a:off x="1617088" y="157621"/>
            <a:ext cx="4393868" cy="787993"/>
          </a:xfrm>
        </p:spPr>
        <p:txBody>
          <a:bodyPr>
            <a:noAutofit/>
          </a:bodyPr>
          <a:lstStyle/>
          <a:p>
            <a:r>
              <a:rPr lang="en-US" sz="2419" dirty="0">
                <a:solidFill>
                  <a:schemeClr val="bg1"/>
                </a:solidFill>
                <a:hlinkClick r:id="rId6">
                  <a:extLst>
                    <a:ext uri="{A12FA001-AC4F-418D-AE19-62706E023703}">
                      <ahyp:hlinkClr xmlns:ahyp="http://schemas.microsoft.com/office/drawing/2018/hyperlinkcolor" xmlns="" val="tx"/>
                    </a:ext>
                  </a:extLst>
                </a:hlinkClick>
              </a:rPr>
              <a:t>http://www.radiovos.ru/</a:t>
            </a:r>
            <a:endParaRPr lang="ru-RU" sz="2419" dirty="0">
              <a:solidFill>
                <a:schemeClr val="bg1"/>
              </a:solidFill>
            </a:endParaRPr>
          </a:p>
        </p:txBody>
      </p:sp>
    </p:spTree>
    <p:extLst>
      <p:ext uri="{BB962C8B-B14F-4D97-AF65-F5344CB8AC3E}">
        <p14:creationId xmlns:p14="http://schemas.microsoft.com/office/powerpoint/2010/main" val="285035310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36000">
              <a:schemeClr val="bg1"/>
            </a:gs>
            <a:gs pos="74000">
              <a:schemeClr val="accent1">
                <a:lumMod val="40000"/>
                <a:lumOff val="60000"/>
              </a:schemeClr>
            </a:gs>
            <a:gs pos="87000">
              <a:schemeClr val="accent1">
                <a:lumMod val="75000"/>
              </a:schemeClr>
            </a:gs>
            <a:gs pos="100000">
              <a:schemeClr val="accent1">
                <a:lumMod val="60000"/>
                <a:lumOff val="40000"/>
              </a:schemeClr>
            </a:gs>
          </a:gsLst>
          <a:lin ang="5400000" scaled="1"/>
        </a:gradFill>
        <a:effectLst/>
      </p:bgPr>
    </p:bg>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xmlns="" id="{2A11EB4A-AC26-FB42-B48C-748A9C89E72A}"/>
              </a:ext>
            </a:extLst>
          </p:cNvPr>
          <p:cNvPicPr>
            <a:picLocks noChangeAspect="1"/>
          </p:cNvPicPr>
          <p:nvPr/>
        </p:nvPicPr>
        <p:blipFill>
          <a:blip r:embed="rId2" cstate="print"/>
          <a:stretch>
            <a:fillRect/>
          </a:stretch>
        </p:blipFill>
        <p:spPr>
          <a:xfrm>
            <a:off x="692696" y="1380994"/>
            <a:ext cx="5967772" cy="3622008"/>
          </a:xfrm>
          <a:prstGeom prst="rect">
            <a:avLst/>
          </a:prstGeom>
        </p:spPr>
      </p:pic>
      <p:sp>
        <p:nvSpPr>
          <p:cNvPr id="6" name="TextBox 5">
            <a:extLst>
              <a:ext uri="{FF2B5EF4-FFF2-40B4-BE49-F238E27FC236}">
                <a16:creationId xmlns:a16="http://schemas.microsoft.com/office/drawing/2014/main" xmlns="" id="{92552D39-778E-CE47-A8D0-C61D9A7D2356}"/>
              </a:ext>
            </a:extLst>
          </p:cNvPr>
          <p:cNvSpPr txBox="1"/>
          <p:nvPr/>
        </p:nvSpPr>
        <p:spPr>
          <a:xfrm>
            <a:off x="456688" y="397571"/>
            <a:ext cx="5093895" cy="523220"/>
          </a:xfrm>
          <a:prstGeom prst="rect">
            <a:avLst/>
          </a:prstGeom>
          <a:noFill/>
          <a:effectLst>
            <a:outerShdw sx="1000" sy="1000" algn="ctr" rotWithShape="0">
              <a:schemeClr val="accent2"/>
            </a:outerShdw>
          </a:effectLst>
        </p:spPr>
        <p:txBody>
          <a:bodyPr wrap="none" rtlCol="0">
            <a:spAutoFit/>
          </a:bodyPr>
          <a:lstStyle/>
          <a:p>
            <a:r>
              <a:rPr lang="ru-RU" sz="2800" i="1" dirty="0">
                <a:solidFill>
                  <a:schemeClr val="accent6"/>
                </a:solidFill>
              </a:rPr>
              <a:t>Проект «Народная память»</a:t>
            </a:r>
          </a:p>
        </p:txBody>
      </p:sp>
      <p:sp>
        <p:nvSpPr>
          <p:cNvPr id="7" name="Прямоугольник 6"/>
          <p:cNvSpPr/>
          <p:nvPr/>
        </p:nvSpPr>
        <p:spPr>
          <a:xfrm>
            <a:off x="123357" y="5292080"/>
            <a:ext cx="3881707" cy="2020938"/>
          </a:xfrm>
          <a:prstGeom prst="rect">
            <a:avLst/>
          </a:prstGeom>
        </p:spPr>
        <p:txBody>
          <a:bodyPr wrap="square">
            <a:spAutoFit/>
          </a:bodyPr>
          <a:lstStyle/>
          <a:p>
            <a:pPr marL="414768" indent="-414768" algn="just" eaLnBrk="0" hangingPunct="0">
              <a:lnSpc>
                <a:spcPct val="107000"/>
              </a:lnSpc>
              <a:spcBef>
                <a:spcPct val="20000"/>
              </a:spcBef>
              <a:buFont typeface="Arial" pitchFamily="34" charset="0"/>
              <a:buChar char="•"/>
            </a:pPr>
            <a:r>
              <a:rPr lang="ru-RU" sz="1690" dirty="0">
                <a:latin typeface="Georgia" panose="02040502050405020303" pitchFamily="18" charset="0"/>
                <a:cs typeface="+mn-cs"/>
              </a:rPr>
              <a:t>Подготовлен и проведён 15-часовой радиомарафон «Народная память»</a:t>
            </a:r>
            <a:r>
              <a:rPr lang="ru-RU" sz="1690" dirty="0">
                <a:latin typeface="Georgia" panose="02040502050405020303" pitchFamily="18" charset="0"/>
              </a:rPr>
              <a:t> с участием всех 76 региональных организаций ВОС </a:t>
            </a:r>
            <a:r>
              <a:rPr lang="ru-RU" sz="1690" dirty="0">
                <a:latin typeface="Georgia" panose="02040502050405020303" pitchFamily="18" charset="0"/>
                <a:cs typeface="+mn-cs"/>
              </a:rPr>
              <a:t>, </a:t>
            </a:r>
            <a:r>
              <a:rPr lang="ru-RU" sz="1690" dirty="0" smtClean="0">
                <a:latin typeface="Georgia" panose="02040502050405020303" pitchFamily="18" charset="0"/>
                <a:cs typeface="+mn-cs"/>
              </a:rPr>
              <a:t>посвящён-</a:t>
            </a:r>
            <a:r>
              <a:rPr lang="ru-RU" sz="1690" dirty="0" err="1" smtClean="0">
                <a:latin typeface="Georgia" panose="02040502050405020303" pitchFamily="18" charset="0"/>
                <a:cs typeface="+mn-cs"/>
              </a:rPr>
              <a:t>ный</a:t>
            </a:r>
            <a:r>
              <a:rPr lang="ru-RU" sz="1690" dirty="0" smtClean="0">
                <a:latin typeface="Georgia" panose="02040502050405020303" pitchFamily="18" charset="0"/>
                <a:cs typeface="+mn-cs"/>
              </a:rPr>
              <a:t> </a:t>
            </a:r>
            <a:r>
              <a:rPr lang="ru-RU" sz="1690" dirty="0">
                <a:latin typeface="Georgia" panose="02040502050405020303" pitchFamily="18" charset="0"/>
                <a:cs typeface="+mn-cs"/>
              </a:rPr>
              <a:t>75-летию Победы в Великой Отечественной войне</a:t>
            </a:r>
          </a:p>
        </p:txBody>
      </p:sp>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72353" y="0"/>
            <a:ext cx="1092330" cy="1395162"/>
          </a:xfrm>
          <a:prstGeom prst="rect">
            <a:avLst/>
          </a:prstGeom>
        </p:spPr>
      </p:pic>
      <p:pic>
        <p:nvPicPr>
          <p:cNvPr id="9" name="Рисунок 8"/>
          <p:cNvPicPr/>
          <p:nvPr/>
        </p:nvPicPr>
        <p:blipFill>
          <a:blip r:embed="rId4" cstate="print"/>
          <a:stretch>
            <a:fillRect/>
          </a:stretch>
        </p:blipFill>
        <p:spPr>
          <a:xfrm>
            <a:off x="4112211" y="5292080"/>
            <a:ext cx="2686685" cy="3455744"/>
          </a:xfrm>
          <a:prstGeom prst="rect">
            <a:avLst/>
          </a:prstGeom>
        </p:spPr>
      </p:pic>
    </p:spTree>
    <p:extLst>
      <p:ext uri="{BB962C8B-B14F-4D97-AF65-F5344CB8AC3E}">
        <p14:creationId xmlns:p14="http://schemas.microsoft.com/office/powerpoint/2010/main" val="377795509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16000">
              <a:schemeClr val="accent1">
                <a:lumMod val="75000"/>
              </a:schemeClr>
            </a:gs>
            <a:gs pos="52000">
              <a:schemeClr val="accent1">
                <a:lumMod val="60000"/>
                <a:lumOff val="40000"/>
              </a:schemeClr>
            </a:gs>
            <a:gs pos="74000">
              <a:schemeClr val="accent1">
                <a:lumMod val="40000"/>
                <a:lumOff val="60000"/>
              </a:schemeClr>
            </a:gs>
            <a:gs pos="86000">
              <a:schemeClr val="bg1"/>
            </a:gs>
          </a:gsLst>
          <a:lin ang="5400000" scaled="1"/>
        </a:gradFill>
        <a:effectLst/>
      </p:bgPr>
    </p:bg>
    <p:spTree>
      <p:nvGrpSpPr>
        <p:cNvPr id="1" name=""/>
        <p:cNvGrpSpPr/>
        <p:nvPr/>
      </p:nvGrpSpPr>
      <p:grpSpPr>
        <a:xfrm>
          <a:off x="0" y="0"/>
          <a:ext cx="0" cy="0"/>
          <a:chOff x="0" y="0"/>
          <a:chExt cx="0" cy="0"/>
        </a:xfrm>
      </p:grpSpPr>
      <p:sp>
        <p:nvSpPr>
          <p:cNvPr id="4" name="Прямоугольник 3"/>
          <p:cNvSpPr/>
          <p:nvPr/>
        </p:nvSpPr>
        <p:spPr>
          <a:xfrm>
            <a:off x="908720" y="1115616"/>
            <a:ext cx="5681174" cy="2020938"/>
          </a:xfrm>
          <a:prstGeom prst="rect">
            <a:avLst/>
          </a:prstGeom>
        </p:spPr>
        <p:txBody>
          <a:bodyPr wrap="square">
            <a:spAutoFit/>
          </a:bodyPr>
          <a:lstStyle/>
          <a:p>
            <a:pPr marL="414768" indent="-414768" algn="just" eaLnBrk="0" hangingPunct="0">
              <a:lnSpc>
                <a:spcPct val="107000"/>
              </a:lnSpc>
              <a:spcBef>
                <a:spcPct val="20000"/>
              </a:spcBef>
              <a:buFont typeface="Arial" pitchFamily="34" charset="0"/>
              <a:buChar char="•"/>
            </a:pPr>
            <a:r>
              <a:rPr lang="ru-RU" sz="1690" dirty="0">
                <a:latin typeface="Georgia" pitchFamily="18" charset="0"/>
              </a:rPr>
              <a:t>Общее количество участников записных программ и прямых эфиров составило около </a:t>
            </a:r>
            <a:r>
              <a:rPr lang="ru-RU" sz="1690" dirty="0" smtClean="0">
                <a:latin typeface="Georgia" pitchFamily="18" charset="0"/>
              </a:rPr>
              <a:t>        </a:t>
            </a:r>
            <a:r>
              <a:rPr lang="ru-RU" sz="1690" b="1" dirty="0" smtClean="0">
                <a:latin typeface="Georgia" pitchFamily="18" charset="0"/>
              </a:rPr>
              <a:t>2 000</a:t>
            </a:r>
            <a:r>
              <a:rPr lang="ru-RU" sz="1690" dirty="0" smtClean="0">
                <a:latin typeface="Georgia" pitchFamily="18" charset="0"/>
              </a:rPr>
              <a:t> </a:t>
            </a:r>
            <a:r>
              <a:rPr lang="ru-RU" sz="1690" dirty="0">
                <a:latin typeface="Georgia" pitchFamily="18" charset="0"/>
              </a:rPr>
              <a:t>человек, большую часть из которых составили дистанционные гости. В течение года в программах «Радио ВОС» активное участие принимали руководители ВОС различных </a:t>
            </a:r>
            <a:r>
              <a:rPr lang="ru-RU" sz="1690" dirty="0" smtClean="0">
                <a:latin typeface="Georgia" pitchFamily="18" charset="0"/>
              </a:rPr>
              <a:t>уровней. </a:t>
            </a:r>
            <a:endParaRPr lang="ru-RU" sz="1690" dirty="0" smtClean="0">
              <a:latin typeface="Georgia" panose="02040502050405020303" pitchFamily="18" charset="0"/>
              <a:cs typeface="+mn-cs"/>
            </a:endParaRPr>
          </a:p>
        </p:txBody>
      </p:sp>
      <p:pic>
        <p:nvPicPr>
          <p:cNvPr id="7" name="Объект 4">
            <a:extLst>
              <a:ext uri="{FF2B5EF4-FFF2-40B4-BE49-F238E27FC236}">
                <a16:creationId xmlns:a16="http://schemas.microsoft.com/office/drawing/2014/main" xmlns="" id="{BF8ABD8A-032B-5043-86D9-4F0CE4BD06F3}"/>
              </a:ext>
            </a:extLst>
          </p:cNvPr>
          <p:cNvPicPr>
            <a:picLocks noChangeAspect="1"/>
          </p:cNvPicPr>
          <p:nvPr/>
        </p:nvPicPr>
        <p:blipFill>
          <a:blip r:embed="rId2" cstate="print"/>
          <a:stretch>
            <a:fillRect/>
          </a:stretch>
        </p:blipFill>
        <p:spPr>
          <a:xfrm>
            <a:off x="1649301" y="7740352"/>
            <a:ext cx="4200009" cy="1327649"/>
          </a:xfrm>
          <a:prstGeom prst="rect">
            <a:avLst/>
          </a:prstGeom>
        </p:spPr>
      </p:pic>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0648" y="3275856"/>
            <a:ext cx="6472019" cy="431468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947274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16000">
              <a:schemeClr val="accent1">
                <a:lumMod val="75000"/>
              </a:schemeClr>
            </a:gs>
            <a:gs pos="52000">
              <a:schemeClr val="accent1">
                <a:lumMod val="60000"/>
                <a:lumOff val="40000"/>
              </a:schemeClr>
            </a:gs>
            <a:gs pos="74000">
              <a:schemeClr val="accent1">
                <a:lumMod val="40000"/>
                <a:lumOff val="60000"/>
              </a:schemeClr>
            </a:gs>
            <a:gs pos="86000">
              <a:schemeClr val="bg1"/>
            </a:gs>
          </a:gsLst>
          <a:lin ang="5400000" scaled="1"/>
        </a:gradFill>
        <a:effectLst/>
      </p:bgPr>
    </p:bg>
    <p:spTree>
      <p:nvGrpSpPr>
        <p:cNvPr id="1" name=""/>
        <p:cNvGrpSpPr/>
        <p:nvPr/>
      </p:nvGrpSpPr>
      <p:grpSpPr>
        <a:xfrm>
          <a:off x="0" y="0"/>
          <a:ext cx="0" cy="0"/>
          <a:chOff x="0" y="0"/>
          <a:chExt cx="0" cy="0"/>
        </a:xfrm>
      </p:grpSpPr>
      <p:sp>
        <p:nvSpPr>
          <p:cNvPr id="4" name="Прямоугольник 3"/>
          <p:cNvSpPr/>
          <p:nvPr/>
        </p:nvSpPr>
        <p:spPr>
          <a:xfrm>
            <a:off x="908719" y="611560"/>
            <a:ext cx="5681174" cy="4040273"/>
          </a:xfrm>
          <a:prstGeom prst="rect">
            <a:avLst/>
          </a:prstGeom>
        </p:spPr>
        <p:txBody>
          <a:bodyPr wrap="square">
            <a:spAutoFit/>
          </a:bodyPr>
          <a:lstStyle/>
          <a:p>
            <a:pPr marL="414768" indent="-414768" algn="just" eaLnBrk="0" hangingPunct="0">
              <a:lnSpc>
                <a:spcPct val="107000"/>
              </a:lnSpc>
              <a:spcBef>
                <a:spcPct val="20000"/>
              </a:spcBef>
              <a:buFont typeface="Arial" pitchFamily="34" charset="0"/>
              <a:buChar char="•"/>
            </a:pPr>
            <a:r>
              <a:rPr lang="ru-RU" sz="1690" dirty="0" smtClean="0">
                <a:latin typeface="Georgia" pitchFamily="18" charset="0"/>
              </a:rPr>
              <a:t>«</a:t>
            </a:r>
            <a:r>
              <a:rPr lang="ru-RU" sz="1690" dirty="0">
                <a:latin typeface="Georgia" pitchFamily="18" charset="0"/>
              </a:rPr>
              <a:t>Радио ВОС» обеспечивало информационную поддержку всех значимых международных, всероссийских и региональных очных и дистанционных мероприятий ВОС (всех </a:t>
            </a:r>
            <a:r>
              <a:rPr lang="ru-RU" sz="1690" dirty="0" smtClean="0">
                <a:latin typeface="Georgia" pitchFamily="18" charset="0"/>
              </a:rPr>
              <a:t>76 </a:t>
            </a:r>
            <a:r>
              <a:rPr lang="ru-RU" sz="1690" dirty="0">
                <a:latin typeface="Georgia" pitchFamily="18" charset="0"/>
              </a:rPr>
              <a:t>региональных организаций ВОС), среди которых, кроме всего прочего были патриотические акции, Всероссийский </a:t>
            </a:r>
            <a:r>
              <a:rPr lang="ru-RU" sz="1690" dirty="0" smtClean="0">
                <a:latin typeface="Georgia" pitchFamily="18" charset="0"/>
              </a:rPr>
              <a:t>интеллектуально-</a:t>
            </a:r>
            <a:r>
              <a:rPr lang="ru-RU" sz="1690" dirty="0" err="1" smtClean="0">
                <a:latin typeface="Georgia" pitchFamily="18" charset="0"/>
              </a:rPr>
              <a:t>реабилитацион</a:t>
            </a:r>
            <a:r>
              <a:rPr lang="ru-RU" sz="1690" dirty="0" smtClean="0">
                <a:latin typeface="Georgia" pitchFamily="18" charset="0"/>
              </a:rPr>
              <a:t>-</a:t>
            </a:r>
            <a:r>
              <a:rPr lang="ru-RU" sz="1690" dirty="0" err="1" smtClean="0">
                <a:latin typeface="Georgia" pitchFamily="18" charset="0"/>
              </a:rPr>
              <a:t>ный</a:t>
            </a:r>
            <a:r>
              <a:rPr lang="ru-RU" sz="1690" dirty="0" smtClean="0">
                <a:latin typeface="Georgia" pitchFamily="18" charset="0"/>
              </a:rPr>
              <a:t> </a:t>
            </a:r>
            <a:r>
              <a:rPr lang="ru-RU" sz="1690" dirty="0">
                <a:latin typeface="Georgia" pitchFamily="18" charset="0"/>
              </a:rPr>
              <a:t>фестиваль ВОС, Всероссийская спартакиада ВОС «Игра — наш путь к Победе!» </a:t>
            </a:r>
            <a:r>
              <a:rPr lang="ru-RU" sz="1690" dirty="0" smtClean="0">
                <a:latin typeface="Georgia" pitchFamily="18" charset="0"/>
              </a:rPr>
              <a:t>и </a:t>
            </a:r>
            <a:r>
              <a:rPr lang="ru-RU" sz="1690" dirty="0">
                <a:latin typeface="Georgia" pitchFamily="18" charset="0"/>
              </a:rPr>
              <a:t>другие реабилитационные мероприятия</a:t>
            </a:r>
            <a:r>
              <a:rPr lang="ru-RU" sz="1690" dirty="0" smtClean="0">
                <a:latin typeface="Georgia" pitchFamily="18" charset="0"/>
              </a:rPr>
              <a:t>.</a:t>
            </a:r>
          </a:p>
          <a:p>
            <a:pPr marL="414768" indent="-414768" algn="just" eaLnBrk="0" hangingPunct="0">
              <a:lnSpc>
                <a:spcPct val="107000"/>
              </a:lnSpc>
              <a:spcBef>
                <a:spcPct val="20000"/>
              </a:spcBef>
              <a:buFont typeface="Arial" pitchFamily="34" charset="0"/>
              <a:buChar char="•"/>
            </a:pPr>
            <a:r>
              <a:rPr lang="ru-RU" sz="1690" dirty="0" smtClean="0">
                <a:latin typeface="Georgia" pitchFamily="18" charset="0"/>
              </a:rPr>
              <a:t> </a:t>
            </a:r>
            <a:r>
              <a:rPr lang="ru-RU" sz="1690" dirty="0">
                <a:latin typeface="Georgia" pitchFamily="18" charset="0"/>
              </a:rPr>
              <a:t>В период ограничительных мер активно развивали возможность проведения </a:t>
            </a:r>
            <a:r>
              <a:rPr lang="ru-RU" sz="1690" dirty="0" err="1" smtClean="0">
                <a:latin typeface="Georgia" pitchFamily="18" charset="0"/>
              </a:rPr>
              <a:t>дистанцион-ных</a:t>
            </a:r>
            <a:r>
              <a:rPr lang="ru-RU" sz="1690" dirty="0" smtClean="0">
                <a:latin typeface="Georgia" pitchFamily="18" charset="0"/>
              </a:rPr>
              <a:t> </a:t>
            </a:r>
            <a:r>
              <a:rPr lang="ru-RU" sz="1690" dirty="0">
                <a:latin typeface="Georgia" pitchFamily="18" charset="0"/>
              </a:rPr>
              <a:t>прямых эфиров с использованием программы </a:t>
            </a:r>
            <a:r>
              <a:rPr lang="en-US" sz="1690" dirty="0" err="1" smtClean="0">
                <a:latin typeface="Georgia" pitchFamily="18" charset="0"/>
              </a:rPr>
              <a:t>TeamTalk</a:t>
            </a:r>
            <a:r>
              <a:rPr lang="ru-RU" sz="1690" dirty="0" smtClean="0">
                <a:latin typeface="Georgia" pitchFamily="18" charset="0"/>
              </a:rPr>
              <a:t>.</a:t>
            </a:r>
            <a:endParaRPr lang="ru-RU" sz="1935" dirty="0">
              <a:latin typeface="Georgia" panose="02040502050405020303" pitchFamily="18" charset="0"/>
              <a:cs typeface="+mn-cs"/>
            </a:endParaRPr>
          </a:p>
        </p:txBody>
      </p:sp>
      <p:pic>
        <p:nvPicPr>
          <p:cNvPr id="7" name="Объект 4">
            <a:extLst>
              <a:ext uri="{FF2B5EF4-FFF2-40B4-BE49-F238E27FC236}">
                <a16:creationId xmlns:a16="http://schemas.microsoft.com/office/drawing/2014/main" xmlns="" id="{BF8ABD8A-032B-5043-86D9-4F0CE4BD06F3}"/>
              </a:ext>
            </a:extLst>
          </p:cNvPr>
          <p:cNvPicPr>
            <a:picLocks noChangeAspect="1"/>
          </p:cNvPicPr>
          <p:nvPr/>
        </p:nvPicPr>
        <p:blipFill>
          <a:blip r:embed="rId2" cstate="print"/>
          <a:stretch>
            <a:fillRect/>
          </a:stretch>
        </p:blipFill>
        <p:spPr>
          <a:xfrm>
            <a:off x="1649302" y="7426154"/>
            <a:ext cx="4200009" cy="1327649"/>
          </a:xfrm>
          <a:prstGeom prst="rect">
            <a:avLst/>
          </a:prstGeom>
        </p:spPr>
      </p:pic>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7834" b="15310"/>
          <a:stretch/>
        </p:blipFill>
        <p:spPr bwMode="auto">
          <a:xfrm>
            <a:off x="1448433" y="4683544"/>
            <a:ext cx="5141460" cy="2634343"/>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453915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6"/>
          <p:cNvPicPr>
            <a:picLocks noChangeAspect="1"/>
          </p:cNvPicPr>
          <p:nvPr/>
        </p:nvPicPr>
        <p:blipFill>
          <a:blip r:embed="rId2" cstate="print"/>
          <a:srcRect/>
          <a:stretch>
            <a:fillRect/>
          </a:stretch>
        </p:blipFill>
        <p:spPr bwMode="auto">
          <a:xfrm>
            <a:off x="309397" y="162295"/>
            <a:ext cx="2032095" cy="1143557"/>
          </a:xfrm>
          <a:prstGeom prst="rect">
            <a:avLst/>
          </a:prstGeom>
          <a:noFill/>
          <a:ln w="9525">
            <a:noFill/>
            <a:miter lim="800000"/>
            <a:headEnd/>
            <a:tailEnd/>
          </a:ln>
        </p:spPr>
      </p:pic>
      <p:sp>
        <p:nvSpPr>
          <p:cNvPr id="5" name="Прямоугольник 4"/>
          <p:cNvSpPr/>
          <p:nvPr/>
        </p:nvSpPr>
        <p:spPr>
          <a:xfrm>
            <a:off x="332656" y="1763688"/>
            <a:ext cx="6264695" cy="3431709"/>
          </a:xfrm>
          <a:prstGeom prst="rect">
            <a:avLst/>
          </a:prstGeom>
        </p:spPr>
        <p:txBody>
          <a:bodyPr wrap="square">
            <a:spAutoFit/>
          </a:bodyPr>
          <a:lstStyle/>
          <a:p>
            <a:pPr algn="just"/>
            <a:r>
              <a:rPr lang="ru-RU" sz="1550" dirty="0">
                <a:latin typeface="Georgia" panose="02040502050405020303" pitchFamily="18" charset="0"/>
              </a:rPr>
              <a:t>	В 1941 году с первых дней Великой Отечественной войны аппарат Центрального правления был эвакуирован в Уфу. В Москве осталась оперативная группа, руководство которой возложено на заместителя председателя ЦП ВОС  Василия Андреевича Медведева.  Коренным образом изменилась работа учебно-производственных комбинатов: коробки для мин, хлебные формы для полевых пекарен, печки для блиндажей, маскировочные сети, </a:t>
            </a:r>
            <a:r>
              <a:rPr lang="ru-RU" sz="1550" dirty="0" err="1">
                <a:latin typeface="Georgia" panose="02040502050405020303" pitchFamily="18" charset="0"/>
              </a:rPr>
              <a:t>валенная</a:t>
            </a:r>
            <a:r>
              <a:rPr lang="ru-RU" sz="1550" dirty="0">
                <a:latin typeface="Georgia" panose="02040502050405020303" pitchFamily="18" charset="0"/>
              </a:rPr>
              <a:t> обувь для солдат – вот не полный перечень продукции Общества в годы войны</a:t>
            </a:r>
            <a:r>
              <a:rPr lang="ru-RU" sz="1550" dirty="0"/>
              <a:t>. </a:t>
            </a:r>
          </a:p>
          <a:p>
            <a:pPr algn="just"/>
            <a:r>
              <a:rPr lang="ru-RU" sz="1550" dirty="0">
                <a:latin typeface="Georgia" panose="02040502050405020303" pitchFamily="18" charset="0"/>
              </a:rPr>
              <a:t>	Великая Отечественная война нанесла ВОС большой урон. Главной задачей становиться трудовое устройство незрячих и, в первую очередь, инвалидов войны. Начинают восстанавливаться разрушенные предприятия и открываться новые УПК, создаются предприятия-интернаты и общежития. </a:t>
            </a:r>
          </a:p>
        </p:txBody>
      </p:sp>
      <p:sp>
        <p:nvSpPr>
          <p:cNvPr id="6" name="Прямоугольник 5"/>
          <p:cNvSpPr/>
          <p:nvPr/>
        </p:nvSpPr>
        <p:spPr>
          <a:xfrm>
            <a:off x="1988840" y="0"/>
            <a:ext cx="4464494" cy="1638910"/>
          </a:xfrm>
          <a:prstGeom prst="rect">
            <a:avLst/>
          </a:prstGeom>
          <a:noFill/>
        </p:spPr>
        <p:txBody>
          <a:bodyPr wrap="square" lIns="99060" tIns="49530" rIns="99060" bIns="49530">
            <a:spAutoFit/>
            <a:scene3d>
              <a:camera prst="orthographicFront"/>
              <a:lightRig rig="harsh" dir="t"/>
            </a:scene3d>
            <a:sp3d extrusionH="57150" prstMaterial="matte">
              <a:bevelT w="63500" h="12700" prst="angle"/>
              <a:contourClr>
                <a:schemeClr val="bg1">
                  <a:lumMod val="65000"/>
                </a:schemeClr>
              </a:contourClr>
            </a:sp3d>
          </a:bodyPr>
          <a:lstStyle/>
          <a:p>
            <a:pPr algn="ctr" eaLnBrk="1" hangingPunct="1">
              <a:lnSpc>
                <a:spcPct val="200000"/>
              </a:lnSpc>
              <a:defRPr/>
            </a:pPr>
            <a:r>
              <a:rPr lang="ru-RU" sz="2000" b="1" dirty="0">
                <a:ln/>
                <a:solidFill>
                  <a:schemeClr val="tx1">
                    <a:lumMod val="65000"/>
                    <a:lumOff val="35000"/>
                  </a:schemeClr>
                </a:solidFill>
              </a:rPr>
              <a:t>Страницы</a:t>
            </a:r>
            <a:r>
              <a:rPr lang="ru-RU" dirty="0" smtClean="0">
                <a:ln/>
                <a:solidFill>
                  <a:schemeClr val="tx1">
                    <a:lumMod val="65000"/>
                    <a:lumOff val="35000"/>
                  </a:schemeClr>
                </a:solidFill>
              </a:rPr>
              <a:t> </a:t>
            </a:r>
            <a:r>
              <a:rPr lang="ru-RU" sz="2000" b="1" dirty="0">
                <a:ln/>
                <a:solidFill>
                  <a:schemeClr val="tx1">
                    <a:lumMod val="65000"/>
                    <a:lumOff val="35000"/>
                  </a:schemeClr>
                </a:solidFill>
              </a:rPr>
              <a:t>Истории</a:t>
            </a:r>
          </a:p>
          <a:p>
            <a:pPr algn="ctr" eaLnBrk="1" hangingPunct="1">
              <a:lnSpc>
                <a:spcPct val="150000"/>
              </a:lnSpc>
              <a:defRPr/>
            </a:pPr>
            <a:r>
              <a:rPr lang="ru-RU" sz="2000" b="1" i="1" dirty="0">
                <a:ln/>
                <a:solidFill>
                  <a:schemeClr val="bg2">
                    <a:lumMod val="50000"/>
                  </a:schemeClr>
                </a:solidFill>
              </a:rPr>
              <a:t>Всероссийское общество слепых</a:t>
            </a:r>
            <a:endParaRPr lang="ru-RU" sz="2400" b="1" i="1" dirty="0">
              <a:ln/>
              <a:solidFill>
                <a:schemeClr val="bg2">
                  <a:lumMod val="50000"/>
                </a:schemeClr>
              </a:solidFill>
            </a:endParaRPr>
          </a:p>
        </p:txBody>
      </p:sp>
      <p:sp>
        <p:nvSpPr>
          <p:cNvPr id="7" name="Прямоугольник 6"/>
          <p:cNvSpPr/>
          <p:nvPr/>
        </p:nvSpPr>
        <p:spPr>
          <a:xfrm>
            <a:off x="332656" y="8028384"/>
            <a:ext cx="6264695" cy="784830"/>
          </a:xfrm>
          <a:prstGeom prst="rect">
            <a:avLst/>
          </a:prstGeom>
        </p:spPr>
        <p:txBody>
          <a:bodyPr wrap="square">
            <a:spAutoFit/>
          </a:bodyPr>
          <a:lstStyle/>
          <a:p>
            <a:pPr algn="just"/>
            <a:r>
              <a:rPr lang="ru-RU" sz="1500" dirty="0">
                <a:latin typeface="Georgia" panose="02040502050405020303" pitchFamily="18" charset="0"/>
              </a:rPr>
              <a:t>	Уже в 1951 году Общество отказалось от государственной дотации, т.к. получаемая производством прибыль покрывала к тому времени все расходы Общества.</a:t>
            </a: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6415" y="5195397"/>
            <a:ext cx="3877176" cy="281095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91194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16000">
              <a:schemeClr val="accent1">
                <a:lumMod val="75000"/>
              </a:schemeClr>
            </a:gs>
            <a:gs pos="52000">
              <a:schemeClr val="accent1">
                <a:lumMod val="60000"/>
                <a:lumOff val="40000"/>
              </a:schemeClr>
            </a:gs>
            <a:gs pos="74000">
              <a:schemeClr val="accent1">
                <a:lumMod val="40000"/>
                <a:lumOff val="60000"/>
              </a:schemeClr>
            </a:gs>
            <a:gs pos="86000">
              <a:schemeClr val="bg1"/>
            </a:gs>
          </a:gsLst>
          <a:lin ang="5400000" scaled="1"/>
        </a:gra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404664" y="323528"/>
            <a:ext cx="6120681" cy="2386264"/>
          </a:xfrm>
        </p:spPr>
        <p:txBody>
          <a:bodyPr/>
          <a:lstStyle/>
          <a:p>
            <a:pPr algn="just"/>
            <a:r>
              <a:rPr lang="ru-RU" sz="1590" dirty="0">
                <a:latin typeface="Georgia" pitchFamily="18" charset="0"/>
              </a:rPr>
              <a:t>В </a:t>
            </a:r>
            <a:r>
              <a:rPr lang="ru-RU" sz="1590" dirty="0" smtClean="0">
                <a:latin typeface="Georgia" pitchFamily="18" charset="0"/>
              </a:rPr>
              <a:t>2020 </a:t>
            </a:r>
            <a:r>
              <a:rPr lang="ru-RU" sz="1590" dirty="0">
                <a:latin typeface="Georgia" pitchFamily="18" charset="0"/>
              </a:rPr>
              <a:t>году также наши авторы и сотрудники участвовали в нескольких федеральных конкурсах и фестивалях. Так, </a:t>
            </a:r>
            <a:r>
              <a:rPr lang="ru-RU" sz="1590" dirty="0" smtClean="0">
                <a:latin typeface="Georgia" pitchFamily="18" charset="0"/>
              </a:rPr>
              <a:t>материалы </a:t>
            </a:r>
            <a:r>
              <a:rPr lang="ru-RU" sz="1590" dirty="0">
                <a:latin typeface="Georgia" pitchFamily="18" charset="0"/>
              </a:rPr>
              <a:t>Сергея </a:t>
            </a:r>
            <a:r>
              <a:rPr lang="ru-RU" sz="1590" dirty="0" err="1">
                <a:latin typeface="Georgia" pitchFamily="18" charset="0"/>
              </a:rPr>
              <a:t>Сынорова</a:t>
            </a:r>
            <a:r>
              <a:rPr lang="ru-RU" sz="1590" dirty="0">
                <a:latin typeface="Georgia" pitchFamily="18" charset="0"/>
              </a:rPr>
              <a:t> и Ольги </a:t>
            </a:r>
            <a:r>
              <a:rPr lang="ru-RU" sz="1590" dirty="0" err="1">
                <a:latin typeface="Georgia" pitchFamily="18" charset="0"/>
              </a:rPr>
              <a:t>Лапушкиной</a:t>
            </a:r>
            <a:r>
              <a:rPr lang="ru-RU" sz="1590" dirty="0">
                <a:latin typeface="Georgia" pitchFamily="18" charset="0"/>
              </a:rPr>
              <a:t> были отмечены дипломами на международном фестивале Академии телевидения и радио «Интеграция». </a:t>
            </a:r>
            <a:endParaRPr lang="ru-RU" sz="1590" dirty="0" smtClean="0">
              <a:latin typeface="Georgia" pitchFamily="18" charset="0"/>
            </a:endParaRPr>
          </a:p>
          <a:p>
            <a:pPr algn="just"/>
            <a:r>
              <a:rPr lang="ru-RU" sz="1590" dirty="0" smtClean="0">
                <a:latin typeface="Georgia" pitchFamily="18" charset="0"/>
              </a:rPr>
              <a:t>В </a:t>
            </a:r>
            <a:r>
              <a:rPr lang="ru-RU" sz="1590" dirty="0">
                <a:latin typeface="Georgia" pitchFamily="18" charset="0"/>
              </a:rPr>
              <a:t>течение года принимали участие в нескольких крупных выставках и обеспечивали их информационную поддержку. </a:t>
            </a:r>
            <a:endParaRPr lang="ru-RU" sz="1590" dirty="0" smtClean="0">
              <a:latin typeface="Georgia" pitchFamily="18" charset="0"/>
            </a:endParaRPr>
          </a:p>
          <a:p>
            <a:pPr algn="just"/>
            <a:r>
              <a:rPr lang="ru-RU" sz="1590" dirty="0" smtClean="0">
                <a:latin typeface="Georgia" pitchFamily="18" charset="0"/>
              </a:rPr>
              <a:t>«</a:t>
            </a:r>
            <a:r>
              <a:rPr lang="ru-RU" sz="1590" dirty="0">
                <a:latin typeface="Georgia" pitchFamily="18" charset="0"/>
              </a:rPr>
              <a:t>Радио ВОС» сотрудничало с ведущими международными и российскими средствами массовой информации – как печатными, так и электронными, в том числе с «Радио России», телеканалами «Матч ТВ», «ТВЦ», «Первым каналом» и другими. Активным было сотрудничество и с ведущими спортивными организациями страны – Российским футбольным союзом (РФС) и Российской футбольной премьер-лигой (РПЛ). Благодаря работе с ними и другими нашими партнерами незрячие любители спорта смогли насладиться качественными трансляциями ведущих матчей с профессиональными </a:t>
            </a:r>
            <a:r>
              <a:rPr lang="ru-RU" sz="1590" dirty="0" err="1">
                <a:latin typeface="Georgia" pitchFamily="18" charset="0"/>
              </a:rPr>
              <a:t>тифлокомментариями</a:t>
            </a:r>
            <a:r>
              <a:rPr lang="ru-RU" sz="1590" dirty="0">
                <a:latin typeface="Georgia" pitchFamily="18" charset="0"/>
              </a:rPr>
              <a:t>, а также получить призы за активность (персональные поздравления от комментаторов спортивных трансляций и журналистов). </a:t>
            </a:r>
            <a:endParaRPr lang="ru-RU" sz="1590" dirty="0" smtClean="0">
              <a:latin typeface="Georgia" pitchFamily="18" charset="0"/>
            </a:endParaRPr>
          </a:p>
          <a:p>
            <a:pPr algn="just"/>
            <a:r>
              <a:rPr lang="ru-RU" sz="1590" dirty="0" smtClean="0">
                <a:latin typeface="Georgia" pitchFamily="18" charset="0"/>
              </a:rPr>
              <a:t>В </a:t>
            </a:r>
            <a:r>
              <a:rPr lang="ru-RU" sz="1590" dirty="0">
                <a:latin typeface="Georgia" pitchFamily="18" charset="0"/>
              </a:rPr>
              <a:t>октябре 2020 года </a:t>
            </a:r>
            <a:r>
              <a:rPr lang="ru-RU" sz="1590" dirty="0" smtClean="0">
                <a:latin typeface="Georgia" pitchFamily="18" charset="0"/>
              </a:rPr>
              <a:t>создана официальная страница </a:t>
            </a:r>
            <a:r>
              <a:rPr lang="en-US" sz="1590" dirty="0" err="1" smtClean="0">
                <a:latin typeface="Georgia" pitchFamily="18" charset="0"/>
              </a:rPr>
              <a:t>Instagram</a:t>
            </a:r>
            <a:r>
              <a:rPr lang="ru-RU" sz="1590" dirty="0" smtClean="0">
                <a:latin typeface="Georgia" pitchFamily="18" charset="0"/>
              </a:rPr>
              <a:t> </a:t>
            </a:r>
            <a:r>
              <a:rPr lang="ru-RU" sz="1590" dirty="0">
                <a:latin typeface="Georgia" pitchFamily="18" charset="0"/>
              </a:rPr>
              <a:t>@</a:t>
            </a:r>
            <a:r>
              <a:rPr lang="en-US" sz="1590" dirty="0" err="1">
                <a:latin typeface="Georgia" pitchFamily="18" charset="0"/>
              </a:rPr>
              <a:t>radiovosru</a:t>
            </a:r>
            <a:r>
              <a:rPr lang="ru-RU" sz="1590" dirty="0">
                <a:latin typeface="Georgia" pitchFamily="18" charset="0"/>
              </a:rPr>
              <a:t>. Основной контент страницы – анонсы спортивных трансляций, привязанные к личности комментатора, и некоторые прямые эфиры.</a:t>
            </a:r>
          </a:p>
        </p:txBody>
      </p:sp>
      <p:pic>
        <p:nvPicPr>
          <p:cNvPr id="4" name="Объект 4">
            <a:extLst>
              <a:ext uri="{FF2B5EF4-FFF2-40B4-BE49-F238E27FC236}">
                <a16:creationId xmlns:a16="http://schemas.microsoft.com/office/drawing/2014/main" xmlns="" id="{BF8ABD8A-032B-5043-86D9-4F0CE4BD06F3}"/>
              </a:ext>
            </a:extLst>
          </p:cNvPr>
          <p:cNvPicPr>
            <a:picLocks noChangeAspect="1"/>
          </p:cNvPicPr>
          <p:nvPr/>
        </p:nvPicPr>
        <p:blipFill>
          <a:blip r:embed="rId2" cstate="print"/>
          <a:stretch>
            <a:fillRect/>
          </a:stretch>
        </p:blipFill>
        <p:spPr>
          <a:xfrm>
            <a:off x="1649303" y="7485602"/>
            <a:ext cx="4011946" cy="1268201"/>
          </a:xfrm>
          <a:prstGeom prst="rect">
            <a:avLst/>
          </a:prstGeom>
        </p:spPr>
      </p:pic>
    </p:spTree>
    <p:extLst>
      <p:ext uri="{BB962C8B-B14F-4D97-AF65-F5344CB8AC3E}">
        <p14:creationId xmlns:p14="http://schemas.microsoft.com/office/powerpoint/2010/main" val="69892125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flip="none" rotWithShape="1">
          <a:gsLst>
            <a:gs pos="18000">
              <a:schemeClr val="bg1"/>
            </a:gs>
            <a:gs pos="44000">
              <a:srgbClr val="FFDDEC"/>
            </a:gs>
            <a:gs pos="74000">
              <a:srgbClr val="FFB3D5"/>
            </a:gs>
            <a:gs pos="88000">
              <a:srgbClr val="FF89BE"/>
            </a:gs>
          </a:gsLst>
          <a:lin ang="2700000" scaled="1"/>
          <a:tileRect/>
        </a:grad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27214" y="200037"/>
            <a:ext cx="1070492" cy="1567877"/>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8580" y="417907"/>
            <a:ext cx="1904760" cy="1132139"/>
          </a:xfrm>
          <a:prstGeom prst="rect">
            <a:avLst/>
          </a:prstGeom>
        </p:spPr>
      </p:pic>
      <p:sp>
        <p:nvSpPr>
          <p:cNvPr id="6" name="Прямоугольник 5"/>
          <p:cNvSpPr/>
          <p:nvPr/>
        </p:nvSpPr>
        <p:spPr>
          <a:xfrm>
            <a:off x="764704" y="1767914"/>
            <a:ext cx="5688632" cy="2879250"/>
          </a:xfrm>
          <a:prstGeom prst="rect">
            <a:avLst/>
          </a:prstGeom>
        </p:spPr>
        <p:txBody>
          <a:bodyPr wrap="square">
            <a:spAutoFit/>
          </a:bodyPr>
          <a:lstStyle/>
          <a:p>
            <a:pPr algn="just">
              <a:lnSpc>
                <a:spcPct val="115000"/>
              </a:lnSpc>
              <a:spcAft>
                <a:spcPts val="1210"/>
              </a:spcAft>
            </a:pPr>
            <a:r>
              <a:rPr lang="ru-RU" sz="1590" dirty="0" smtClean="0">
                <a:latin typeface="Georgia" panose="02040502050405020303" pitchFamily="18" charset="0"/>
                <a:ea typeface="Calibri" panose="020F0502020204030204" pitchFamily="34" charset="0"/>
                <a:cs typeface="Times New Roman" panose="02020603050405020304" pitchFamily="18" charset="0"/>
              </a:rPr>
              <a:t>	Одним из важнейших направлений деятельности КСРК ВОС является работа с молодыми инвалидами по зрению</a:t>
            </a:r>
            <a:r>
              <a:rPr lang="ru-RU" sz="1590" dirty="0" smtClean="0">
                <a:latin typeface="Georgia" panose="02040502050405020303" pitchFamily="18" charset="0"/>
                <a:ea typeface="Calibri" panose="020F0502020204030204" pitchFamily="34" charset="0"/>
              </a:rPr>
              <a:t>.</a:t>
            </a:r>
          </a:p>
          <a:p>
            <a:pPr algn="just">
              <a:lnSpc>
                <a:spcPct val="115000"/>
              </a:lnSpc>
              <a:spcAft>
                <a:spcPts val="1210"/>
              </a:spcAft>
            </a:pPr>
            <a:r>
              <a:rPr lang="ru-RU" sz="1590" dirty="0" smtClean="0">
                <a:latin typeface="Georgia" panose="02040502050405020303" pitchFamily="18" charset="0"/>
                <a:ea typeface="Calibri" panose="020F0502020204030204" pitchFamily="34" charset="0"/>
                <a:cs typeface="Times New Roman" panose="02020603050405020304" pitchFamily="18" charset="0"/>
              </a:rPr>
              <a:t>	В </a:t>
            </a:r>
            <a:r>
              <a:rPr lang="ru-RU" sz="1590" dirty="0">
                <a:latin typeface="Georgia" panose="02040502050405020303" pitchFamily="18" charset="0"/>
                <a:ea typeface="Calibri" panose="020F0502020204030204" pitchFamily="34" charset="0"/>
                <a:cs typeface="Times New Roman" panose="02020603050405020304" pitchFamily="18" charset="0"/>
              </a:rPr>
              <a:t>феврале 2020 г. отдел по работе с молодыми инвалидами по зрению отметил </a:t>
            </a:r>
            <a:r>
              <a:rPr lang="ru-RU" sz="1590" dirty="0" smtClean="0">
                <a:latin typeface="Georgia" panose="02040502050405020303" pitchFamily="18" charset="0"/>
                <a:ea typeface="Calibri" panose="020F0502020204030204" pitchFamily="34" charset="0"/>
                <a:cs typeface="Times New Roman" panose="02020603050405020304" pitchFamily="18" charset="0"/>
              </a:rPr>
              <a:t> свое 10-летие</a:t>
            </a:r>
            <a:r>
              <a:rPr lang="ru-RU" sz="1590" dirty="0">
                <a:latin typeface="Georgia" panose="02040502050405020303" pitchFamily="18" charset="0"/>
                <a:ea typeface="Calibri" panose="020F0502020204030204" pitchFamily="34" charset="0"/>
                <a:cs typeface="Times New Roman" panose="02020603050405020304" pitchFamily="18" charset="0"/>
              </a:rPr>
              <a:t>.</a:t>
            </a:r>
            <a:endParaRPr lang="ru-RU" sz="1590" dirty="0" smtClean="0">
              <a:latin typeface="Georgia" panose="02040502050405020303" pitchFamily="18" charset="0"/>
              <a:ea typeface="Calibri" panose="020F0502020204030204" pitchFamily="34" charset="0"/>
            </a:endParaRPr>
          </a:p>
          <a:p>
            <a:pPr algn="just">
              <a:lnSpc>
                <a:spcPct val="115000"/>
              </a:lnSpc>
              <a:spcAft>
                <a:spcPts val="1210"/>
              </a:spcAft>
            </a:pPr>
            <a:r>
              <a:rPr lang="ru-RU" sz="1590" dirty="0">
                <a:latin typeface="Georgia" panose="02040502050405020303" pitchFamily="18" charset="0"/>
                <a:ea typeface="Calibri" panose="020F0502020204030204" pitchFamily="34" charset="0"/>
                <a:cs typeface="Times New Roman" panose="02020603050405020304" pitchFamily="18" charset="0"/>
              </a:rPr>
              <a:t>	</a:t>
            </a:r>
            <a:r>
              <a:rPr lang="ru-RU" sz="1590" dirty="0" smtClean="0">
                <a:latin typeface="Georgia" panose="02040502050405020303" pitchFamily="18" charset="0"/>
                <a:ea typeface="Calibri" panose="020F0502020204030204" pitchFamily="34" charset="0"/>
                <a:cs typeface="Times New Roman" panose="02020603050405020304" pitchFamily="18" charset="0"/>
              </a:rPr>
              <a:t>Общее количество мероприятий, проведенных специалистами отдела в 2020 году, составляет более </a:t>
            </a:r>
            <a:r>
              <a:rPr lang="ru-RU" b="1" dirty="0" smtClean="0">
                <a:latin typeface="Georgia" panose="02040502050405020303" pitchFamily="18" charset="0"/>
                <a:ea typeface="Calibri" panose="020F0502020204030204" pitchFamily="34" charset="0"/>
                <a:cs typeface="Times New Roman" panose="02020603050405020304" pitchFamily="18" charset="0"/>
              </a:rPr>
              <a:t>20</a:t>
            </a:r>
            <a:r>
              <a:rPr lang="ru-RU" sz="1590" dirty="0" smtClean="0">
                <a:latin typeface="Georgia" panose="02040502050405020303" pitchFamily="18" charset="0"/>
                <a:ea typeface="Calibri" panose="020F0502020204030204" pitchFamily="34" charset="0"/>
                <a:cs typeface="Times New Roman" panose="02020603050405020304" pitchFamily="18" charset="0"/>
              </a:rPr>
              <a:t>.</a:t>
            </a:r>
          </a:p>
          <a:p>
            <a:pPr algn="just">
              <a:lnSpc>
                <a:spcPct val="115000"/>
              </a:lnSpc>
              <a:spcAft>
                <a:spcPts val="1210"/>
              </a:spcAft>
            </a:pPr>
            <a:r>
              <a:rPr lang="ru-RU" sz="1590" dirty="0" smtClean="0">
                <a:latin typeface="Georgia" panose="02040502050405020303" pitchFamily="18" charset="0"/>
                <a:ea typeface="Calibri" panose="020F0502020204030204" pitchFamily="34" charset="0"/>
                <a:cs typeface="Times New Roman" panose="02020603050405020304" pitchFamily="18" charset="0"/>
              </a:rPr>
              <a:t>Участие в них приняли </a:t>
            </a:r>
            <a:r>
              <a:rPr lang="ru-RU" b="1" dirty="0" smtClean="0">
                <a:latin typeface="Georgia" panose="02040502050405020303" pitchFamily="18" charset="0"/>
                <a:ea typeface="Calibri" panose="020F0502020204030204" pitchFamily="34" charset="0"/>
                <a:cs typeface="Times New Roman" panose="02020603050405020304" pitchFamily="18" charset="0"/>
              </a:rPr>
              <a:t>1 063 </a:t>
            </a:r>
            <a:r>
              <a:rPr lang="ru-RU" sz="1590" dirty="0" smtClean="0">
                <a:latin typeface="Georgia" panose="02040502050405020303" pitchFamily="18" charset="0"/>
                <a:ea typeface="Calibri" panose="020F0502020204030204" pitchFamily="34" charset="0"/>
                <a:cs typeface="Times New Roman" panose="02020603050405020304" pitchFamily="18" charset="0"/>
              </a:rPr>
              <a:t>человека.</a:t>
            </a:r>
            <a:endParaRPr lang="ru-RU" sz="1590" dirty="0">
              <a:latin typeface="Georgia" panose="02040502050405020303" pitchFamily="18" charset="0"/>
              <a:ea typeface="Calibri" panose="020F0502020204030204" pitchFamily="34" charset="0"/>
              <a:cs typeface="Times New Roman" panose="02020603050405020304" pitchFamily="18" charset="0"/>
            </a:endParaRPr>
          </a:p>
        </p:txBody>
      </p:sp>
      <p:sp>
        <p:nvSpPr>
          <p:cNvPr id="2" name="Прямоугольник 1"/>
          <p:cNvSpPr/>
          <p:nvPr/>
        </p:nvSpPr>
        <p:spPr>
          <a:xfrm>
            <a:off x="1822603" y="660810"/>
            <a:ext cx="4392489" cy="646331"/>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ctr">
              <a:spcAft>
                <a:spcPts val="0"/>
              </a:spcAft>
            </a:pPr>
            <a:r>
              <a:rPr lang="ru-RU" b="1" dirty="0" smtClean="0">
                <a:solidFill>
                  <a:srgbClr val="C00000"/>
                </a:solidFill>
                <a:latin typeface="Times New Roman" panose="02020603050405020304" pitchFamily="18" charset="0"/>
                <a:ea typeface="Times New Roman" panose="02020603050405020304" pitchFamily="18" charset="0"/>
              </a:rPr>
              <a:t>Отдел </a:t>
            </a:r>
            <a:r>
              <a:rPr lang="ru-RU" b="1" dirty="0">
                <a:solidFill>
                  <a:srgbClr val="C00000"/>
                </a:solidFill>
                <a:latin typeface="Times New Roman" panose="02020603050405020304" pitchFamily="18" charset="0"/>
                <a:ea typeface="Times New Roman" panose="02020603050405020304" pitchFamily="18" charset="0"/>
              </a:rPr>
              <a:t>по работе с молодыми инвалидами по зрению КСРК </a:t>
            </a:r>
            <a:r>
              <a:rPr lang="ru-RU" b="1" dirty="0" smtClean="0">
                <a:solidFill>
                  <a:srgbClr val="C00000"/>
                </a:solidFill>
                <a:latin typeface="Times New Roman" panose="02020603050405020304" pitchFamily="18" charset="0"/>
                <a:ea typeface="Times New Roman" panose="02020603050405020304" pitchFamily="18" charset="0"/>
              </a:rPr>
              <a:t>ВОС</a:t>
            </a:r>
            <a:endParaRPr lang="ru-RU" b="1" dirty="0">
              <a:solidFill>
                <a:srgbClr val="C00000"/>
              </a:solidFill>
              <a:latin typeface="Times New Roman" panose="02020603050405020304" pitchFamily="18" charset="0"/>
              <a:ea typeface="Times New Roman" panose="02020603050405020304" pitchFamily="18" charset="0"/>
            </a:endParaRPr>
          </a:p>
        </p:txBody>
      </p:sp>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6770" y="4932040"/>
            <a:ext cx="5566566" cy="371132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603806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flip="none" rotWithShape="1">
          <a:gsLst>
            <a:gs pos="18000">
              <a:schemeClr val="bg1"/>
            </a:gs>
            <a:gs pos="44000">
              <a:srgbClr val="FFDDEC"/>
            </a:gs>
            <a:gs pos="74000">
              <a:srgbClr val="FFB3D5"/>
            </a:gs>
            <a:gs pos="88000">
              <a:srgbClr val="FF89BE"/>
            </a:gs>
          </a:gsLst>
          <a:lin ang="2700000" scaled="1"/>
          <a:tileRect/>
        </a:grad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27214" y="200037"/>
            <a:ext cx="1070492" cy="1567877"/>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8580" y="417907"/>
            <a:ext cx="1904760" cy="1132139"/>
          </a:xfrm>
          <a:prstGeom prst="rect">
            <a:avLst/>
          </a:prstGeom>
        </p:spPr>
      </p:pic>
      <p:sp>
        <p:nvSpPr>
          <p:cNvPr id="6" name="Прямоугольник 5"/>
          <p:cNvSpPr/>
          <p:nvPr/>
        </p:nvSpPr>
        <p:spPr>
          <a:xfrm>
            <a:off x="764704" y="1767914"/>
            <a:ext cx="5688632" cy="2369880"/>
          </a:xfrm>
          <a:prstGeom prst="rect">
            <a:avLst/>
          </a:prstGeom>
        </p:spPr>
        <p:txBody>
          <a:bodyPr wrap="square">
            <a:spAutoFit/>
          </a:bodyPr>
          <a:lstStyle/>
          <a:p>
            <a:pPr algn="just" eaLnBrk="1" hangingPunct="1"/>
            <a:r>
              <a:rPr lang="ru-RU" sz="1590" dirty="0" smtClean="0">
                <a:latin typeface="Georgia" panose="02040502050405020303" pitchFamily="18" charset="0"/>
                <a:ea typeface="Calibri" panose="020F0502020204030204" pitchFamily="34" charset="0"/>
                <a:cs typeface="Times New Roman" panose="02020603050405020304" pitchFamily="18" charset="0"/>
              </a:rPr>
              <a:t>	Специалисты отдела регулярно </a:t>
            </a:r>
            <a:r>
              <a:rPr lang="ru-RU" sz="1600" dirty="0" smtClean="0">
                <a:latin typeface="Georgia" pitchFamily="18" charset="0"/>
              </a:rPr>
              <a:t>оказывают методическую </a:t>
            </a:r>
            <a:r>
              <a:rPr lang="ru-RU" sz="1600" dirty="0">
                <a:latin typeface="Georgia" pitchFamily="18" charset="0"/>
              </a:rPr>
              <a:t>помощь региональным организациям </a:t>
            </a:r>
            <a:r>
              <a:rPr lang="ru-RU" sz="1600" dirty="0" smtClean="0">
                <a:latin typeface="Georgia" pitchFamily="18" charset="0"/>
              </a:rPr>
              <a:t>в организации и проведении мероприятий – </a:t>
            </a:r>
            <a:r>
              <a:rPr lang="ru-RU" sz="1600" dirty="0">
                <a:latin typeface="Georgia" pitchFamily="18" charset="0"/>
              </a:rPr>
              <a:t>проведено </a:t>
            </a:r>
            <a:r>
              <a:rPr lang="ru-RU" b="1" dirty="0" smtClean="0">
                <a:latin typeface="Georgia" pitchFamily="18" charset="0"/>
              </a:rPr>
              <a:t>165</a:t>
            </a:r>
            <a:r>
              <a:rPr lang="ru-RU" sz="1600" dirty="0" smtClean="0">
                <a:latin typeface="Georgia" pitchFamily="18" charset="0"/>
              </a:rPr>
              <a:t> </a:t>
            </a:r>
            <a:r>
              <a:rPr lang="ru-RU" sz="1600" dirty="0">
                <a:latin typeface="Georgia" pitchFamily="18" charset="0"/>
              </a:rPr>
              <a:t>консультаций. </a:t>
            </a:r>
            <a:endParaRPr lang="ru-RU" sz="1600" dirty="0" smtClean="0">
              <a:latin typeface="Georgia" pitchFamily="18" charset="0"/>
            </a:endParaRPr>
          </a:p>
          <a:p>
            <a:pPr algn="just" eaLnBrk="1" hangingPunct="1"/>
            <a:r>
              <a:rPr lang="ru-RU" sz="1600" dirty="0" smtClean="0">
                <a:latin typeface="Georgia" pitchFamily="18" charset="0"/>
              </a:rPr>
              <a:t>	В течении года проходит консультирование молодых инвалидов по зрению по вопросам развития Молодежного движения, новых технических средств реабилитации, информационно-коммуникационным технологиям и по другим вопросам – </a:t>
            </a:r>
            <a:r>
              <a:rPr lang="ru-RU" b="1" dirty="0" smtClean="0">
                <a:latin typeface="Georgia" pitchFamily="18" charset="0"/>
              </a:rPr>
              <a:t>200</a:t>
            </a:r>
            <a:r>
              <a:rPr lang="ru-RU" sz="1600" dirty="0" smtClean="0">
                <a:latin typeface="Georgia" pitchFamily="18" charset="0"/>
              </a:rPr>
              <a:t> консультаций.</a:t>
            </a:r>
            <a:r>
              <a:rPr lang="ru-RU" sz="1600" b="1" dirty="0" smtClean="0">
                <a:latin typeface="Georgia" pitchFamily="18" charset="0"/>
              </a:rPr>
              <a:t> </a:t>
            </a:r>
            <a:endParaRPr lang="ru-RU" sz="1600" dirty="0">
              <a:latin typeface="Georgia" pitchFamily="18" charset="0"/>
            </a:endParaRPr>
          </a:p>
        </p:txBody>
      </p:sp>
      <p:sp>
        <p:nvSpPr>
          <p:cNvPr id="2" name="Прямоугольник 1"/>
          <p:cNvSpPr/>
          <p:nvPr/>
        </p:nvSpPr>
        <p:spPr>
          <a:xfrm>
            <a:off x="1822603" y="660810"/>
            <a:ext cx="4392489" cy="646331"/>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ctr">
              <a:spcAft>
                <a:spcPts val="0"/>
              </a:spcAft>
            </a:pPr>
            <a:r>
              <a:rPr lang="ru-RU" b="1" dirty="0" smtClean="0">
                <a:solidFill>
                  <a:srgbClr val="C00000"/>
                </a:solidFill>
                <a:latin typeface="Times New Roman" panose="02020603050405020304" pitchFamily="18" charset="0"/>
                <a:ea typeface="Times New Roman" panose="02020603050405020304" pitchFamily="18" charset="0"/>
              </a:rPr>
              <a:t>Отдел </a:t>
            </a:r>
            <a:r>
              <a:rPr lang="ru-RU" b="1" dirty="0">
                <a:solidFill>
                  <a:srgbClr val="C00000"/>
                </a:solidFill>
                <a:latin typeface="Times New Roman" panose="02020603050405020304" pitchFamily="18" charset="0"/>
                <a:ea typeface="Times New Roman" panose="02020603050405020304" pitchFamily="18" charset="0"/>
              </a:rPr>
              <a:t>по работе с молодыми инвалидами по зрению КСРК </a:t>
            </a:r>
            <a:r>
              <a:rPr lang="ru-RU" b="1" dirty="0" smtClean="0">
                <a:solidFill>
                  <a:srgbClr val="C00000"/>
                </a:solidFill>
                <a:latin typeface="Times New Roman" panose="02020603050405020304" pitchFamily="18" charset="0"/>
                <a:ea typeface="Times New Roman" panose="02020603050405020304" pitchFamily="18" charset="0"/>
              </a:rPr>
              <a:t>ВОС</a:t>
            </a:r>
            <a:endParaRPr lang="ru-RU" b="1" dirty="0">
              <a:solidFill>
                <a:srgbClr val="C00000"/>
              </a:solidFill>
              <a:latin typeface="Times New Roman" panose="02020603050405020304" pitchFamily="18" charset="0"/>
              <a:ea typeface="Times New Roman" panose="02020603050405020304" pitchFamily="18" charset="0"/>
            </a:endParaRPr>
          </a:p>
        </p:txBody>
      </p:sp>
      <p:pic>
        <p:nvPicPr>
          <p:cNvPr id="7" name="Picture 2" descr="Z:\АУП\Слюсар И.В\Календарь 2021 новый\Май Молодежь\Участники Х Молодежного образовательного реабилитационного патриотического форума `Мы вместе`  Казань.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222" y="4139952"/>
            <a:ext cx="6240694" cy="468052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379337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flip="none" rotWithShape="1">
          <a:gsLst>
            <a:gs pos="18000">
              <a:schemeClr val="bg1"/>
            </a:gs>
            <a:gs pos="44000">
              <a:srgbClr val="FFDDEC"/>
            </a:gs>
            <a:gs pos="74000">
              <a:srgbClr val="FFB3D5"/>
            </a:gs>
            <a:gs pos="88000">
              <a:srgbClr val="FF89BE"/>
            </a:gs>
          </a:gsLst>
          <a:lin ang="2700000" scaled="1"/>
          <a:tileRect/>
        </a:grad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27214" y="200037"/>
            <a:ext cx="1070492" cy="1567877"/>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8580" y="417907"/>
            <a:ext cx="1904760" cy="1132139"/>
          </a:xfrm>
          <a:prstGeom prst="rect">
            <a:avLst/>
          </a:prstGeom>
        </p:spPr>
      </p:pic>
      <p:sp>
        <p:nvSpPr>
          <p:cNvPr id="6" name="Прямоугольник 5"/>
          <p:cNvSpPr/>
          <p:nvPr/>
        </p:nvSpPr>
        <p:spPr>
          <a:xfrm>
            <a:off x="764704" y="1767914"/>
            <a:ext cx="5688632" cy="1354217"/>
          </a:xfrm>
          <a:prstGeom prst="rect">
            <a:avLst/>
          </a:prstGeom>
        </p:spPr>
        <p:txBody>
          <a:bodyPr wrap="square">
            <a:spAutoFit/>
          </a:bodyPr>
          <a:lstStyle/>
          <a:p>
            <a:pPr algn="just" eaLnBrk="1" hangingPunct="1"/>
            <a:r>
              <a:rPr lang="ru-RU" sz="1590" dirty="0" smtClean="0">
                <a:latin typeface="Georgia" panose="02040502050405020303" pitchFamily="18" charset="0"/>
                <a:ea typeface="Calibri" panose="020F0502020204030204" pitchFamily="34" charset="0"/>
                <a:cs typeface="Times New Roman" panose="02020603050405020304" pitchFamily="18" charset="0"/>
              </a:rPr>
              <a:t>	Специалисты отдела регулярно </a:t>
            </a:r>
            <a:r>
              <a:rPr lang="ru-RU" sz="1600" dirty="0" smtClean="0">
                <a:latin typeface="Georgia" pitchFamily="18" charset="0"/>
              </a:rPr>
              <a:t>оказывают методическую </a:t>
            </a:r>
            <a:r>
              <a:rPr lang="ru-RU" sz="1600" dirty="0">
                <a:latin typeface="Georgia" pitchFamily="18" charset="0"/>
              </a:rPr>
              <a:t>помощь региональным организациям </a:t>
            </a:r>
            <a:r>
              <a:rPr lang="ru-RU" sz="1600" dirty="0" smtClean="0">
                <a:latin typeface="Georgia" pitchFamily="18" charset="0"/>
              </a:rPr>
              <a:t>в организации и проведении мероприятий – </a:t>
            </a:r>
            <a:r>
              <a:rPr lang="ru-RU" sz="1600" dirty="0">
                <a:latin typeface="Georgia" pitchFamily="18" charset="0"/>
              </a:rPr>
              <a:t>проведено </a:t>
            </a:r>
            <a:r>
              <a:rPr lang="ru-RU" b="1" dirty="0" smtClean="0">
                <a:latin typeface="Georgia" pitchFamily="18" charset="0"/>
              </a:rPr>
              <a:t>165</a:t>
            </a:r>
            <a:r>
              <a:rPr lang="ru-RU" sz="1600" dirty="0" smtClean="0">
                <a:latin typeface="Georgia" pitchFamily="18" charset="0"/>
              </a:rPr>
              <a:t> </a:t>
            </a:r>
            <a:r>
              <a:rPr lang="ru-RU" sz="1600" dirty="0">
                <a:latin typeface="Georgia" pitchFamily="18" charset="0"/>
              </a:rPr>
              <a:t>консультаций. </a:t>
            </a:r>
            <a:endParaRPr lang="ru-RU" sz="1600" dirty="0" smtClean="0">
              <a:latin typeface="Georgia" pitchFamily="18" charset="0"/>
            </a:endParaRPr>
          </a:p>
          <a:p>
            <a:pPr algn="just" eaLnBrk="1" hangingPunct="1"/>
            <a:r>
              <a:rPr lang="ru-RU" sz="1600" dirty="0" smtClean="0">
                <a:latin typeface="Georgia" pitchFamily="18" charset="0"/>
              </a:rPr>
              <a:t>	</a:t>
            </a:r>
            <a:endParaRPr lang="ru-RU" sz="1600" dirty="0">
              <a:latin typeface="Georgia" pitchFamily="18" charset="0"/>
            </a:endParaRPr>
          </a:p>
        </p:txBody>
      </p:sp>
      <p:sp>
        <p:nvSpPr>
          <p:cNvPr id="2" name="Прямоугольник 1"/>
          <p:cNvSpPr/>
          <p:nvPr/>
        </p:nvSpPr>
        <p:spPr>
          <a:xfrm>
            <a:off x="1822603" y="660810"/>
            <a:ext cx="4392489" cy="646331"/>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ctr">
              <a:spcAft>
                <a:spcPts val="0"/>
              </a:spcAft>
            </a:pPr>
            <a:r>
              <a:rPr lang="ru-RU" b="1" dirty="0" smtClean="0">
                <a:solidFill>
                  <a:srgbClr val="C00000"/>
                </a:solidFill>
                <a:latin typeface="Times New Roman" panose="02020603050405020304" pitchFamily="18" charset="0"/>
                <a:ea typeface="Times New Roman" panose="02020603050405020304" pitchFamily="18" charset="0"/>
              </a:rPr>
              <a:t>Отдел </a:t>
            </a:r>
            <a:r>
              <a:rPr lang="ru-RU" b="1" dirty="0">
                <a:solidFill>
                  <a:srgbClr val="C00000"/>
                </a:solidFill>
                <a:latin typeface="Times New Roman" panose="02020603050405020304" pitchFamily="18" charset="0"/>
                <a:ea typeface="Times New Roman" panose="02020603050405020304" pitchFamily="18" charset="0"/>
              </a:rPr>
              <a:t>по работе с молодыми инвалидами по зрению КСРК </a:t>
            </a:r>
            <a:r>
              <a:rPr lang="ru-RU" b="1" dirty="0" smtClean="0">
                <a:solidFill>
                  <a:srgbClr val="C00000"/>
                </a:solidFill>
                <a:latin typeface="Times New Roman" panose="02020603050405020304" pitchFamily="18" charset="0"/>
                <a:ea typeface="Times New Roman" panose="02020603050405020304" pitchFamily="18" charset="0"/>
              </a:rPr>
              <a:t>ВОС</a:t>
            </a:r>
            <a:endParaRPr lang="ru-RU" b="1" dirty="0">
              <a:solidFill>
                <a:srgbClr val="C00000"/>
              </a:solidFill>
              <a:latin typeface="Times New Roman" panose="02020603050405020304" pitchFamily="18" charset="0"/>
              <a:ea typeface="Times New Roman" panose="02020603050405020304" pitchFamily="18" charset="0"/>
            </a:endParaRPr>
          </a:p>
        </p:txBody>
      </p:sp>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1798" y="3563888"/>
            <a:ext cx="5954444" cy="396963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7634841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flip="none" rotWithShape="1">
          <a:gsLst>
            <a:gs pos="18000">
              <a:schemeClr val="bg1"/>
            </a:gs>
            <a:gs pos="44000">
              <a:srgbClr val="FFDDEC"/>
            </a:gs>
            <a:gs pos="74000">
              <a:srgbClr val="FFB3D5"/>
            </a:gs>
            <a:gs pos="88000">
              <a:srgbClr val="FF89BE"/>
            </a:gs>
          </a:gsLst>
          <a:lin ang="2700000" scaled="1"/>
          <a:tileRect/>
        </a:grad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27214" y="200037"/>
            <a:ext cx="1070492" cy="1567877"/>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8580" y="417907"/>
            <a:ext cx="1904760" cy="1132139"/>
          </a:xfrm>
          <a:prstGeom prst="rect">
            <a:avLst/>
          </a:prstGeom>
        </p:spPr>
      </p:pic>
      <p:sp>
        <p:nvSpPr>
          <p:cNvPr id="6" name="Прямоугольник 5"/>
          <p:cNvSpPr/>
          <p:nvPr/>
        </p:nvSpPr>
        <p:spPr>
          <a:xfrm>
            <a:off x="764704" y="1767914"/>
            <a:ext cx="5688632" cy="1354217"/>
          </a:xfrm>
          <a:prstGeom prst="rect">
            <a:avLst/>
          </a:prstGeom>
        </p:spPr>
        <p:txBody>
          <a:bodyPr wrap="square">
            <a:spAutoFit/>
          </a:bodyPr>
          <a:lstStyle/>
          <a:p>
            <a:pPr algn="just" eaLnBrk="1" hangingPunct="1"/>
            <a:r>
              <a:rPr lang="ru-RU" sz="1590" dirty="0" smtClean="0">
                <a:latin typeface="Georgia" panose="02040502050405020303" pitchFamily="18" charset="0"/>
                <a:ea typeface="Calibri" panose="020F0502020204030204" pitchFamily="34" charset="0"/>
                <a:cs typeface="Times New Roman" panose="02020603050405020304" pitchFamily="18" charset="0"/>
              </a:rPr>
              <a:t>	</a:t>
            </a:r>
            <a:r>
              <a:rPr lang="ru-RU" sz="1600" dirty="0" smtClean="0">
                <a:latin typeface="Georgia" pitchFamily="18" charset="0"/>
              </a:rPr>
              <a:t>В течении года проходит консультирование молодых инвалидов по зрению по вопросам развития Молодежного движения, новых технических средств реабилитации, информационно-коммуникационным технологиям и по другим вопросам – </a:t>
            </a:r>
            <a:r>
              <a:rPr lang="ru-RU" b="1" dirty="0" smtClean="0">
                <a:latin typeface="Georgia" pitchFamily="18" charset="0"/>
              </a:rPr>
              <a:t>200</a:t>
            </a:r>
            <a:r>
              <a:rPr lang="ru-RU" sz="1600" dirty="0" smtClean="0">
                <a:latin typeface="Georgia" pitchFamily="18" charset="0"/>
              </a:rPr>
              <a:t> консультаций.</a:t>
            </a:r>
          </a:p>
        </p:txBody>
      </p:sp>
      <p:sp>
        <p:nvSpPr>
          <p:cNvPr id="2" name="Прямоугольник 1"/>
          <p:cNvSpPr/>
          <p:nvPr/>
        </p:nvSpPr>
        <p:spPr>
          <a:xfrm>
            <a:off x="1822603" y="660810"/>
            <a:ext cx="4392489" cy="646331"/>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ctr">
              <a:spcAft>
                <a:spcPts val="0"/>
              </a:spcAft>
            </a:pPr>
            <a:r>
              <a:rPr lang="ru-RU" b="1" dirty="0" smtClean="0">
                <a:solidFill>
                  <a:srgbClr val="C00000"/>
                </a:solidFill>
                <a:latin typeface="Times New Roman" panose="02020603050405020304" pitchFamily="18" charset="0"/>
                <a:ea typeface="Times New Roman" panose="02020603050405020304" pitchFamily="18" charset="0"/>
              </a:rPr>
              <a:t>Отдел </a:t>
            </a:r>
            <a:r>
              <a:rPr lang="ru-RU" b="1" dirty="0">
                <a:solidFill>
                  <a:srgbClr val="C00000"/>
                </a:solidFill>
                <a:latin typeface="Times New Roman" panose="02020603050405020304" pitchFamily="18" charset="0"/>
                <a:ea typeface="Times New Roman" panose="02020603050405020304" pitchFamily="18" charset="0"/>
              </a:rPr>
              <a:t>по работе с молодыми инвалидами по зрению КСРК </a:t>
            </a:r>
            <a:r>
              <a:rPr lang="ru-RU" b="1" dirty="0" smtClean="0">
                <a:solidFill>
                  <a:srgbClr val="C00000"/>
                </a:solidFill>
                <a:latin typeface="Times New Roman" panose="02020603050405020304" pitchFamily="18" charset="0"/>
                <a:ea typeface="Times New Roman" panose="02020603050405020304" pitchFamily="18" charset="0"/>
              </a:rPr>
              <a:t>ВОС</a:t>
            </a:r>
            <a:endParaRPr lang="ru-RU" b="1" dirty="0">
              <a:solidFill>
                <a:srgbClr val="C00000"/>
              </a:solidFill>
              <a:latin typeface="Times New Roman" panose="02020603050405020304" pitchFamily="18" charset="0"/>
              <a:ea typeface="Times New Roman" panose="02020603050405020304" pitchFamily="18" charset="0"/>
            </a:endParaRPr>
          </a:p>
        </p:txBody>
      </p:sp>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3751" y="3779912"/>
            <a:ext cx="5724152" cy="381642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238552267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flip="none" rotWithShape="1">
          <a:gsLst>
            <a:gs pos="18000">
              <a:schemeClr val="bg1"/>
            </a:gs>
            <a:gs pos="44000">
              <a:srgbClr val="FFDDEC"/>
            </a:gs>
            <a:gs pos="74000">
              <a:srgbClr val="FFB3D5"/>
            </a:gs>
            <a:gs pos="88000">
              <a:srgbClr val="FF89BE"/>
            </a:gs>
          </a:gsLst>
          <a:lin ang="2700000" scaled="1"/>
          <a:tileRect/>
        </a:grad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27214" y="200037"/>
            <a:ext cx="1070492" cy="1567877"/>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8580" y="417907"/>
            <a:ext cx="1904760" cy="1132139"/>
          </a:xfrm>
          <a:prstGeom prst="rect">
            <a:avLst/>
          </a:prstGeom>
        </p:spPr>
      </p:pic>
      <p:sp>
        <p:nvSpPr>
          <p:cNvPr id="6" name="Прямоугольник 5"/>
          <p:cNvSpPr/>
          <p:nvPr/>
        </p:nvSpPr>
        <p:spPr>
          <a:xfrm>
            <a:off x="764704" y="1767914"/>
            <a:ext cx="5688632" cy="1846659"/>
          </a:xfrm>
          <a:prstGeom prst="rect">
            <a:avLst/>
          </a:prstGeom>
        </p:spPr>
        <p:txBody>
          <a:bodyPr wrap="square">
            <a:spAutoFit/>
          </a:bodyPr>
          <a:lstStyle/>
          <a:p>
            <a:pPr algn="just" eaLnBrk="1" hangingPunct="1"/>
            <a:r>
              <a:rPr lang="ru-RU" sz="1590" dirty="0" smtClean="0">
                <a:latin typeface="Georgia" panose="02040502050405020303" pitchFamily="18" charset="0"/>
                <a:ea typeface="Calibri" panose="020F0502020204030204" pitchFamily="34" charset="0"/>
                <a:cs typeface="Times New Roman" panose="02020603050405020304" pitchFamily="18" charset="0"/>
              </a:rPr>
              <a:t>	В 2020 году сотрудниками отдела </a:t>
            </a:r>
            <a:r>
              <a:rPr lang="ru-RU" sz="1600" dirty="0" smtClean="0">
                <a:latin typeface="Georgia" pitchFamily="18" charset="0"/>
              </a:rPr>
              <a:t>проведено </a:t>
            </a:r>
            <a:r>
              <a:rPr lang="ru-RU" b="1" dirty="0" smtClean="0">
                <a:latin typeface="Georgia" pitchFamily="18" charset="0"/>
              </a:rPr>
              <a:t>49</a:t>
            </a:r>
            <a:r>
              <a:rPr lang="ru-RU" sz="1600" dirty="0" smtClean="0">
                <a:latin typeface="Georgia" pitchFamily="18" charset="0"/>
              </a:rPr>
              <a:t> радиоэфиров:</a:t>
            </a:r>
          </a:p>
          <a:p>
            <a:pPr marL="285750" indent="-285750" algn="just" eaLnBrk="1" hangingPunct="1">
              <a:buFontTx/>
              <a:buChar char="-"/>
            </a:pPr>
            <a:r>
              <a:rPr lang="ru-RU" sz="1600" dirty="0" smtClean="0">
                <a:latin typeface="Georgia" pitchFamily="18" charset="0"/>
              </a:rPr>
              <a:t>«Молодежный экспресс»;</a:t>
            </a:r>
          </a:p>
          <a:p>
            <a:pPr marL="285750" indent="-285750" algn="just" eaLnBrk="1" hangingPunct="1">
              <a:buFontTx/>
              <a:buChar char="-"/>
            </a:pPr>
            <a:r>
              <a:rPr lang="ru-RU" sz="1600" dirty="0" smtClean="0">
                <a:latin typeface="Georgia" pitchFamily="18" charset="0"/>
              </a:rPr>
              <a:t>«Между нами девочками»;</a:t>
            </a:r>
          </a:p>
          <a:p>
            <a:pPr marL="285750" indent="-285750" algn="just" eaLnBrk="1" hangingPunct="1">
              <a:buFontTx/>
              <a:buChar char="-"/>
            </a:pPr>
            <a:r>
              <a:rPr lang="ru-RU" sz="1600" dirty="0" smtClean="0">
                <a:latin typeface="Georgia" pitchFamily="18" charset="0"/>
              </a:rPr>
              <a:t>«Хит-коктейль»;</a:t>
            </a:r>
          </a:p>
          <a:p>
            <a:pPr marL="285750" indent="-285750" algn="just" eaLnBrk="1" hangingPunct="1">
              <a:buFontTx/>
              <a:buChar char="-"/>
            </a:pPr>
            <a:r>
              <a:rPr lang="ru-RU" sz="1600" dirty="0" smtClean="0">
                <a:latin typeface="Georgia" pitchFamily="18" charset="0"/>
              </a:rPr>
              <a:t>«За или против»;</a:t>
            </a:r>
          </a:p>
          <a:p>
            <a:pPr marL="285750" indent="-285750" algn="just" eaLnBrk="1" hangingPunct="1">
              <a:buFontTx/>
              <a:buChar char="-"/>
            </a:pPr>
            <a:r>
              <a:rPr lang="ru-RU" sz="1600" dirty="0" smtClean="0">
                <a:latin typeface="Georgia" pitchFamily="18" charset="0"/>
              </a:rPr>
              <a:t>«МГО. Мы готовы общаться».</a:t>
            </a:r>
            <a:endParaRPr lang="ru-RU" sz="1600" dirty="0">
              <a:latin typeface="Georgia" pitchFamily="18" charset="0"/>
            </a:endParaRPr>
          </a:p>
        </p:txBody>
      </p:sp>
      <p:sp>
        <p:nvSpPr>
          <p:cNvPr id="2" name="Прямоугольник 1"/>
          <p:cNvSpPr/>
          <p:nvPr/>
        </p:nvSpPr>
        <p:spPr>
          <a:xfrm>
            <a:off x="1822603" y="660810"/>
            <a:ext cx="4392489" cy="646331"/>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ctr">
              <a:spcAft>
                <a:spcPts val="0"/>
              </a:spcAft>
            </a:pPr>
            <a:r>
              <a:rPr lang="ru-RU" b="1" dirty="0" smtClean="0">
                <a:solidFill>
                  <a:srgbClr val="C00000"/>
                </a:solidFill>
                <a:latin typeface="Times New Roman" panose="02020603050405020304" pitchFamily="18" charset="0"/>
                <a:ea typeface="Times New Roman" panose="02020603050405020304" pitchFamily="18" charset="0"/>
              </a:rPr>
              <a:t>Отдел </a:t>
            </a:r>
            <a:r>
              <a:rPr lang="ru-RU" b="1" dirty="0">
                <a:solidFill>
                  <a:srgbClr val="C00000"/>
                </a:solidFill>
                <a:latin typeface="Times New Roman" panose="02020603050405020304" pitchFamily="18" charset="0"/>
                <a:ea typeface="Times New Roman" panose="02020603050405020304" pitchFamily="18" charset="0"/>
              </a:rPr>
              <a:t>по работе с молодыми инвалидами по зрению КСРК </a:t>
            </a:r>
            <a:r>
              <a:rPr lang="ru-RU" b="1" dirty="0" smtClean="0">
                <a:solidFill>
                  <a:srgbClr val="C00000"/>
                </a:solidFill>
                <a:latin typeface="Times New Roman" panose="02020603050405020304" pitchFamily="18" charset="0"/>
                <a:ea typeface="Times New Roman" panose="02020603050405020304" pitchFamily="18" charset="0"/>
              </a:rPr>
              <a:t>ВОС</a:t>
            </a:r>
            <a:endParaRPr lang="ru-RU" b="1" dirty="0">
              <a:solidFill>
                <a:srgbClr val="C00000"/>
              </a:solidFill>
              <a:latin typeface="Times New Roman" panose="02020603050405020304" pitchFamily="18" charset="0"/>
              <a:ea typeface="Times New Roman" panose="02020603050405020304" pitchFamily="18" charset="0"/>
            </a:endParaRPr>
          </a:p>
        </p:txBody>
      </p:sp>
      <p:pic>
        <p:nvPicPr>
          <p:cNvPr id="7" name="Рисунок 6"/>
          <p:cNvPicPr>
            <a:picLocks noChangeAspect="1"/>
          </p:cNvPicPr>
          <p:nvPr/>
        </p:nvPicPr>
        <p:blipFill rotWithShape="1">
          <a:blip r:embed="rId4" cstate="print">
            <a:extLst>
              <a:ext uri="{28A0092B-C50C-407E-A947-70E740481C1C}">
                <a14:useLocalDpi xmlns:a14="http://schemas.microsoft.com/office/drawing/2010/main" val="0"/>
              </a:ext>
            </a:extLst>
          </a:blip>
          <a:srcRect b="8267"/>
          <a:stretch/>
        </p:blipFill>
        <p:spPr>
          <a:xfrm>
            <a:off x="432120" y="3832212"/>
            <a:ext cx="3099005" cy="4260850"/>
          </a:xfrm>
          <a:prstGeom prst="rect">
            <a:avLst/>
          </a:prstGeom>
        </p:spPr>
      </p:pic>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9020" y="3832212"/>
            <a:ext cx="3237959" cy="426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312734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48000">
              <a:srgbClr val="FFFD95"/>
            </a:gs>
            <a:gs pos="70000">
              <a:srgbClr val="FBF171"/>
            </a:gs>
            <a:gs pos="92000">
              <a:srgbClr val="F9E151"/>
            </a:gs>
          </a:gsLst>
          <a:lin ang="5400000" scaled="1"/>
        </a:gra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75946" y="249627"/>
            <a:ext cx="1059973" cy="1552470"/>
          </a:xfrm>
          <a:prstGeom prst="rect">
            <a:avLst/>
          </a:prstGeom>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2715" y="249627"/>
            <a:ext cx="1335370" cy="1826617"/>
          </a:xfrm>
          <a:prstGeom prst="rect">
            <a:avLst/>
          </a:prstGeom>
        </p:spPr>
      </p:pic>
      <p:sp>
        <p:nvSpPr>
          <p:cNvPr id="4" name="Прямоугольник 3"/>
          <p:cNvSpPr/>
          <p:nvPr/>
        </p:nvSpPr>
        <p:spPr>
          <a:xfrm>
            <a:off x="1628799" y="578159"/>
            <a:ext cx="4320479" cy="1169551"/>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ctr">
              <a:spcAft>
                <a:spcPts val="0"/>
              </a:spcAft>
            </a:pPr>
            <a:r>
              <a:rPr lang="ru-RU" sz="1750" b="1" dirty="0">
                <a:solidFill>
                  <a:schemeClr val="accent1">
                    <a:lumMod val="50000"/>
                  </a:schemeClr>
                </a:solidFill>
                <a:latin typeface="Georgia" panose="02040502050405020303" pitchFamily="18" charset="0"/>
                <a:ea typeface="Times New Roman" panose="02020603050405020304" pitchFamily="18" charset="0"/>
              </a:rPr>
              <a:t>Программа реабилитационных мероприятий</a:t>
            </a:r>
          </a:p>
          <a:p>
            <a:pPr algn="ctr">
              <a:spcAft>
                <a:spcPts val="0"/>
              </a:spcAft>
            </a:pPr>
            <a:r>
              <a:rPr lang="ru-RU" sz="1750" b="1" dirty="0">
                <a:solidFill>
                  <a:schemeClr val="accent1">
                    <a:lumMod val="50000"/>
                  </a:schemeClr>
                </a:solidFill>
                <a:latin typeface="Georgia" panose="02040502050405020303" pitchFamily="18" charset="0"/>
                <a:ea typeface="Times New Roman" panose="02020603050405020304" pitchFamily="18" charset="0"/>
              </a:rPr>
              <a:t>Отдела физкультуры и спорта</a:t>
            </a:r>
          </a:p>
          <a:p>
            <a:pPr algn="ctr">
              <a:spcAft>
                <a:spcPts val="0"/>
              </a:spcAft>
            </a:pPr>
            <a:r>
              <a:rPr lang="ru-RU" sz="1750" b="1" dirty="0">
                <a:solidFill>
                  <a:schemeClr val="accent1">
                    <a:lumMod val="50000"/>
                  </a:schemeClr>
                </a:solidFill>
                <a:latin typeface="Georgia" panose="02040502050405020303" pitchFamily="18" charset="0"/>
                <a:ea typeface="Times New Roman" panose="02020603050405020304" pitchFamily="18" charset="0"/>
              </a:rPr>
              <a:t>КСРК ВОС </a:t>
            </a:r>
          </a:p>
        </p:txBody>
      </p:sp>
      <p:sp>
        <p:nvSpPr>
          <p:cNvPr id="6" name="AutoShape 2" descr="https://apf.mail.ru/cgi-bin/readmsg?id=15928151501529044952;0;1&amp;exif=1&amp;full=1&amp;x-email=i_slusar%40mail.ru"/>
          <p:cNvSpPr>
            <a:spLocks noChangeAspect="1" noChangeArrowheads="1"/>
          </p:cNvSpPr>
          <p:nvPr/>
        </p:nvSpPr>
        <p:spPr bwMode="auto">
          <a:xfrm>
            <a:off x="-1913001" y="249627"/>
            <a:ext cx="368679" cy="3686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10604" tIns="55302" rIns="110604" bIns="55302" numCol="1" anchor="t" anchorCtr="0" compatLnSpc="1">
            <a:prstTxWarp prst="textNoShape">
              <a:avLst/>
            </a:prstTxWarp>
          </a:bodyPr>
          <a:lstStyle/>
          <a:p>
            <a:endParaRPr lang="ru-RU"/>
          </a:p>
        </p:txBody>
      </p:sp>
      <p:sp>
        <p:nvSpPr>
          <p:cNvPr id="8" name="Прямоугольник 7"/>
          <p:cNvSpPr>
            <a:spLocks noChangeArrowheads="1"/>
          </p:cNvSpPr>
          <p:nvPr/>
        </p:nvSpPr>
        <p:spPr bwMode="auto">
          <a:xfrm>
            <a:off x="692697" y="2195736"/>
            <a:ext cx="5904656" cy="3847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ru-RU"/>
            </a:defPPr>
            <a:lvl1pPr algn="l" rtl="0" eaLnBrk="0" fontAlgn="base" hangingPunct="0">
              <a:spcBef>
                <a:spcPct val="0"/>
              </a:spcBef>
              <a:spcAft>
                <a:spcPct val="0"/>
              </a:spcAft>
              <a:defRPr kern="1200">
                <a:solidFill>
                  <a:schemeClr val="tx1"/>
                </a:solidFill>
                <a:latin typeface="Arial"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Arial" pitchFamily="34" charset="0"/>
                <a:ea typeface="+mn-ea"/>
                <a:cs typeface="Arial" pitchFamily="34" charset="0"/>
              </a:defRPr>
            </a:lvl2pPr>
            <a:lvl3pPr marL="914400" algn="l" rtl="0" eaLnBrk="0" fontAlgn="base" hangingPunct="0">
              <a:spcBef>
                <a:spcPct val="0"/>
              </a:spcBef>
              <a:spcAft>
                <a:spcPct val="0"/>
              </a:spcAft>
              <a:defRPr kern="1200">
                <a:solidFill>
                  <a:schemeClr val="tx1"/>
                </a:solidFill>
                <a:latin typeface="Arial" pitchFamily="34" charset="0"/>
                <a:ea typeface="+mn-ea"/>
                <a:cs typeface="Arial" pitchFamily="34" charset="0"/>
              </a:defRPr>
            </a:lvl3pPr>
            <a:lvl4pPr marL="1371600" algn="l" rtl="0" eaLnBrk="0" fontAlgn="base" hangingPunct="0">
              <a:spcBef>
                <a:spcPct val="0"/>
              </a:spcBef>
              <a:spcAft>
                <a:spcPct val="0"/>
              </a:spcAft>
              <a:defRPr kern="1200">
                <a:solidFill>
                  <a:schemeClr val="tx1"/>
                </a:solidFill>
                <a:latin typeface="Arial" pitchFamily="34" charset="0"/>
                <a:ea typeface="+mn-ea"/>
                <a:cs typeface="Arial" pitchFamily="34" charset="0"/>
              </a:defRPr>
            </a:lvl4pPr>
            <a:lvl5pPr marL="1828800" algn="l" rtl="0" eaLnBrk="0" fontAlgn="base" hangingPunct="0">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just" eaLnBrk="1" hangingPunct="1"/>
            <a:r>
              <a:rPr lang="ru-RU" sz="1600" dirty="0">
                <a:latin typeface="Georgia" pitchFamily="18" charset="0"/>
              </a:rPr>
              <a:t>      Культурно-спортивный реабилитационный </a:t>
            </a:r>
            <a:r>
              <a:rPr lang="ru-RU" sz="1600" dirty="0" smtClean="0">
                <a:latin typeface="Georgia" pitchFamily="18" charset="0"/>
              </a:rPr>
              <a:t>комплекс ВОС  не первый год занимается физкультурно-спортивной реабилитацией инвалидов по зрению </a:t>
            </a:r>
            <a:r>
              <a:rPr lang="ru-RU" sz="1600" dirty="0">
                <a:latin typeface="Georgia" pitchFamily="18" charset="0"/>
              </a:rPr>
              <a:t>во Всероссийском обществе слепых. </a:t>
            </a:r>
            <a:endParaRPr lang="ru-RU" sz="1600" dirty="0" smtClean="0">
              <a:latin typeface="Georgia" pitchFamily="18" charset="0"/>
            </a:endParaRPr>
          </a:p>
          <a:p>
            <a:pPr algn="just" eaLnBrk="1" hangingPunct="1"/>
            <a:r>
              <a:rPr lang="ru-RU" sz="1600" dirty="0">
                <a:latin typeface="Georgia" pitchFamily="18" charset="0"/>
              </a:rPr>
              <a:t>	</a:t>
            </a:r>
            <a:r>
              <a:rPr lang="ru-RU" sz="1600" dirty="0" smtClean="0">
                <a:latin typeface="Georgia" pitchFamily="18" charset="0"/>
              </a:rPr>
              <a:t>Специалисты отдела физкультуры и спорта в 2020 году организовывали и проводили физкультурно-массовые и спортивные мероприятия для инвалидов по зрению г. Москвы и Московской области, оказывали практическую помощь в проведении </a:t>
            </a:r>
            <a:r>
              <a:rPr lang="ru-RU" sz="1600" dirty="0" err="1" smtClean="0">
                <a:latin typeface="Georgia" pitchFamily="18" charset="0"/>
              </a:rPr>
              <a:t>спортмероприятий</a:t>
            </a:r>
            <a:r>
              <a:rPr lang="ru-RU" sz="1600" dirty="0" smtClean="0">
                <a:latin typeface="Georgia" pitchFamily="18" charset="0"/>
              </a:rPr>
              <a:t> региональным организациям ВОС, проводили семинары по новым реабилитационным методикам.</a:t>
            </a:r>
          </a:p>
          <a:p>
            <a:pPr algn="just" eaLnBrk="1" hangingPunct="1"/>
            <a:r>
              <a:rPr lang="ru-RU" sz="1600" dirty="0">
                <a:latin typeface="Georgia" pitchFamily="18" charset="0"/>
              </a:rPr>
              <a:t>	</a:t>
            </a:r>
            <a:r>
              <a:rPr lang="ru-RU" sz="1600" dirty="0" smtClean="0">
                <a:latin typeface="Georgia" pitchFamily="18" charset="0"/>
              </a:rPr>
              <a:t>ВСЕГО специалистами отдела проведено </a:t>
            </a:r>
            <a:r>
              <a:rPr lang="ru-RU" b="1" dirty="0" smtClean="0">
                <a:latin typeface="Georgia" pitchFamily="18" charset="0"/>
              </a:rPr>
              <a:t>39</a:t>
            </a:r>
            <a:r>
              <a:rPr lang="ru-RU" sz="1600" dirty="0" smtClean="0">
                <a:latin typeface="Georgia" pitchFamily="18" charset="0"/>
              </a:rPr>
              <a:t> мероприятий по видам спорта, культивируемым среди инвалидов по зрению, в которых приняло участие </a:t>
            </a:r>
            <a:r>
              <a:rPr lang="ru-RU" b="1" dirty="0" smtClean="0">
                <a:latin typeface="Georgia" pitchFamily="18" charset="0"/>
              </a:rPr>
              <a:t>1 627 </a:t>
            </a:r>
            <a:r>
              <a:rPr lang="ru-RU" sz="1600" dirty="0" smtClean="0">
                <a:latin typeface="Georgia" pitchFamily="18" charset="0"/>
              </a:rPr>
              <a:t>человек.  </a:t>
            </a:r>
            <a:endParaRPr lang="ru-RU" sz="1600" dirty="0">
              <a:latin typeface="Georgia" pitchFamily="18" charset="0"/>
            </a:endParaRPr>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6729" y="5988951"/>
            <a:ext cx="5544617" cy="311884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3270613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a:gsLst>
            <a:gs pos="0">
              <a:schemeClr val="bg1"/>
            </a:gs>
            <a:gs pos="48000">
              <a:srgbClr val="FFFD95"/>
            </a:gs>
            <a:gs pos="70000">
              <a:srgbClr val="FBF171"/>
            </a:gs>
            <a:gs pos="92000">
              <a:srgbClr val="F9E151"/>
            </a:gs>
          </a:gsLst>
          <a:lin ang="5400000" scaled="1"/>
        </a:gra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75946" y="249627"/>
            <a:ext cx="1059973" cy="1552470"/>
          </a:xfrm>
          <a:prstGeom prst="rect">
            <a:avLst/>
          </a:prstGeom>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2715" y="249627"/>
            <a:ext cx="1335370" cy="1826617"/>
          </a:xfrm>
          <a:prstGeom prst="rect">
            <a:avLst/>
          </a:prstGeom>
        </p:spPr>
      </p:pic>
      <p:sp>
        <p:nvSpPr>
          <p:cNvPr id="4" name="Прямоугольник 3"/>
          <p:cNvSpPr/>
          <p:nvPr/>
        </p:nvSpPr>
        <p:spPr>
          <a:xfrm>
            <a:off x="1628800" y="443507"/>
            <a:ext cx="4320479" cy="1169551"/>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ctr">
              <a:spcAft>
                <a:spcPts val="0"/>
              </a:spcAft>
            </a:pPr>
            <a:r>
              <a:rPr lang="ru-RU" sz="1750" b="1" dirty="0">
                <a:solidFill>
                  <a:schemeClr val="accent1">
                    <a:lumMod val="50000"/>
                  </a:schemeClr>
                </a:solidFill>
                <a:latin typeface="Georgia" panose="02040502050405020303" pitchFamily="18" charset="0"/>
                <a:ea typeface="Times New Roman" panose="02020603050405020304" pitchFamily="18" charset="0"/>
              </a:rPr>
              <a:t>Программа реабилитационных мероприятий</a:t>
            </a:r>
          </a:p>
          <a:p>
            <a:pPr algn="ctr">
              <a:spcAft>
                <a:spcPts val="0"/>
              </a:spcAft>
            </a:pPr>
            <a:r>
              <a:rPr lang="ru-RU" sz="1750" b="1" dirty="0">
                <a:solidFill>
                  <a:schemeClr val="accent1">
                    <a:lumMod val="50000"/>
                  </a:schemeClr>
                </a:solidFill>
                <a:latin typeface="Georgia" panose="02040502050405020303" pitchFamily="18" charset="0"/>
                <a:ea typeface="Times New Roman" panose="02020603050405020304" pitchFamily="18" charset="0"/>
              </a:rPr>
              <a:t>Отдела физкультуры и спорта</a:t>
            </a:r>
          </a:p>
          <a:p>
            <a:pPr algn="ctr">
              <a:spcAft>
                <a:spcPts val="0"/>
              </a:spcAft>
            </a:pPr>
            <a:r>
              <a:rPr lang="ru-RU" sz="1750" b="1" dirty="0">
                <a:solidFill>
                  <a:schemeClr val="accent1">
                    <a:lumMod val="50000"/>
                  </a:schemeClr>
                </a:solidFill>
                <a:latin typeface="Georgia" panose="02040502050405020303" pitchFamily="18" charset="0"/>
                <a:ea typeface="Times New Roman" panose="02020603050405020304" pitchFamily="18" charset="0"/>
              </a:rPr>
              <a:t>КСРК ВОС </a:t>
            </a:r>
          </a:p>
        </p:txBody>
      </p:sp>
      <p:sp>
        <p:nvSpPr>
          <p:cNvPr id="5" name="Прямоугольник 4"/>
          <p:cNvSpPr/>
          <p:nvPr/>
        </p:nvSpPr>
        <p:spPr>
          <a:xfrm>
            <a:off x="764704" y="2084054"/>
            <a:ext cx="5835642" cy="2406813"/>
          </a:xfrm>
          <a:prstGeom prst="rect">
            <a:avLst/>
          </a:prstGeom>
        </p:spPr>
        <p:txBody>
          <a:bodyPr wrap="square">
            <a:spAutoFit/>
          </a:bodyPr>
          <a:lstStyle/>
          <a:p>
            <a:pPr algn="just">
              <a:lnSpc>
                <a:spcPct val="115000"/>
              </a:lnSpc>
              <a:spcAft>
                <a:spcPts val="1210"/>
              </a:spcAft>
            </a:pPr>
            <a:r>
              <a:rPr lang="ru-RU" sz="1590" dirty="0">
                <a:latin typeface="Georgia" panose="02040502050405020303" pitchFamily="18" charset="0"/>
                <a:ea typeface="Calibri" panose="020F0502020204030204" pitchFamily="34" charset="0"/>
                <a:cs typeface="Times New Roman" panose="02020603050405020304" pitchFamily="18" charset="0"/>
              </a:rPr>
              <a:t>      В период самоизоляции отдел осуществлял свою деятельность в режиме </a:t>
            </a:r>
            <a:r>
              <a:rPr lang="ru-RU" sz="1590" dirty="0" err="1">
                <a:latin typeface="Georgia" panose="02040502050405020303" pitchFamily="18" charset="0"/>
                <a:ea typeface="Calibri" panose="020F0502020204030204" pitchFamily="34" charset="0"/>
                <a:cs typeface="Times New Roman" panose="02020603050405020304" pitchFamily="18" charset="0"/>
              </a:rPr>
              <a:t>онлайн</a:t>
            </a:r>
            <a:r>
              <a:rPr lang="ru-RU" sz="1590" dirty="0">
                <a:latin typeface="Georgia" panose="02040502050405020303" pitchFamily="18" charset="0"/>
                <a:ea typeface="Calibri" panose="020F0502020204030204" pitchFamily="34" charset="0"/>
                <a:cs typeface="Times New Roman" panose="02020603050405020304" pitchFamily="18" charset="0"/>
              </a:rPr>
              <a:t>.</a:t>
            </a:r>
          </a:p>
          <a:p>
            <a:pPr algn="just">
              <a:lnSpc>
                <a:spcPct val="115000"/>
              </a:lnSpc>
              <a:spcAft>
                <a:spcPts val="1210"/>
              </a:spcAft>
            </a:pPr>
            <a:r>
              <a:rPr lang="ru-RU" sz="1590" dirty="0">
                <a:latin typeface="Georgia" panose="02040502050405020303" pitchFamily="18" charset="0"/>
                <a:ea typeface="Calibri" panose="020F0502020204030204" pitchFamily="34" charset="0"/>
                <a:cs typeface="Times New Roman" panose="02020603050405020304" pitchFamily="18" charset="0"/>
              </a:rPr>
              <a:t>     Были проведены онлайн-мероприятия на «Радио ВОС»: </a:t>
            </a:r>
          </a:p>
          <a:p>
            <a:pPr algn="just">
              <a:lnSpc>
                <a:spcPct val="115000"/>
              </a:lnSpc>
              <a:spcAft>
                <a:spcPts val="1210"/>
              </a:spcAft>
            </a:pPr>
            <a:r>
              <a:rPr lang="ru-RU" sz="1590" dirty="0" smtClean="0">
                <a:latin typeface="Georgia" panose="02040502050405020303" pitchFamily="18" charset="0"/>
                <a:ea typeface="Calibri" panose="020F0502020204030204" pitchFamily="34" charset="0"/>
                <a:cs typeface="Times New Roman" panose="02020603050405020304" pitchFamily="18" charset="0"/>
              </a:rPr>
              <a:t>• вышло </a:t>
            </a:r>
            <a:r>
              <a:rPr lang="ru-RU" b="1" dirty="0" smtClean="0">
                <a:latin typeface="Georgia" panose="02040502050405020303" pitchFamily="18" charset="0"/>
                <a:ea typeface="Calibri" panose="020F0502020204030204" pitchFamily="34" charset="0"/>
                <a:cs typeface="Times New Roman" panose="02020603050405020304" pitchFamily="18" charset="0"/>
              </a:rPr>
              <a:t>10</a:t>
            </a:r>
            <a:r>
              <a:rPr lang="ru-RU" sz="1590" dirty="0" smtClean="0">
                <a:latin typeface="Georgia" panose="02040502050405020303" pitchFamily="18" charset="0"/>
                <a:ea typeface="Calibri" panose="020F0502020204030204" pitchFamily="34" charset="0"/>
                <a:cs typeface="Times New Roman" panose="02020603050405020304" pitchFamily="18" charset="0"/>
              </a:rPr>
              <a:t> выпусков передачи «Физкультурная  </a:t>
            </a:r>
            <a:r>
              <a:rPr lang="ru-RU" sz="1590" dirty="0" err="1" smtClean="0">
                <a:latin typeface="Georgia" panose="02040502050405020303" pitchFamily="18" charset="0"/>
                <a:ea typeface="Calibri" panose="020F0502020204030204" pitchFamily="34" charset="0"/>
                <a:cs typeface="Times New Roman" panose="02020603050405020304" pitchFamily="18" charset="0"/>
              </a:rPr>
              <a:t>тифлолаборатория</a:t>
            </a:r>
            <a:r>
              <a:rPr lang="ru-RU" sz="1590" dirty="0" smtClean="0">
                <a:latin typeface="Georgia" panose="02040502050405020303" pitchFamily="18" charset="0"/>
                <a:ea typeface="Calibri" panose="020F0502020204030204" pitchFamily="34" charset="0"/>
                <a:cs typeface="Times New Roman" panose="02020603050405020304" pitchFamily="18" charset="0"/>
              </a:rPr>
              <a:t>» в которых освещались новые физкультурные реабилитационные методики для инвалидов по зрению.</a:t>
            </a:r>
            <a:endParaRPr lang="ru-RU" sz="1590" dirty="0">
              <a:latin typeface="Georgia" panose="02040502050405020303" pitchFamily="18" charset="0"/>
              <a:ea typeface="Calibri" panose="020F0502020204030204" pitchFamily="34" charset="0"/>
              <a:cs typeface="Times New Roman" panose="02020603050405020304" pitchFamily="18" charset="0"/>
            </a:endParaRPr>
          </a:p>
        </p:txBody>
      </p:sp>
      <p:sp>
        <p:nvSpPr>
          <p:cNvPr id="6" name="AutoShape 2" descr="https://apf.mail.ru/cgi-bin/readmsg?id=15928151501529044952;0;1&amp;exif=1&amp;full=1&amp;x-email=i_slusar%40mail.ru"/>
          <p:cNvSpPr>
            <a:spLocks noChangeAspect="1" noChangeArrowheads="1"/>
          </p:cNvSpPr>
          <p:nvPr/>
        </p:nvSpPr>
        <p:spPr bwMode="auto">
          <a:xfrm>
            <a:off x="-1913001" y="249627"/>
            <a:ext cx="368679" cy="36868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10604" tIns="55302" rIns="110604" bIns="55302" numCol="1" anchor="t" anchorCtr="0" compatLnSpc="1">
            <a:prstTxWarp prst="textNoShape">
              <a:avLst/>
            </a:prstTxWarp>
          </a:bodyPr>
          <a:lstStyle/>
          <a:p>
            <a:endParaRPr lang="ru-RU"/>
          </a:p>
        </p:txBody>
      </p:sp>
      <p:pic>
        <p:nvPicPr>
          <p:cNvPr id="7" name="Рисунок 6"/>
          <p:cNvPicPr>
            <a:picLocks noChangeAspect="1"/>
          </p:cNvPicPr>
          <p:nvPr/>
        </p:nvPicPr>
        <p:blipFill rotWithShape="1">
          <a:blip r:embed="rId4" cstate="print">
            <a:extLst>
              <a:ext uri="{28A0092B-C50C-407E-A947-70E740481C1C}">
                <a14:useLocalDpi xmlns:a14="http://schemas.microsoft.com/office/drawing/2010/main" val="0"/>
              </a:ext>
            </a:extLst>
          </a:blip>
          <a:srcRect b="45275"/>
          <a:stretch/>
        </p:blipFill>
        <p:spPr>
          <a:xfrm>
            <a:off x="1549078" y="4788024"/>
            <a:ext cx="4266893" cy="3592085"/>
          </a:xfrm>
          <a:prstGeom prst="rect">
            <a:avLst/>
          </a:prstGeom>
        </p:spPr>
      </p:pic>
    </p:spTree>
    <p:extLst>
      <p:ext uri="{BB962C8B-B14F-4D97-AF65-F5344CB8AC3E}">
        <p14:creationId xmlns:p14="http://schemas.microsoft.com/office/powerpoint/2010/main" val="135482563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48000">
              <a:srgbClr val="FFFD95"/>
            </a:gs>
            <a:gs pos="70000">
              <a:srgbClr val="FBF171"/>
            </a:gs>
            <a:gs pos="92000">
              <a:srgbClr val="F9E151"/>
            </a:gs>
          </a:gsLst>
          <a:lin ang="2700000" scaled="1"/>
          <a:tileRect/>
        </a:grad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6623" y="251520"/>
            <a:ext cx="1310209" cy="1792199"/>
          </a:xfrm>
          <a:prstGeom prst="rect">
            <a:avLst/>
          </a:prstGeom>
        </p:spPr>
      </p:pic>
      <p:sp>
        <p:nvSpPr>
          <p:cNvPr id="6" name="Прямоугольник 5"/>
          <p:cNvSpPr/>
          <p:nvPr/>
        </p:nvSpPr>
        <p:spPr>
          <a:xfrm>
            <a:off x="2431468" y="539552"/>
            <a:ext cx="4104456" cy="1915974"/>
          </a:xfrm>
          <a:prstGeom prst="rect">
            <a:avLst/>
          </a:prstGeom>
        </p:spPr>
        <p:txBody>
          <a:bodyPr wrap="square">
            <a:spAutoFit/>
          </a:bodyPr>
          <a:lstStyle/>
          <a:p>
            <a:pPr algn="just"/>
            <a:r>
              <a:rPr lang="ru-RU" sz="1600" dirty="0">
                <a:latin typeface="Georgia" panose="02040502050405020303" pitchFamily="18" charset="0"/>
                <a:ea typeface="Calibri" panose="020F0502020204030204" pitchFamily="34" charset="0"/>
                <a:cs typeface="Times New Roman" panose="02020603050405020304" pitchFamily="18" charset="0"/>
              </a:rPr>
              <a:t>• </a:t>
            </a:r>
            <a:r>
              <a:rPr lang="ru-RU" sz="1600" dirty="0" smtClean="0">
                <a:latin typeface="Georgia" panose="02040502050405020303" pitchFamily="18" charset="0"/>
                <a:ea typeface="Calibri" panose="020F0502020204030204" pitchFamily="34" charset="0"/>
                <a:cs typeface="Times New Roman" panose="02020603050405020304" pitchFamily="18" charset="0"/>
              </a:rPr>
              <a:t> </a:t>
            </a:r>
            <a:r>
              <a:rPr lang="ru-RU" sz="1693" dirty="0" smtClean="0">
                <a:latin typeface="Georgia" panose="02040502050405020303" pitchFamily="18" charset="0"/>
                <a:ea typeface="Calibri" panose="020F0502020204030204" pitchFamily="34" charset="0"/>
              </a:rPr>
              <a:t>весь год велась </a:t>
            </a:r>
            <a:r>
              <a:rPr lang="ru-RU" sz="1693" dirty="0">
                <a:latin typeface="Georgia" panose="02040502050405020303" pitchFamily="18" charset="0"/>
                <a:ea typeface="Calibri" panose="020F0502020204030204" pitchFamily="34" charset="0"/>
              </a:rPr>
              <a:t>активная пропаганда здорового образа жизни и популяризация физкультуры и спорта среди инвалидов по зрению в средствах массовой </a:t>
            </a:r>
            <a:r>
              <a:rPr lang="ru-RU" sz="1693" dirty="0" smtClean="0">
                <a:latin typeface="Georgia" panose="02040502050405020303" pitchFamily="18" charset="0"/>
                <a:ea typeface="Calibri" panose="020F0502020204030204" pitchFamily="34" charset="0"/>
              </a:rPr>
              <a:t>информации(на </a:t>
            </a:r>
            <a:r>
              <a:rPr lang="ru-RU" sz="1693" dirty="0">
                <a:latin typeface="Georgia" panose="02040502050405020303" pitchFamily="18" charset="0"/>
                <a:ea typeface="Calibri" panose="020F0502020204030204" pitchFamily="34" charset="0"/>
              </a:rPr>
              <a:t>сайте КСРК ВОС и в социальных </a:t>
            </a:r>
            <a:r>
              <a:rPr lang="ru-RU" sz="1693" dirty="0" smtClean="0">
                <a:latin typeface="Georgia" panose="02040502050405020303" pitchFamily="18" charset="0"/>
                <a:ea typeface="Calibri" panose="020F0502020204030204" pitchFamily="34" charset="0"/>
              </a:rPr>
              <a:t>сетях).</a:t>
            </a:r>
            <a:endParaRPr lang="ru-RU" sz="1693" dirty="0">
              <a:latin typeface="Georgia" panose="02040502050405020303" pitchFamily="18" charset="0"/>
            </a:endParaRPr>
          </a:p>
        </p:txBody>
      </p:sp>
      <p:pic>
        <p:nvPicPr>
          <p:cNvPr id="8" name="Рисунок 7"/>
          <p:cNvPicPr>
            <a:picLocks noChangeAspect="1"/>
          </p:cNvPicPr>
          <p:nvPr/>
        </p:nvPicPr>
        <p:blipFill rotWithShape="1">
          <a:blip r:embed="rId3" cstate="print">
            <a:extLst>
              <a:ext uri="{28A0092B-C50C-407E-A947-70E740481C1C}">
                <a14:useLocalDpi xmlns:a14="http://schemas.microsoft.com/office/drawing/2010/main" val="0"/>
              </a:ext>
            </a:extLst>
          </a:blip>
          <a:srcRect t="1" b="9495"/>
          <a:stretch/>
        </p:blipFill>
        <p:spPr>
          <a:xfrm>
            <a:off x="4365104" y="2987824"/>
            <a:ext cx="2365439" cy="4305605"/>
          </a:xfrm>
          <a:prstGeom prst="rect">
            <a:avLst/>
          </a:prstGeom>
        </p:spPr>
      </p:pic>
      <p:pic>
        <p:nvPicPr>
          <p:cNvPr id="10" name="Рисунок 9"/>
          <p:cNvPicPr>
            <a:picLocks noChangeAspect="1"/>
          </p:cNvPicPr>
          <p:nvPr/>
        </p:nvPicPr>
        <p:blipFill rotWithShape="1">
          <a:blip r:embed="rId4" cstate="print">
            <a:extLst>
              <a:ext uri="{28A0092B-C50C-407E-A947-70E740481C1C}">
                <a14:useLocalDpi xmlns:a14="http://schemas.microsoft.com/office/drawing/2010/main" val="0"/>
              </a:ext>
            </a:extLst>
          </a:blip>
          <a:srcRect r="14291" b="38450"/>
          <a:stretch/>
        </p:blipFill>
        <p:spPr>
          <a:xfrm>
            <a:off x="1124744" y="2605776"/>
            <a:ext cx="3059657" cy="3248942"/>
          </a:xfrm>
          <a:prstGeom prst="rect">
            <a:avLst/>
          </a:prstGeom>
        </p:spPr>
      </p:pic>
      <p:pic>
        <p:nvPicPr>
          <p:cNvPr id="11" name="Рисунок 10"/>
          <p:cNvPicPr>
            <a:picLocks noChangeAspect="1"/>
          </p:cNvPicPr>
          <p:nvPr/>
        </p:nvPicPr>
        <p:blipFill rotWithShape="1">
          <a:blip r:embed="rId5" cstate="print">
            <a:extLst>
              <a:ext uri="{28A0092B-C50C-407E-A947-70E740481C1C}">
                <a14:useLocalDpi xmlns:a14="http://schemas.microsoft.com/office/drawing/2010/main" val="0"/>
              </a:ext>
            </a:extLst>
          </a:blip>
          <a:srcRect r="22699"/>
          <a:stretch/>
        </p:blipFill>
        <p:spPr>
          <a:xfrm>
            <a:off x="606623" y="6012160"/>
            <a:ext cx="3649691" cy="2860717"/>
          </a:xfrm>
          <a:prstGeom prst="rect">
            <a:avLst/>
          </a:prstGeom>
        </p:spPr>
      </p:pic>
      <p:pic>
        <p:nvPicPr>
          <p:cNvPr id="9" name="Рисунок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75945" y="7477780"/>
            <a:ext cx="1059973" cy="1552470"/>
          </a:xfrm>
          <a:prstGeom prst="rect">
            <a:avLst/>
          </a:prstGeom>
        </p:spPr>
      </p:pic>
    </p:spTree>
    <p:extLst>
      <p:ext uri="{BB962C8B-B14F-4D97-AF65-F5344CB8AC3E}">
        <p14:creationId xmlns:p14="http://schemas.microsoft.com/office/powerpoint/2010/main" val="335751552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48000">
              <a:srgbClr val="FFFD95"/>
            </a:gs>
            <a:gs pos="70000">
              <a:srgbClr val="FBF171"/>
            </a:gs>
            <a:gs pos="92000">
              <a:srgbClr val="F9E151"/>
            </a:gs>
          </a:gsLst>
          <a:lin ang="2700000" scaled="1"/>
          <a:tileRect/>
        </a:grad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6623" y="251520"/>
            <a:ext cx="1310209" cy="1792199"/>
          </a:xfrm>
          <a:prstGeom prst="rect">
            <a:avLst/>
          </a:prstGeom>
        </p:spPr>
      </p:pic>
      <p:sp>
        <p:nvSpPr>
          <p:cNvPr id="6" name="Прямоугольник 5"/>
          <p:cNvSpPr/>
          <p:nvPr/>
        </p:nvSpPr>
        <p:spPr>
          <a:xfrm>
            <a:off x="2210980" y="467544"/>
            <a:ext cx="4386371" cy="1846659"/>
          </a:xfrm>
          <a:prstGeom prst="rect">
            <a:avLst/>
          </a:prstGeom>
        </p:spPr>
        <p:txBody>
          <a:bodyPr wrap="square">
            <a:spAutoFit/>
          </a:bodyPr>
          <a:lstStyle/>
          <a:p>
            <a:pPr algn="just"/>
            <a:r>
              <a:rPr lang="ru-RU" sz="1600" dirty="0" smtClean="0">
                <a:latin typeface="Georgia" panose="02040502050405020303" pitchFamily="18" charset="0"/>
                <a:ea typeface="Calibri" panose="020F0502020204030204" pitchFamily="34" charset="0"/>
                <a:cs typeface="Times New Roman" panose="02020603050405020304" pitchFamily="18" charset="0"/>
              </a:rPr>
              <a:t>В КСРК ВОС постоянно действуют секции по волейболу для лиц </a:t>
            </a:r>
            <a:r>
              <a:rPr lang="ru-RU" sz="1600" dirty="0" smtClean="0">
                <a:latin typeface="Times New Roman"/>
                <a:ea typeface="Calibri"/>
              </a:rPr>
              <a:t>с </a:t>
            </a:r>
            <a:r>
              <a:rPr lang="ru-RU" sz="1600" dirty="0">
                <a:latin typeface="Times New Roman"/>
                <a:ea typeface="Calibri"/>
              </a:rPr>
              <a:t>нарушением зрения, </a:t>
            </a:r>
            <a:r>
              <a:rPr lang="ru-RU" sz="1600" dirty="0" err="1">
                <a:latin typeface="Times New Roman"/>
                <a:ea typeface="Calibri"/>
              </a:rPr>
              <a:t>футзалу</a:t>
            </a:r>
            <a:r>
              <a:rPr lang="ru-RU" sz="1600" dirty="0">
                <a:latin typeface="Times New Roman"/>
                <a:ea typeface="Calibri"/>
              </a:rPr>
              <a:t>, </a:t>
            </a:r>
            <a:r>
              <a:rPr lang="ru-RU" sz="1600" dirty="0" err="1">
                <a:latin typeface="Times New Roman"/>
                <a:ea typeface="Calibri"/>
              </a:rPr>
              <a:t>голболу</a:t>
            </a:r>
            <a:r>
              <a:rPr lang="ru-RU" sz="1600" dirty="0">
                <a:latin typeface="Times New Roman"/>
                <a:ea typeface="Calibri"/>
              </a:rPr>
              <a:t>, </a:t>
            </a:r>
            <a:r>
              <a:rPr lang="ru-RU" sz="1600" dirty="0" err="1">
                <a:latin typeface="Times New Roman"/>
                <a:ea typeface="Calibri"/>
              </a:rPr>
              <a:t>торболу</a:t>
            </a:r>
            <a:r>
              <a:rPr lang="ru-RU" sz="1600" dirty="0">
                <a:latin typeface="Times New Roman"/>
                <a:ea typeface="Calibri"/>
              </a:rPr>
              <a:t>,  дзюдо, настольному теннису для слепых, стрельбе из электронно-акустической биатлонной установки, ОФП, озвученному </a:t>
            </a:r>
            <a:r>
              <a:rPr lang="ru-RU" sz="1600" dirty="0" err="1">
                <a:latin typeface="Times New Roman"/>
                <a:ea typeface="Calibri"/>
              </a:rPr>
              <a:t>дартсу</a:t>
            </a:r>
            <a:r>
              <a:rPr lang="ru-RU" sz="1600" dirty="0">
                <a:latin typeface="Times New Roman"/>
                <a:ea typeface="Calibri"/>
              </a:rPr>
              <a:t>, в которых  регулярно занимаются  </a:t>
            </a:r>
            <a:r>
              <a:rPr lang="ru-RU" b="1" dirty="0">
                <a:latin typeface="Times New Roman"/>
                <a:ea typeface="Calibri"/>
              </a:rPr>
              <a:t>177 </a:t>
            </a:r>
            <a:r>
              <a:rPr lang="ru-RU" sz="1600" dirty="0">
                <a:latin typeface="Times New Roman"/>
                <a:ea typeface="Calibri"/>
              </a:rPr>
              <a:t>инвалидов по </a:t>
            </a:r>
            <a:r>
              <a:rPr lang="ru-RU" sz="1600" dirty="0" smtClean="0">
                <a:latin typeface="Times New Roman"/>
                <a:ea typeface="Calibri"/>
              </a:rPr>
              <a:t>зрению. </a:t>
            </a:r>
            <a:endParaRPr lang="ru-RU" sz="1693" dirty="0">
              <a:latin typeface="Georgia" panose="02040502050405020303" pitchFamily="18" charset="0"/>
            </a:endParaRPr>
          </a:p>
        </p:txBody>
      </p:sp>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8027" y="7308304"/>
            <a:ext cx="1059973" cy="1552470"/>
          </a:xfrm>
          <a:prstGeom prst="rect">
            <a:avLst/>
          </a:prstGeom>
        </p:spPr>
      </p:pic>
      <p:pic>
        <p:nvPicPr>
          <p:cNvPr id="614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8680" y="2327077"/>
            <a:ext cx="3062660" cy="2041773"/>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447" b="-1"/>
          <a:stretch/>
        </p:blipFill>
        <p:spPr bwMode="auto">
          <a:xfrm>
            <a:off x="3717032" y="2327077"/>
            <a:ext cx="2989493" cy="2041773"/>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8680" y="4572000"/>
            <a:ext cx="3024061" cy="2016224"/>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5100" r="15102" b="9012"/>
          <a:stretch/>
        </p:blipFill>
        <p:spPr bwMode="auto">
          <a:xfrm>
            <a:off x="3717032" y="4572001"/>
            <a:ext cx="2989493" cy="2016224"/>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6075"/>
          <a:stretch/>
        </p:blipFill>
        <p:spPr bwMode="auto">
          <a:xfrm>
            <a:off x="1865552" y="6763646"/>
            <a:ext cx="3702960" cy="231865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427909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6"/>
          <p:cNvPicPr>
            <a:picLocks noChangeAspect="1"/>
          </p:cNvPicPr>
          <p:nvPr/>
        </p:nvPicPr>
        <p:blipFill>
          <a:blip r:embed="rId2" cstate="print"/>
          <a:srcRect/>
          <a:stretch>
            <a:fillRect/>
          </a:stretch>
        </p:blipFill>
        <p:spPr bwMode="auto">
          <a:xfrm>
            <a:off x="188641" y="260091"/>
            <a:ext cx="1800200" cy="1013059"/>
          </a:xfrm>
          <a:prstGeom prst="rect">
            <a:avLst/>
          </a:prstGeom>
          <a:noFill/>
          <a:ln w="9525">
            <a:noFill/>
            <a:miter lim="800000"/>
            <a:headEnd/>
            <a:tailEnd/>
          </a:ln>
        </p:spPr>
      </p:pic>
      <p:sp>
        <p:nvSpPr>
          <p:cNvPr id="6" name="Прямоугольник 5"/>
          <p:cNvSpPr/>
          <p:nvPr/>
        </p:nvSpPr>
        <p:spPr>
          <a:xfrm>
            <a:off x="1988840" y="179512"/>
            <a:ext cx="4464494" cy="931024"/>
          </a:xfrm>
          <a:prstGeom prst="rect">
            <a:avLst/>
          </a:prstGeom>
          <a:noFill/>
        </p:spPr>
        <p:txBody>
          <a:bodyPr wrap="square" lIns="99060" tIns="49530" rIns="99060" bIns="49530">
            <a:spAutoFit/>
            <a:scene3d>
              <a:camera prst="orthographicFront"/>
              <a:lightRig rig="harsh" dir="t"/>
            </a:scene3d>
            <a:sp3d extrusionH="57150" prstMaterial="matte">
              <a:bevelT w="63500" h="12700" prst="angle"/>
              <a:contourClr>
                <a:schemeClr val="bg1">
                  <a:lumMod val="65000"/>
                </a:schemeClr>
              </a:contourClr>
            </a:sp3d>
          </a:bodyPr>
          <a:lstStyle/>
          <a:p>
            <a:pPr algn="ctr" eaLnBrk="1" hangingPunct="1">
              <a:lnSpc>
                <a:spcPct val="150000"/>
              </a:lnSpc>
              <a:defRPr/>
            </a:pPr>
            <a:r>
              <a:rPr lang="ru-RU" b="1" dirty="0" smtClean="0">
                <a:ln/>
                <a:solidFill>
                  <a:schemeClr val="tx1">
                    <a:lumMod val="65000"/>
                    <a:lumOff val="35000"/>
                  </a:schemeClr>
                </a:solidFill>
              </a:rPr>
              <a:t>Председатели </a:t>
            </a:r>
            <a:endParaRPr lang="ru-RU" b="1" dirty="0">
              <a:ln/>
              <a:solidFill>
                <a:schemeClr val="tx1">
                  <a:lumMod val="65000"/>
                  <a:lumOff val="35000"/>
                </a:schemeClr>
              </a:solidFill>
            </a:endParaRPr>
          </a:p>
          <a:p>
            <a:pPr algn="ctr" eaLnBrk="1" hangingPunct="1">
              <a:lnSpc>
                <a:spcPct val="150000"/>
              </a:lnSpc>
              <a:defRPr/>
            </a:pPr>
            <a:r>
              <a:rPr lang="ru-RU" b="1" i="1" dirty="0" smtClean="0">
                <a:ln/>
                <a:solidFill>
                  <a:schemeClr val="bg2">
                    <a:lumMod val="50000"/>
                  </a:schemeClr>
                </a:solidFill>
              </a:rPr>
              <a:t>Всероссийского общества </a:t>
            </a:r>
            <a:r>
              <a:rPr lang="ru-RU" b="1" i="1" dirty="0">
                <a:ln/>
                <a:solidFill>
                  <a:schemeClr val="bg2">
                    <a:lumMod val="50000"/>
                  </a:schemeClr>
                </a:solidFill>
              </a:rPr>
              <a:t>слепых</a:t>
            </a: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8640" y="1475656"/>
            <a:ext cx="1723737" cy="25922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20735" y="1514177"/>
            <a:ext cx="2080004" cy="2515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20372"/>
          <a:stretch/>
        </p:blipFill>
        <p:spPr bwMode="auto">
          <a:xfrm>
            <a:off x="4658207" y="1514177"/>
            <a:ext cx="2053515" cy="2515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202" y="4078829"/>
            <a:ext cx="2220735" cy="507831"/>
          </a:xfrm>
          <a:prstGeom prst="rect">
            <a:avLst/>
          </a:prstGeom>
        </p:spPr>
        <p:txBody>
          <a:bodyPr wrap="square">
            <a:spAutoFit/>
          </a:bodyPr>
          <a:lstStyle/>
          <a:p>
            <a:pPr lvl="0"/>
            <a:r>
              <a:rPr lang="ru-RU" sz="900" b="1" dirty="0">
                <a:latin typeface="Georgia" pitchFamily="18" charset="0"/>
              </a:rPr>
              <a:t>Мавромати </a:t>
            </a:r>
            <a:r>
              <a:rPr lang="ru-RU" sz="900" b="1" dirty="0" smtClean="0">
                <a:latin typeface="Georgia" pitchFamily="18" charset="0"/>
              </a:rPr>
              <a:t> Борис </a:t>
            </a:r>
            <a:r>
              <a:rPr lang="ru-RU" sz="900" b="1" dirty="0">
                <a:latin typeface="Georgia" pitchFamily="18" charset="0"/>
              </a:rPr>
              <a:t>Петрович </a:t>
            </a:r>
            <a:endParaRPr lang="ru-RU" sz="900" dirty="0">
              <a:latin typeface="Georgia" pitchFamily="18" charset="0"/>
            </a:endParaRPr>
          </a:p>
          <a:p>
            <a:r>
              <a:rPr lang="ru-RU" sz="900" dirty="0">
                <a:latin typeface="Georgia" pitchFamily="18" charset="0"/>
              </a:rPr>
              <a:t>Председатель Совета </a:t>
            </a:r>
            <a:r>
              <a:rPr lang="ru-RU" sz="900" dirty="0" smtClean="0">
                <a:latin typeface="Georgia" pitchFamily="18" charset="0"/>
              </a:rPr>
              <a:t> ВОС </a:t>
            </a:r>
            <a:r>
              <a:rPr lang="ru-RU" sz="900" dirty="0">
                <a:latin typeface="Georgia" pitchFamily="18" charset="0"/>
              </a:rPr>
              <a:t>с 1923 по 1925гг.</a:t>
            </a:r>
          </a:p>
        </p:txBody>
      </p:sp>
      <p:sp>
        <p:nvSpPr>
          <p:cNvPr id="3" name="Прямоугольник 2"/>
          <p:cNvSpPr/>
          <p:nvPr/>
        </p:nvSpPr>
        <p:spPr>
          <a:xfrm>
            <a:off x="2055082" y="4067944"/>
            <a:ext cx="2582232" cy="646331"/>
          </a:xfrm>
          <a:prstGeom prst="rect">
            <a:avLst/>
          </a:prstGeom>
        </p:spPr>
        <p:txBody>
          <a:bodyPr wrap="square">
            <a:spAutoFit/>
          </a:bodyPr>
          <a:lstStyle/>
          <a:p>
            <a:r>
              <a:rPr lang="ru-RU" sz="900" b="1" dirty="0">
                <a:latin typeface="Georgia" pitchFamily="18" charset="0"/>
              </a:rPr>
              <a:t>Викторов Владимир Александрович </a:t>
            </a:r>
          </a:p>
          <a:p>
            <a:r>
              <a:rPr lang="ru-RU" sz="900" dirty="0">
                <a:latin typeface="Georgia" pitchFamily="18" charset="0"/>
              </a:rPr>
              <a:t>Председатель Совета </a:t>
            </a:r>
            <a:r>
              <a:rPr lang="ru-RU" sz="900" dirty="0" smtClean="0">
                <a:latin typeface="Georgia" pitchFamily="18" charset="0"/>
              </a:rPr>
              <a:t> ВОС 1925 </a:t>
            </a:r>
            <a:r>
              <a:rPr lang="ru-RU" sz="900" dirty="0">
                <a:latin typeface="Georgia" pitchFamily="18" charset="0"/>
              </a:rPr>
              <a:t>-</a:t>
            </a:r>
            <a:r>
              <a:rPr lang="ru-RU" sz="900" dirty="0" smtClean="0">
                <a:latin typeface="Georgia" pitchFamily="18" charset="0"/>
              </a:rPr>
              <a:t>1930гг</a:t>
            </a:r>
            <a:r>
              <a:rPr lang="ru-RU" sz="900" dirty="0">
                <a:latin typeface="Georgia" pitchFamily="18" charset="0"/>
              </a:rPr>
              <a:t>.</a:t>
            </a:r>
          </a:p>
          <a:p>
            <a:r>
              <a:rPr lang="ru-RU" sz="900" dirty="0">
                <a:latin typeface="Georgia" pitchFamily="18" charset="0"/>
              </a:rPr>
              <a:t>Председатель Центрального правления </a:t>
            </a:r>
            <a:r>
              <a:rPr lang="ru-RU" sz="900" dirty="0" smtClean="0">
                <a:latin typeface="Georgia" pitchFamily="18" charset="0"/>
              </a:rPr>
              <a:t> ВОС с </a:t>
            </a:r>
            <a:r>
              <a:rPr lang="ru-RU" sz="900" dirty="0">
                <a:latin typeface="Georgia" pitchFamily="18" charset="0"/>
              </a:rPr>
              <a:t>1930 по 1943гг.</a:t>
            </a:r>
          </a:p>
        </p:txBody>
      </p:sp>
      <p:sp>
        <p:nvSpPr>
          <p:cNvPr id="8" name="Прямоугольник 7"/>
          <p:cNvSpPr/>
          <p:nvPr/>
        </p:nvSpPr>
        <p:spPr>
          <a:xfrm>
            <a:off x="4503982" y="4067944"/>
            <a:ext cx="2664296" cy="507831"/>
          </a:xfrm>
          <a:prstGeom prst="rect">
            <a:avLst/>
          </a:prstGeom>
        </p:spPr>
        <p:txBody>
          <a:bodyPr wrap="square">
            <a:spAutoFit/>
          </a:bodyPr>
          <a:lstStyle/>
          <a:p>
            <a:r>
              <a:rPr lang="ru-RU" sz="900" b="1" dirty="0">
                <a:latin typeface="Georgia" pitchFamily="18" charset="0"/>
              </a:rPr>
              <a:t>Медведев Василий Андреевич </a:t>
            </a:r>
          </a:p>
          <a:p>
            <a:r>
              <a:rPr lang="ru-RU" sz="900" dirty="0">
                <a:latin typeface="Georgia" pitchFamily="18" charset="0"/>
              </a:rPr>
              <a:t>Председатель Центрального правления </a:t>
            </a:r>
            <a:r>
              <a:rPr lang="ru-RU" sz="900" dirty="0" smtClean="0">
                <a:latin typeface="Georgia" pitchFamily="18" charset="0"/>
              </a:rPr>
              <a:t> </a:t>
            </a:r>
          </a:p>
          <a:p>
            <a:r>
              <a:rPr lang="ru-RU" sz="900" dirty="0" smtClean="0">
                <a:latin typeface="Georgia" pitchFamily="18" charset="0"/>
              </a:rPr>
              <a:t>ВОС  с  </a:t>
            </a:r>
            <a:r>
              <a:rPr lang="ru-RU" sz="900" dirty="0">
                <a:latin typeface="Georgia" pitchFamily="18" charset="0"/>
              </a:rPr>
              <a:t>1943 по 1950гг</a:t>
            </a:r>
            <a:r>
              <a:rPr lang="ru-RU" sz="900" b="1" dirty="0">
                <a:latin typeface="Georgia" pitchFamily="18" charset="0"/>
              </a:rPr>
              <a:t>.</a:t>
            </a:r>
          </a:p>
        </p:txBody>
      </p:sp>
      <p:pic>
        <p:nvPicPr>
          <p:cNvPr id="2053"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8641" y="5076056"/>
            <a:ext cx="1874535" cy="2515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14857" y="5076056"/>
            <a:ext cx="1862681" cy="2525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6742" b="3212"/>
          <a:stretch/>
        </p:blipFill>
        <p:spPr bwMode="auto">
          <a:xfrm>
            <a:off x="4624603" y="5076056"/>
            <a:ext cx="2038256" cy="2528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Прямоугольник 9"/>
          <p:cNvSpPr/>
          <p:nvPr/>
        </p:nvSpPr>
        <p:spPr>
          <a:xfrm>
            <a:off x="202" y="7808777"/>
            <a:ext cx="2304256" cy="507831"/>
          </a:xfrm>
          <a:prstGeom prst="rect">
            <a:avLst/>
          </a:prstGeom>
        </p:spPr>
        <p:txBody>
          <a:bodyPr wrap="square">
            <a:spAutoFit/>
          </a:bodyPr>
          <a:lstStyle/>
          <a:p>
            <a:r>
              <a:rPr lang="ru-RU" sz="900" b="1" dirty="0" err="1">
                <a:latin typeface="Georgia" pitchFamily="18" charset="0"/>
              </a:rPr>
              <a:t>Наседкин</a:t>
            </a:r>
            <a:r>
              <a:rPr lang="ru-RU" sz="900" b="1" dirty="0">
                <a:latin typeface="Georgia" pitchFamily="18" charset="0"/>
              </a:rPr>
              <a:t> Филипп Иванович </a:t>
            </a:r>
          </a:p>
          <a:p>
            <a:r>
              <a:rPr lang="ru-RU" sz="900" dirty="0">
                <a:latin typeface="Georgia" pitchFamily="18" charset="0"/>
              </a:rPr>
              <a:t>Председатель Центрального правления </a:t>
            </a:r>
            <a:r>
              <a:rPr lang="ru-RU" sz="900" dirty="0" smtClean="0">
                <a:latin typeface="Georgia" pitchFamily="18" charset="0"/>
              </a:rPr>
              <a:t> ВОС  с </a:t>
            </a:r>
            <a:r>
              <a:rPr lang="ru-RU" sz="900" dirty="0">
                <a:latin typeface="Georgia" pitchFamily="18" charset="0"/>
              </a:rPr>
              <a:t>1950 по 1951гг</a:t>
            </a:r>
            <a:r>
              <a:rPr lang="ru-RU" sz="900" b="1" dirty="0">
                <a:latin typeface="Georgia" pitchFamily="18" charset="0"/>
              </a:rPr>
              <a:t>.</a:t>
            </a:r>
          </a:p>
        </p:txBody>
      </p:sp>
      <p:sp>
        <p:nvSpPr>
          <p:cNvPr id="11" name="Прямоугольник 10"/>
          <p:cNvSpPr/>
          <p:nvPr/>
        </p:nvSpPr>
        <p:spPr>
          <a:xfrm>
            <a:off x="2101802" y="7808775"/>
            <a:ext cx="2623341" cy="507831"/>
          </a:xfrm>
          <a:prstGeom prst="rect">
            <a:avLst/>
          </a:prstGeom>
        </p:spPr>
        <p:txBody>
          <a:bodyPr wrap="square">
            <a:spAutoFit/>
          </a:bodyPr>
          <a:lstStyle/>
          <a:p>
            <a:r>
              <a:rPr lang="ru-RU" sz="900" b="1" dirty="0">
                <a:latin typeface="Georgia" pitchFamily="18" charset="0"/>
              </a:rPr>
              <a:t>Иванов Сергей Михайлович </a:t>
            </a:r>
          </a:p>
          <a:p>
            <a:r>
              <a:rPr lang="ru-RU" sz="900" dirty="0">
                <a:latin typeface="Georgia" pitchFamily="18" charset="0"/>
              </a:rPr>
              <a:t>Председатель Центрального правления  </a:t>
            </a:r>
            <a:r>
              <a:rPr lang="ru-RU" sz="900" dirty="0" smtClean="0">
                <a:latin typeface="Georgia" pitchFamily="18" charset="0"/>
              </a:rPr>
              <a:t>ВОС </a:t>
            </a:r>
          </a:p>
          <a:p>
            <a:r>
              <a:rPr lang="ru-RU" sz="900" dirty="0" smtClean="0">
                <a:latin typeface="Georgia" pitchFamily="18" charset="0"/>
              </a:rPr>
              <a:t>с </a:t>
            </a:r>
            <a:r>
              <a:rPr lang="ru-RU" sz="900" dirty="0">
                <a:latin typeface="Georgia" pitchFamily="18" charset="0"/>
              </a:rPr>
              <a:t>1951 по 1958гг</a:t>
            </a:r>
            <a:r>
              <a:rPr lang="ru-RU" sz="900" b="1" dirty="0">
                <a:latin typeface="Georgia" pitchFamily="18" charset="0"/>
              </a:rPr>
              <a:t>.</a:t>
            </a:r>
          </a:p>
        </p:txBody>
      </p:sp>
      <p:sp>
        <p:nvSpPr>
          <p:cNvPr id="12" name="Прямоугольник 11"/>
          <p:cNvSpPr/>
          <p:nvPr/>
        </p:nvSpPr>
        <p:spPr>
          <a:xfrm>
            <a:off x="4675652" y="7808772"/>
            <a:ext cx="2198238" cy="492443"/>
          </a:xfrm>
          <a:prstGeom prst="rect">
            <a:avLst/>
          </a:prstGeom>
        </p:spPr>
        <p:txBody>
          <a:bodyPr wrap="square">
            <a:spAutoFit/>
          </a:bodyPr>
          <a:lstStyle/>
          <a:p>
            <a:r>
              <a:rPr lang="ru-RU" sz="900" b="1" dirty="0">
                <a:latin typeface="Georgia" pitchFamily="18" charset="0"/>
              </a:rPr>
              <a:t>Зимин Борис Владимирович </a:t>
            </a:r>
          </a:p>
          <a:p>
            <a:r>
              <a:rPr lang="ru-RU" sz="850" dirty="0">
                <a:latin typeface="Georgia" pitchFamily="18" charset="0"/>
              </a:rPr>
              <a:t>Председатель Центрального правления </a:t>
            </a:r>
            <a:endParaRPr lang="ru-RU" sz="850" dirty="0" smtClean="0">
              <a:latin typeface="Georgia" pitchFamily="18" charset="0"/>
            </a:endParaRPr>
          </a:p>
          <a:p>
            <a:r>
              <a:rPr lang="ru-RU" sz="850" dirty="0" smtClean="0">
                <a:latin typeface="Georgia" pitchFamily="18" charset="0"/>
              </a:rPr>
              <a:t>ВОС  с </a:t>
            </a:r>
            <a:r>
              <a:rPr lang="ru-RU" sz="850" dirty="0">
                <a:latin typeface="Georgia" pitchFamily="18" charset="0"/>
              </a:rPr>
              <a:t>1958 по 1986гг.</a:t>
            </a:r>
          </a:p>
        </p:txBody>
      </p:sp>
    </p:spTree>
    <p:extLst>
      <p:ext uri="{BB962C8B-B14F-4D97-AF65-F5344CB8AC3E}">
        <p14:creationId xmlns:p14="http://schemas.microsoft.com/office/powerpoint/2010/main" val="37578837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gradFill>
          <a:gsLst>
            <a:gs pos="8000">
              <a:schemeClr val="bg1"/>
            </a:gs>
            <a:gs pos="30000">
              <a:srgbClr val="FFFECD"/>
            </a:gs>
            <a:gs pos="86000">
              <a:srgbClr val="86F2ED"/>
            </a:gs>
            <a:gs pos="96000">
              <a:srgbClr val="70F0EA"/>
            </a:gs>
          </a:gsLst>
          <a:lin ang="2700000" scaled="1"/>
        </a:grad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196" y="379275"/>
            <a:ext cx="2723193" cy="1357355"/>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6063" y="181283"/>
            <a:ext cx="1061937" cy="1555347"/>
          </a:xfrm>
          <a:prstGeom prst="rect">
            <a:avLst/>
          </a:prstGeom>
        </p:spPr>
      </p:pic>
      <p:sp>
        <p:nvSpPr>
          <p:cNvPr id="2" name="Прямоугольник 1"/>
          <p:cNvSpPr/>
          <p:nvPr/>
        </p:nvSpPr>
        <p:spPr>
          <a:xfrm>
            <a:off x="1768343" y="497292"/>
            <a:ext cx="4246184" cy="92333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ctr">
              <a:spcAft>
                <a:spcPts val="0"/>
              </a:spcAft>
            </a:pPr>
            <a:r>
              <a:rPr lang="ru-RU" b="1" dirty="0">
                <a:solidFill>
                  <a:schemeClr val="accent5">
                    <a:lumMod val="50000"/>
                  </a:schemeClr>
                </a:solidFill>
                <a:latin typeface="Georgia" panose="02040502050405020303" pitchFamily="18" charset="0"/>
                <a:ea typeface="Times New Roman" panose="02020603050405020304" pitchFamily="18" charset="0"/>
              </a:rPr>
              <a:t>Образовательный центр </a:t>
            </a:r>
          </a:p>
          <a:p>
            <a:pPr algn="ctr">
              <a:spcAft>
                <a:spcPts val="0"/>
              </a:spcAft>
            </a:pPr>
            <a:r>
              <a:rPr lang="ru-RU" b="1" dirty="0">
                <a:solidFill>
                  <a:schemeClr val="accent5">
                    <a:lumMod val="50000"/>
                  </a:schemeClr>
                </a:solidFill>
                <a:latin typeface="Georgia" panose="02040502050405020303" pitchFamily="18" charset="0"/>
                <a:ea typeface="Times New Roman" panose="02020603050405020304" pitchFamily="18" charset="0"/>
              </a:rPr>
              <a:t>КСРК ВОС в период самоизоляции</a:t>
            </a:r>
          </a:p>
        </p:txBody>
      </p:sp>
      <p:sp>
        <p:nvSpPr>
          <p:cNvPr id="6" name="Прямоугольник 5"/>
          <p:cNvSpPr/>
          <p:nvPr/>
        </p:nvSpPr>
        <p:spPr>
          <a:xfrm>
            <a:off x="559091" y="1979712"/>
            <a:ext cx="6120680" cy="3517886"/>
          </a:xfrm>
          <a:prstGeom prst="rect">
            <a:avLst/>
          </a:prstGeom>
        </p:spPr>
        <p:txBody>
          <a:bodyPr wrap="square">
            <a:spAutoFit/>
          </a:bodyPr>
          <a:lstStyle/>
          <a:p>
            <a:pPr algn="just">
              <a:spcAft>
                <a:spcPts val="0"/>
              </a:spcAft>
            </a:pPr>
            <a:r>
              <a:rPr lang="ru-RU" sz="1590" dirty="0">
                <a:latin typeface="Georgia" panose="02040502050405020303" pitchFamily="18" charset="0"/>
                <a:ea typeface="Calibri" panose="020F0502020204030204" pitchFamily="34" charset="0"/>
              </a:rPr>
              <a:t>      Дистанционное образование – это востребованное направление в обучении и реабилитации инвалидов по зрению. Взаимодействие педагога и обучающихся происходит на расстоянии и реализуется посредством интернет-технологий. Слушатель получает знания, находясь у себя дома за компьютером или даже с телефоном в руках.</a:t>
            </a:r>
          </a:p>
          <a:p>
            <a:pPr algn="just">
              <a:spcAft>
                <a:spcPts val="0"/>
              </a:spcAft>
            </a:pPr>
            <a:r>
              <a:rPr lang="ru-RU" sz="1590" dirty="0">
                <a:latin typeface="Georgia" panose="02040502050405020303" pitchFamily="18" charset="0"/>
                <a:ea typeface="Calibri" panose="020F0502020204030204" pitchFamily="34" charset="0"/>
              </a:rPr>
              <a:t> </a:t>
            </a:r>
          </a:p>
          <a:p>
            <a:pPr algn="just"/>
            <a:r>
              <a:rPr lang="ru-RU" sz="1590" dirty="0">
                <a:latin typeface="Georgia" panose="02040502050405020303" pitchFamily="18" charset="0"/>
                <a:ea typeface="Calibri" panose="020F0502020204030204" pitchFamily="34" charset="0"/>
              </a:rPr>
              <a:t>      Дистанционное обучение в разной форме и разных объёмах проводится в КСРК ВОС уже несколько лет. Начало этому было положено выпуском лекций по программе «Компьютерная программа </a:t>
            </a:r>
            <a:r>
              <a:rPr lang="en-US" sz="1590" dirty="0">
                <a:latin typeface="Georgia" panose="02040502050405020303" pitchFamily="18" charset="0"/>
                <a:ea typeface="Calibri" panose="020F0502020204030204" pitchFamily="34" charset="0"/>
              </a:rPr>
              <a:t>JAWS for Windows</a:t>
            </a:r>
            <a:r>
              <a:rPr lang="ru-RU" sz="1590" dirty="0">
                <a:latin typeface="Georgia" panose="02040502050405020303" pitchFamily="18" charset="0"/>
                <a:ea typeface="Calibri" panose="020F0502020204030204" pitchFamily="34" charset="0"/>
              </a:rPr>
              <a:t>» на «Радио ВОС». В эфир вышло уже </a:t>
            </a:r>
            <a:r>
              <a:rPr lang="ru-RU" sz="1590" dirty="0" smtClean="0">
                <a:latin typeface="Georgia" panose="02040502050405020303" pitchFamily="18" charset="0"/>
                <a:ea typeface="Calibri" panose="020F0502020204030204" pitchFamily="34" charset="0"/>
              </a:rPr>
              <a:t>более 35 </a:t>
            </a:r>
            <a:r>
              <a:rPr lang="ru-RU" sz="1590" dirty="0">
                <a:latin typeface="Georgia" panose="02040502050405020303" pitchFamily="18" charset="0"/>
                <a:ea typeface="Calibri" panose="020F0502020204030204" pitchFamily="34" charset="0"/>
              </a:rPr>
              <a:t>лекций по этой программе.</a:t>
            </a:r>
          </a:p>
          <a:p>
            <a:pPr algn="just"/>
            <a:r>
              <a:rPr lang="en-US" sz="1590" dirty="0">
                <a:hlinkClick r:id="rId4"/>
              </a:rPr>
              <a:t>http://www.radiovos.ru/arch/Audience/Audience-Lesson34.mp3</a:t>
            </a:r>
            <a:endParaRPr lang="ru-RU" sz="1590" dirty="0"/>
          </a:p>
          <a:p>
            <a:pPr algn="just"/>
            <a:endParaRPr lang="ru-RU" sz="1590" dirty="0">
              <a:latin typeface="Georgia" panose="02040502050405020303" pitchFamily="18" charset="0"/>
              <a:ea typeface="Calibri" panose="020F0502020204030204" pitchFamily="34" charset="0"/>
            </a:endParaRPr>
          </a:p>
        </p:txBody>
      </p:sp>
      <p:pic>
        <p:nvPicPr>
          <p:cNvPr id="7" name="Рисунок 6"/>
          <p:cNvPicPr>
            <a:picLocks noChangeAspect="1"/>
          </p:cNvPicPr>
          <p:nvPr/>
        </p:nvPicPr>
        <p:blipFill rotWithShape="1">
          <a:blip r:embed="rId5" cstate="print">
            <a:extLst>
              <a:ext uri="{28A0092B-C50C-407E-A947-70E740481C1C}">
                <a14:useLocalDpi xmlns:a14="http://schemas.microsoft.com/office/drawing/2010/main" val="0"/>
              </a:ext>
            </a:extLst>
          </a:blip>
          <a:srcRect l="55560"/>
          <a:stretch/>
        </p:blipFill>
        <p:spPr>
          <a:xfrm>
            <a:off x="4077072" y="5364088"/>
            <a:ext cx="2089987" cy="313556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0" name="Рисунок 9"/>
          <p:cNvPicPr>
            <a:picLocks noChangeAspect="1"/>
          </p:cNvPicPr>
          <p:nvPr/>
        </p:nvPicPr>
        <p:blipFill rotWithShape="1">
          <a:blip r:embed="rId6" cstate="print">
            <a:extLst>
              <a:ext uri="{28A0092B-C50C-407E-A947-70E740481C1C}">
                <a14:useLocalDpi xmlns:a14="http://schemas.microsoft.com/office/drawing/2010/main" val="0"/>
              </a:ext>
            </a:extLst>
          </a:blip>
          <a:srcRect l="53377" r="334"/>
          <a:stretch/>
        </p:blipFill>
        <p:spPr>
          <a:xfrm flipH="1">
            <a:off x="1196752" y="5364088"/>
            <a:ext cx="2177143" cy="313556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315054156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gradFill>
          <a:gsLst>
            <a:gs pos="8000">
              <a:schemeClr val="bg1"/>
            </a:gs>
            <a:gs pos="30000">
              <a:srgbClr val="FFFECD"/>
            </a:gs>
            <a:gs pos="86000">
              <a:srgbClr val="86F2ED"/>
            </a:gs>
            <a:gs pos="96000">
              <a:srgbClr val="70F0EA"/>
            </a:gs>
          </a:gsLst>
          <a:lin ang="2700000" scaled="1"/>
        </a:grad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196" y="379275"/>
            <a:ext cx="2723193" cy="1357355"/>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6063" y="181283"/>
            <a:ext cx="1061937" cy="1555347"/>
          </a:xfrm>
          <a:prstGeom prst="rect">
            <a:avLst/>
          </a:prstGeom>
        </p:spPr>
      </p:pic>
      <p:sp>
        <p:nvSpPr>
          <p:cNvPr id="2" name="Прямоугольник 1"/>
          <p:cNvSpPr/>
          <p:nvPr/>
        </p:nvSpPr>
        <p:spPr>
          <a:xfrm>
            <a:off x="1916832" y="493841"/>
            <a:ext cx="4246184" cy="92333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ctr">
              <a:spcAft>
                <a:spcPts val="0"/>
              </a:spcAft>
            </a:pPr>
            <a:r>
              <a:rPr lang="ru-RU" b="1" dirty="0">
                <a:solidFill>
                  <a:schemeClr val="accent5">
                    <a:lumMod val="50000"/>
                  </a:schemeClr>
                </a:solidFill>
                <a:latin typeface="Georgia" panose="02040502050405020303" pitchFamily="18" charset="0"/>
                <a:ea typeface="Times New Roman" panose="02020603050405020304" pitchFamily="18" charset="0"/>
              </a:rPr>
              <a:t>Образовательный центр </a:t>
            </a:r>
          </a:p>
          <a:p>
            <a:pPr algn="ctr">
              <a:spcAft>
                <a:spcPts val="0"/>
              </a:spcAft>
            </a:pPr>
            <a:r>
              <a:rPr lang="ru-RU" b="1" dirty="0">
                <a:solidFill>
                  <a:schemeClr val="accent5">
                    <a:lumMod val="50000"/>
                  </a:schemeClr>
                </a:solidFill>
                <a:latin typeface="Georgia" panose="02040502050405020303" pitchFamily="18" charset="0"/>
                <a:ea typeface="Times New Roman" panose="02020603050405020304" pitchFamily="18" charset="0"/>
              </a:rPr>
              <a:t>КСРК ВОС в период самоизоляции</a:t>
            </a:r>
          </a:p>
        </p:txBody>
      </p:sp>
      <p:sp>
        <p:nvSpPr>
          <p:cNvPr id="3" name="Прямоугольник 2"/>
          <p:cNvSpPr/>
          <p:nvPr/>
        </p:nvSpPr>
        <p:spPr>
          <a:xfrm>
            <a:off x="908720" y="1920633"/>
            <a:ext cx="5544616" cy="2958054"/>
          </a:xfrm>
          <a:prstGeom prst="rect">
            <a:avLst/>
          </a:prstGeom>
        </p:spPr>
        <p:txBody>
          <a:bodyPr wrap="square">
            <a:spAutoFit/>
          </a:bodyPr>
          <a:lstStyle/>
          <a:p>
            <a:pPr lvl="0" algn="just"/>
            <a:r>
              <a:rPr lang="ru-RU" sz="1693" dirty="0">
                <a:solidFill>
                  <a:prstClr val="black"/>
                </a:solidFill>
                <a:latin typeface="Georgia" panose="02040502050405020303" pitchFamily="18" charset="0"/>
                <a:ea typeface="Calibri" panose="020F0502020204030204" pitchFamily="34" charset="0"/>
              </a:rPr>
              <a:t> </a:t>
            </a:r>
            <a:r>
              <a:rPr lang="ru-RU" sz="1693" dirty="0" smtClean="0">
                <a:solidFill>
                  <a:prstClr val="black"/>
                </a:solidFill>
                <a:latin typeface="Georgia" panose="02040502050405020303" pitchFamily="18" charset="0"/>
                <a:ea typeface="Calibri" panose="020F0502020204030204" pitchFamily="34" charset="0"/>
              </a:rPr>
              <a:t>      В </a:t>
            </a:r>
            <a:r>
              <a:rPr lang="ru-RU" sz="1693" dirty="0">
                <a:solidFill>
                  <a:prstClr val="black"/>
                </a:solidFill>
                <a:latin typeface="Georgia" panose="02040502050405020303" pitchFamily="18" charset="0"/>
                <a:ea typeface="Calibri" panose="020F0502020204030204" pitchFamily="34" charset="0"/>
              </a:rPr>
              <a:t>2019 году было разработано Положение о дистанционном обучении в КСРК ВОС.</a:t>
            </a:r>
          </a:p>
          <a:p>
            <a:pPr lvl="0" algn="just"/>
            <a:r>
              <a:rPr lang="ru-RU" sz="1693" dirty="0">
                <a:solidFill>
                  <a:prstClr val="black"/>
                </a:solidFill>
                <a:latin typeface="Georgia" panose="02040502050405020303" pitchFamily="18" charset="0"/>
                <a:ea typeface="Calibri" panose="020F0502020204030204" pitchFamily="34" charset="0"/>
              </a:rPr>
              <a:t>       </a:t>
            </a:r>
            <a:r>
              <a:rPr lang="ru-RU" sz="1693" dirty="0" smtClean="0">
                <a:solidFill>
                  <a:prstClr val="black"/>
                </a:solidFill>
                <a:latin typeface="Georgia" panose="02040502050405020303" pitchFamily="18" charset="0"/>
                <a:ea typeface="Calibri" panose="020F0502020204030204" pitchFamily="34" charset="0"/>
              </a:rPr>
              <a:t>Широкое </a:t>
            </a:r>
            <a:r>
              <a:rPr lang="ru-RU" sz="1693" dirty="0">
                <a:solidFill>
                  <a:prstClr val="black"/>
                </a:solidFill>
                <a:latin typeface="Georgia" panose="02040502050405020303" pitchFamily="18" charset="0"/>
                <a:ea typeface="Calibri" panose="020F0502020204030204" pitchFamily="34" charset="0"/>
              </a:rPr>
              <a:t>развитие дистанционное обучение получило благодаря программе </a:t>
            </a:r>
            <a:r>
              <a:rPr lang="en-US" sz="1693" dirty="0">
                <a:solidFill>
                  <a:prstClr val="black"/>
                </a:solidFill>
                <a:latin typeface="Georgia" panose="02040502050405020303" pitchFamily="18" charset="0"/>
                <a:ea typeface="Calibri" panose="020F0502020204030204" pitchFamily="34" charset="0"/>
              </a:rPr>
              <a:t>Team Talk</a:t>
            </a:r>
            <a:r>
              <a:rPr lang="ru-RU" sz="1693" dirty="0">
                <a:solidFill>
                  <a:prstClr val="black"/>
                </a:solidFill>
                <a:latin typeface="Georgia" panose="02040502050405020303" pitchFamily="18" charset="0"/>
                <a:ea typeface="Calibri" panose="020F0502020204030204" pitchFamily="34" charset="0"/>
              </a:rPr>
              <a:t>, на базе которой постоянно проводятся </a:t>
            </a:r>
            <a:r>
              <a:rPr lang="ru-RU" sz="1693" dirty="0" err="1">
                <a:solidFill>
                  <a:prstClr val="black"/>
                </a:solidFill>
                <a:latin typeface="Georgia" panose="02040502050405020303" pitchFamily="18" charset="0"/>
                <a:ea typeface="Calibri" panose="020F0502020204030204" pitchFamily="34" charset="0"/>
              </a:rPr>
              <a:t>вебинары</a:t>
            </a:r>
            <a:r>
              <a:rPr lang="ru-RU" sz="1693" dirty="0">
                <a:solidFill>
                  <a:prstClr val="black"/>
                </a:solidFill>
                <a:latin typeface="Georgia" panose="02040502050405020303" pitchFamily="18" charset="0"/>
                <a:ea typeface="Calibri" panose="020F0502020204030204" pitchFamily="34" charset="0"/>
              </a:rPr>
              <a:t> и конференции по различным учебным темам и дисциплинам.</a:t>
            </a:r>
          </a:p>
          <a:p>
            <a:pPr lvl="0" algn="just">
              <a:spcAft>
                <a:spcPts val="0"/>
              </a:spcAft>
            </a:pPr>
            <a:r>
              <a:rPr lang="ru-RU" sz="1693" dirty="0">
                <a:solidFill>
                  <a:prstClr val="black"/>
                </a:solidFill>
                <a:latin typeface="Georgia" panose="02040502050405020303" pitchFamily="18" charset="0"/>
                <a:ea typeface="Calibri" panose="020F0502020204030204" pitchFamily="34" charset="0"/>
              </a:rPr>
              <a:t>  </a:t>
            </a:r>
            <a:r>
              <a:rPr lang="en-US" sz="1693" dirty="0">
                <a:solidFill>
                  <a:prstClr val="black"/>
                </a:solidFill>
                <a:latin typeface="Georgia" panose="02040502050405020303" pitchFamily="18" charset="0"/>
                <a:ea typeface="Calibri" panose="020F0502020204030204" pitchFamily="34" charset="0"/>
              </a:rPr>
              <a:t>    </a:t>
            </a:r>
            <a:r>
              <a:rPr lang="ru-RU" sz="1693" dirty="0" smtClean="0">
                <a:solidFill>
                  <a:prstClr val="black"/>
                </a:solidFill>
                <a:latin typeface="Georgia" panose="02040502050405020303" pitchFamily="18" charset="0"/>
                <a:ea typeface="Calibri" panose="020F0502020204030204" pitchFamily="34" charset="0"/>
              </a:rPr>
              <a:t>Полученные </a:t>
            </a:r>
            <a:r>
              <a:rPr lang="ru-RU" sz="1693" dirty="0">
                <a:solidFill>
                  <a:prstClr val="black"/>
                </a:solidFill>
                <a:latin typeface="Georgia" panose="02040502050405020303" pitchFamily="18" charset="0"/>
                <a:ea typeface="Calibri" panose="020F0502020204030204" pitchFamily="34" charset="0"/>
              </a:rPr>
              <a:t>наработки по дистанционной образовательной деятельности очень пригодились </a:t>
            </a:r>
            <a:r>
              <a:rPr lang="ru-RU" sz="1693" dirty="0" smtClean="0">
                <a:solidFill>
                  <a:prstClr val="black"/>
                </a:solidFill>
                <a:latin typeface="Georgia" panose="02040502050405020303" pitchFamily="18" charset="0"/>
                <a:ea typeface="Calibri" panose="020F0502020204030204" pitchFamily="34" charset="0"/>
              </a:rPr>
              <a:t>в 2020 году, в </a:t>
            </a:r>
            <a:r>
              <a:rPr lang="ru-RU" sz="1693" dirty="0">
                <a:solidFill>
                  <a:prstClr val="black"/>
                </a:solidFill>
                <a:latin typeface="Georgia" panose="02040502050405020303" pitchFamily="18" charset="0"/>
                <a:ea typeface="Calibri" panose="020F0502020204030204" pitchFamily="34" charset="0"/>
              </a:rPr>
              <a:t>период самоизоляции, когда другие формы обучения были недоступны.</a:t>
            </a:r>
            <a:endParaRPr lang="ru-RU" dirty="0"/>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0288" y="5148064"/>
            <a:ext cx="5321480" cy="3547653"/>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8157873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gradFill>
          <a:gsLst>
            <a:gs pos="8000">
              <a:schemeClr val="bg1"/>
            </a:gs>
            <a:gs pos="30000">
              <a:srgbClr val="FFFECD"/>
            </a:gs>
            <a:gs pos="86000">
              <a:srgbClr val="86F2ED"/>
            </a:gs>
            <a:gs pos="96000">
              <a:srgbClr val="70F0EA"/>
            </a:gs>
          </a:gsLst>
          <a:lin ang="2700000" scaled="1"/>
        </a:grad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196" y="379275"/>
            <a:ext cx="2723193" cy="1357355"/>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6063" y="181283"/>
            <a:ext cx="1061937" cy="1555347"/>
          </a:xfrm>
          <a:prstGeom prst="rect">
            <a:avLst/>
          </a:prstGeom>
        </p:spPr>
      </p:pic>
      <p:sp>
        <p:nvSpPr>
          <p:cNvPr id="2" name="Прямоугольник 1"/>
          <p:cNvSpPr/>
          <p:nvPr/>
        </p:nvSpPr>
        <p:spPr>
          <a:xfrm>
            <a:off x="1916832" y="493841"/>
            <a:ext cx="4246184" cy="92333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ctr">
              <a:spcAft>
                <a:spcPts val="0"/>
              </a:spcAft>
            </a:pPr>
            <a:r>
              <a:rPr lang="ru-RU" b="1" dirty="0">
                <a:solidFill>
                  <a:schemeClr val="accent5">
                    <a:lumMod val="50000"/>
                  </a:schemeClr>
                </a:solidFill>
                <a:latin typeface="Georgia" panose="02040502050405020303" pitchFamily="18" charset="0"/>
                <a:ea typeface="Times New Roman" panose="02020603050405020304" pitchFamily="18" charset="0"/>
              </a:rPr>
              <a:t>Образовательный центр </a:t>
            </a:r>
          </a:p>
          <a:p>
            <a:pPr algn="ctr">
              <a:spcAft>
                <a:spcPts val="0"/>
              </a:spcAft>
            </a:pPr>
            <a:r>
              <a:rPr lang="ru-RU" b="1" dirty="0">
                <a:solidFill>
                  <a:schemeClr val="accent5">
                    <a:lumMod val="50000"/>
                  </a:schemeClr>
                </a:solidFill>
                <a:latin typeface="Georgia" panose="02040502050405020303" pitchFamily="18" charset="0"/>
                <a:ea typeface="Times New Roman" panose="02020603050405020304" pitchFamily="18" charset="0"/>
              </a:rPr>
              <a:t>КСРК ВОС в период самоизоляции</a:t>
            </a:r>
          </a:p>
        </p:txBody>
      </p:sp>
      <p:sp>
        <p:nvSpPr>
          <p:cNvPr id="7" name="Прямоугольник 6"/>
          <p:cNvSpPr/>
          <p:nvPr/>
        </p:nvSpPr>
        <p:spPr>
          <a:xfrm>
            <a:off x="764704" y="1979712"/>
            <a:ext cx="5562327" cy="3479094"/>
          </a:xfrm>
          <a:prstGeom prst="rect">
            <a:avLst/>
          </a:prstGeom>
        </p:spPr>
        <p:txBody>
          <a:bodyPr wrap="square">
            <a:spAutoFit/>
          </a:bodyPr>
          <a:lstStyle/>
          <a:p>
            <a:pPr algn="just"/>
            <a:r>
              <a:rPr lang="ru-RU" sz="1693" dirty="0">
                <a:latin typeface="Georgia" panose="02040502050405020303" pitchFamily="18" charset="0"/>
                <a:ea typeface="Calibri" panose="020F0502020204030204" pitchFamily="34" charset="0"/>
              </a:rPr>
              <a:t>     </a:t>
            </a:r>
            <a:r>
              <a:rPr lang="ru-RU" sz="1693" dirty="0" smtClean="0">
                <a:latin typeface="Georgia" panose="02040502050405020303" pitchFamily="18" charset="0"/>
                <a:ea typeface="Calibri" panose="020F0502020204030204" pitchFamily="34" charset="0"/>
              </a:rPr>
              <a:t>       </a:t>
            </a:r>
            <a:endParaRPr lang="en-US" sz="1693" dirty="0">
              <a:latin typeface="Georgia" panose="02040502050405020303" pitchFamily="18" charset="0"/>
              <a:ea typeface="Calibri" panose="020F0502020204030204" pitchFamily="34" charset="0"/>
            </a:endParaRPr>
          </a:p>
          <a:p>
            <a:pPr algn="just">
              <a:spcAft>
                <a:spcPts val="0"/>
              </a:spcAft>
            </a:pPr>
            <a:r>
              <a:rPr lang="en-US" sz="1693" dirty="0">
                <a:latin typeface="Georgia" panose="02040502050405020303" pitchFamily="18" charset="0"/>
                <a:ea typeface="Calibri" panose="020F0502020204030204" pitchFamily="34" charset="0"/>
              </a:rPr>
              <a:t>       </a:t>
            </a:r>
            <a:r>
              <a:rPr lang="ru-RU" sz="1693" dirty="0">
                <a:latin typeface="Georgia" panose="02040502050405020303" pitchFamily="18" charset="0"/>
                <a:ea typeface="Calibri" panose="020F0502020204030204" pitchFamily="34" charset="0"/>
              </a:rPr>
              <a:t>Всего в КСРК ВОС </a:t>
            </a:r>
            <a:r>
              <a:rPr lang="ru-RU" sz="1693" dirty="0" smtClean="0">
                <a:latin typeface="Georgia" panose="02040502050405020303" pitchFamily="18" charset="0"/>
                <a:ea typeface="Calibri" panose="020F0502020204030204" pitchFamily="34" charset="0"/>
              </a:rPr>
              <a:t>в 2020 году прошли обучение </a:t>
            </a:r>
            <a:r>
              <a:rPr lang="ru-RU" sz="1693" b="1" dirty="0" smtClean="0">
                <a:latin typeface="Georgia" panose="02040502050405020303" pitchFamily="18" charset="0"/>
                <a:ea typeface="Calibri" panose="020F0502020204030204" pitchFamily="34" charset="0"/>
              </a:rPr>
              <a:t>180 </a:t>
            </a:r>
            <a:r>
              <a:rPr lang="ru-RU" sz="1693" dirty="0" smtClean="0">
                <a:latin typeface="Georgia" panose="02040502050405020303" pitchFamily="18" charset="0"/>
                <a:ea typeface="Calibri" panose="020F0502020204030204" pitchFamily="34" charset="0"/>
              </a:rPr>
              <a:t>человек. Из них, очно обучались </a:t>
            </a:r>
            <a:r>
              <a:rPr lang="ru-RU" sz="1693" b="1" dirty="0" smtClean="0">
                <a:latin typeface="Georgia" panose="02040502050405020303" pitchFamily="18" charset="0"/>
                <a:ea typeface="Calibri" panose="020F0502020204030204" pitchFamily="34" charset="0"/>
              </a:rPr>
              <a:t>67 </a:t>
            </a:r>
            <a:r>
              <a:rPr lang="ru-RU" sz="1693" dirty="0" smtClean="0">
                <a:latin typeface="Georgia" panose="02040502050405020303" pitchFamily="18" charset="0"/>
                <a:ea typeface="Calibri" panose="020F0502020204030204" pitchFamily="34" charset="0"/>
              </a:rPr>
              <a:t>человек, остальные – дистанционно.</a:t>
            </a:r>
          </a:p>
          <a:p>
            <a:pPr algn="just">
              <a:spcAft>
                <a:spcPts val="0"/>
              </a:spcAft>
            </a:pPr>
            <a:r>
              <a:rPr lang="ru-RU" sz="1693" dirty="0" smtClean="0">
                <a:latin typeface="Georgia" panose="02040502050405020303" pitchFamily="18" charset="0"/>
                <a:ea typeface="Calibri" panose="020F0502020204030204" pitchFamily="34" charset="0"/>
              </a:rPr>
              <a:t>        Общее </a:t>
            </a:r>
            <a:r>
              <a:rPr lang="ru-RU" sz="1693" dirty="0">
                <a:latin typeface="Georgia" panose="02040502050405020303" pitchFamily="18" charset="0"/>
                <a:ea typeface="Calibri" panose="020F0502020204030204" pitchFamily="34" charset="0"/>
              </a:rPr>
              <a:t>количество учащихся – инвалидов по зрению, прошедших обучение дистанционно по четырём учебным программам, составило более </a:t>
            </a:r>
            <a:r>
              <a:rPr lang="ru-RU" sz="1693" b="1" dirty="0" smtClean="0">
                <a:latin typeface="Georgia" panose="02040502050405020303" pitchFamily="18" charset="0"/>
                <a:ea typeface="Calibri" panose="020F0502020204030204" pitchFamily="34" charset="0"/>
              </a:rPr>
              <a:t>110</a:t>
            </a:r>
            <a:r>
              <a:rPr lang="ru-RU" sz="1693" dirty="0" smtClean="0">
                <a:latin typeface="Georgia" panose="02040502050405020303" pitchFamily="18" charset="0"/>
                <a:ea typeface="Calibri" panose="020F0502020204030204" pitchFamily="34" charset="0"/>
              </a:rPr>
              <a:t> </a:t>
            </a:r>
            <a:r>
              <a:rPr lang="ru-RU" sz="1693" dirty="0">
                <a:latin typeface="Georgia" panose="02040502050405020303" pitchFamily="18" charset="0"/>
                <a:ea typeface="Calibri" panose="020F0502020204030204" pitchFamily="34" charset="0"/>
              </a:rPr>
              <a:t>человек из самых разных регионов России. При этом </a:t>
            </a:r>
            <a:r>
              <a:rPr lang="ru-RU" sz="1693" dirty="0" smtClean="0">
                <a:latin typeface="Georgia" panose="02040502050405020303" pitchFamily="18" charset="0"/>
                <a:ea typeface="Calibri" panose="020F0502020204030204" pitchFamily="34" charset="0"/>
              </a:rPr>
              <a:t>более </a:t>
            </a:r>
            <a:r>
              <a:rPr lang="ru-RU" sz="1693" b="1" dirty="0" smtClean="0">
                <a:latin typeface="Georgia" panose="02040502050405020303" pitchFamily="18" charset="0"/>
                <a:ea typeface="Calibri" panose="020F0502020204030204" pitchFamily="34" charset="0"/>
              </a:rPr>
              <a:t>60</a:t>
            </a:r>
            <a:r>
              <a:rPr lang="ru-RU" sz="1693" dirty="0" smtClean="0">
                <a:latin typeface="Georgia" panose="02040502050405020303" pitchFamily="18" charset="0"/>
                <a:ea typeface="Calibri" panose="020F0502020204030204" pitchFamily="34" charset="0"/>
              </a:rPr>
              <a:t> </a:t>
            </a:r>
            <a:r>
              <a:rPr lang="ru-RU" sz="1693" dirty="0">
                <a:latin typeface="Georgia" panose="02040502050405020303" pitchFamily="18" charset="0"/>
                <a:ea typeface="Calibri" panose="020F0502020204030204" pitchFamily="34" charset="0"/>
              </a:rPr>
              <a:t>человек прошли обучение дистанционно по основным курсам, а </a:t>
            </a:r>
            <a:r>
              <a:rPr lang="ru-RU" sz="1693" b="1" dirty="0" smtClean="0">
                <a:latin typeface="Georgia" panose="02040502050405020303" pitchFamily="18" charset="0"/>
                <a:ea typeface="Calibri" panose="020F0502020204030204" pitchFamily="34" charset="0"/>
              </a:rPr>
              <a:t>50</a:t>
            </a:r>
            <a:r>
              <a:rPr lang="ru-RU" sz="1693" dirty="0" smtClean="0">
                <a:latin typeface="Georgia" panose="02040502050405020303" pitchFamily="18" charset="0"/>
                <a:ea typeface="Calibri" panose="020F0502020204030204" pitchFamily="34" charset="0"/>
              </a:rPr>
              <a:t> </a:t>
            </a:r>
            <a:r>
              <a:rPr lang="ru-RU" sz="1693" dirty="0">
                <a:latin typeface="Georgia" panose="02040502050405020303" pitchFamily="18" charset="0"/>
                <a:ea typeface="Calibri" panose="020F0502020204030204" pitchFamily="34" charset="0"/>
              </a:rPr>
              <a:t>человек – участники дистанционных </a:t>
            </a:r>
            <a:r>
              <a:rPr lang="ru-RU" sz="1693" dirty="0" err="1">
                <a:latin typeface="Georgia" panose="02040502050405020303" pitchFamily="18" charset="0"/>
                <a:ea typeface="Calibri" panose="020F0502020204030204" pitchFamily="34" charset="0"/>
              </a:rPr>
              <a:t>вебинаров</a:t>
            </a:r>
            <a:r>
              <a:rPr lang="ru-RU" sz="1693" dirty="0">
                <a:latin typeface="Georgia" panose="02040502050405020303" pitchFamily="18" charset="0"/>
                <a:ea typeface="Calibri" panose="020F0502020204030204" pitchFamily="34" charset="0"/>
              </a:rPr>
              <a:t> по отдельным модулям программы «</a:t>
            </a:r>
            <a:r>
              <a:rPr lang="ru-RU" sz="1693" dirty="0" err="1">
                <a:latin typeface="Georgia" panose="02040502050405020303" pitchFamily="18" charset="0"/>
                <a:ea typeface="Calibri" panose="020F0502020204030204" pitchFamily="34" charset="0"/>
              </a:rPr>
              <a:t>Невизуальная</a:t>
            </a:r>
            <a:r>
              <a:rPr lang="ru-RU" sz="1693" dirty="0">
                <a:latin typeface="Georgia" panose="02040502050405020303" pitchFamily="18" charset="0"/>
                <a:ea typeface="Calibri" panose="020F0502020204030204" pitchFamily="34" charset="0"/>
              </a:rPr>
              <a:t> доступность сенсорных устройств».</a:t>
            </a:r>
          </a:p>
        </p:txBody>
      </p:sp>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1731" y="5652120"/>
            <a:ext cx="4368271" cy="291218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355438414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gradFill>
          <a:gsLst>
            <a:gs pos="8000">
              <a:schemeClr val="bg1"/>
            </a:gs>
            <a:gs pos="30000">
              <a:srgbClr val="FFFECD"/>
            </a:gs>
            <a:gs pos="86000">
              <a:srgbClr val="86F2ED"/>
            </a:gs>
            <a:gs pos="96000">
              <a:srgbClr val="70F0EA"/>
            </a:gs>
          </a:gsLst>
          <a:lin ang="2700000" scaled="1"/>
        </a:grad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196" y="379275"/>
            <a:ext cx="2723193" cy="1357355"/>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6063" y="181283"/>
            <a:ext cx="1061937" cy="1555347"/>
          </a:xfrm>
          <a:prstGeom prst="rect">
            <a:avLst/>
          </a:prstGeom>
        </p:spPr>
      </p:pic>
      <p:sp>
        <p:nvSpPr>
          <p:cNvPr id="2" name="Прямоугольник 1"/>
          <p:cNvSpPr/>
          <p:nvPr/>
        </p:nvSpPr>
        <p:spPr>
          <a:xfrm>
            <a:off x="1916832" y="493841"/>
            <a:ext cx="4246184" cy="92333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ctr">
              <a:spcAft>
                <a:spcPts val="0"/>
              </a:spcAft>
            </a:pPr>
            <a:r>
              <a:rPr lang="ru-RU" b="1" dirty="0">
                <a:solidFill>
                  <a:schemeClr val="accent5">
                    <a:lumMod val="50000"/>
                  </a:schemeClr>
                </a:solidFill>
                <a:latin typeface="Georgia" panose="02040502050405020303" pitchFamily="18" charset="0"/>
                <a:ea typeface="Times New Roman" panose="02020603050405020304" pitchFamily="18" charset="0"/>
              </a:rPr>
              <a:t>Образовательный центр </a:t>
            </a:r>
          </a:p>
          <a:p>
            <a:pPr algn="ctr">
              <a:spcAft>
                <a:spcPts val="0"/>
              </a:spcAft>
            </a:pPr>
            <a:r>
              <a:rPr lang="ru-RU" b="1" dirty="0">
                <a:solidFill>
                  <a:schemeClr val="accent5">
                    <a:lumMod val="50000"/>
                  </a:schemeClr>
                </a:solidFill>
                <a:latin typeface="Georgia" panose="02040502050405020303" pitchFamily="18" charset="0"/>
                <a:ea typeface="Times New Roman" panose="02020603050405020304" pitchFamily="18" charset="0"/>
              </a:rPr>
              <a:t>КСРК ВОС в период самоизоляции</a:t>
            </a:r>
          </a:p>
        </p:txBody>
      </p:sp>
      <p:sp>
        <p:nvSpPr>
          <p:cNvPr id="7" name="Прямоугольник 6"/>
          <p:cNvSpPr/>
          <p:nvPr/>
        </p:nvSpPr>
        <p:spPr>
          <a:xfrm>
            <a:off x="764704" y="1979712"/>
            <a:ext cx="5562327" cy="4260654"/>
          </a:xfrm>
          <a:prstGeom prst="rect">
            <a:avLst/>
          </a:prstGeom>
        </p:spPr>
        <p:txBody>
          <a:bodyPr wrap="square">
            <a:spAutoFit/>
          </a:bodyPr>
          <a:lstStyle/>
          <a:p>
            <a:pPr algn="just"/>
            <a:r>
              <a:rPr lang="ru-RU" sz="1693" dirty="0">
                <a:latin typeface="Georgia" panose="02040502050405020303" pitchFamily="18" charset="0"/>
                <a:ea typeface="Calibri" panose="020F0502020204030204" pitchFamily="34" charset="0"/>
              </a:rPr>
              <a:t>     </a:t>
            </a:r>
            <a:r>
              <a:rPr lang="ru-RU" sz="1693" dirty="0" smtClean="0">
                <a:latin typeface="Georgia" panose="02040502050405020303" pitchFamily="18" charset="0"/>
                <a:ea typeface="Calibri" panose="020F0502020204030204" pitchFamily="34" charset="0"/>
              </a:rPr>
              <a:t>  Специалисты учебной части проводят обучение по следующим программам: </a:t>
            </a:r>
          </a:p>
          <a:p>
            <a:pPr marL="285750" indent="-285750" algn="just">
              <a:buFontTx/>
              <a:buChar char="-"/>
            </a:pPr>
            <a:r>
              <a:rPr lang="ru-RU" sz="1693" dirty="0" smtClean="0">
                <a:latin typeface="Georgia" panose="02040502050405020303" pitchFamily="18" charset="0"/>
                <a:ea typeface="Calibri" panose="020F0502020204030204" pitchFamily="34" charset="0"/>
              </a:rPr>
              <a:t>«</a:t>
            </a:r>
            <a:r>
              <a:rPr lang="ru-RU" sz="1693" dirty="0" err="1" smtClean="0">
                <a:latin typeface="Georgia" panose="02040502050405020303" pitchFamily="18" charset="0"/>
                <a:ea typeface="Calibri" panose="020F0502020204030204" pitchFamily="34" charset="0"/>
              </a:rPr>
              <a:t>Невизуальная</a:t>
            </a:r>
            <a:r>
              <a:rPr lang="ru-RU" sz="1693" dirty="0" smtClean="0">
                <a:latin typeface="Georgia" panose="02040502050405020303" pitchFamily="18" charset="0"/>
                <a:ea typeface="Calibri" panose="020F0502020204030204" pitchFamily="34" charset="0"/>
              </a:rPr>
              <a:t> </a:t>
            </a:r>
            <a:r>
              <a:rPr lang="ru-RU" sz="1693" dirty="0">
                <a:latin typeface="Georgia" panose="02040502050405020303" pitchFamily="18" charset="0"/>
                <a:ea typeface="Calibri" panose="020F0502020204030204" pitchFamily="34" charset="0"/>
              </a:rPr>
              <a:t>доступность сенсорных устройств</a:t>
            </a:r>
            <a:r>
              <a:rPr lang="ru-RU" sz="1693" dirty="0" smtClean="0">
                <a:latin typeface="Georgia" panose="02040502050405020303" pitchFamily="18" charset="0"/>
                <a:ea typeface="Calibri" panose="020F0502020204030204" pitchFamily="34" charset="0"/>
              </a:rPr>
              <a:t>», </a:t>
            </a:r>
            <a:r>
              <a:rPr lang="en-US" sz="1693" dirty="0" smtClean="0">
                <a:latin typeface="Georgia" panose="02040502050405020303" pitchFamily="18" charset="0"/>
                <a:ea typeface="Calibri" panose="020F0502020204030204" pitchFamily="34" charset="0"/>
              </a:rPr>
              <a:t>Android</a:t>
            </a:r>
            <a:r>
              <a:rPr lang="ru-RU" sz="1693" dirty="0" smtClean="0">
                <a:latin typeface="Georgia" panose="02040502050405020303" pitchFamily="18" charset="0"/>
                <a:ea typeface="Calibri" panose="020F0502020204030204" pitchFamily="34" charset="0"/>
              </a:rPr>
              <a:t>;</a:t>
            </a:r>
          </a:p>
          <a:p>
            <a:pPr marL="285750" indent="-285750" algn="just">
              <a:buFontTx/>
              <a:buChar char="-"/>
            </a:pPr>
            <a:r>
              <a:rPr lang="ru-RU" sz="1693" dirty="0">
                <a:latin typeface="Georgia" panose="02040502050405020303" pitchFamily="18" charset="0"/>
                <a:ea typeface="Calibri" panose="020F0502020204030204" pitchFamily="34" charset="0"/>
              </a:rPr>
              <a:t>«</a:t>
            </a:r>
            <a:r>
              <a:rPr lang="ru-RU" sz="1693" dirty="0" err="1">
                <a:latin typeface="Georgia" panose="02040502050405020303" pitchFamily="18" charset="0"/>
                <a:ea typeface="Calibri" panose="020F0502020204030204" pitchFamily="34" charset="0"/>
              </a:rPr>
              <a:t>Невизуальная</a:t>
            </a:r>
            <a:r>
              <a:rPr lang="ru-RU" sz="1693" dirty="0">
                <a:latin typeface="Georgia" panose="02040502050405020303" pitchFamily="18" charset="0"/>
                <a:ea typeface="Calibri" panose="020F0502020204030204" pitchFamily="34" charset="0"/>
              </a:rPr>
              <a:t> доступность сенсорных устройств</a:t>
            </a:r>
            <a:r>
              <a:rPr lang="ru-RU" sz="1693" dirty="0" smtClean="0">
                <a:latin typeface="Georgia" panose="02040502050405020303" pitchFamily="18" charset="0"/>
                <a:ea typeface="Calibri" panose="020F0502020204030204" pitchFamily="34" charset="0"/>
              </a:rPr>
              <a:t>», </a:t>
            </a:r>
            <a:r>
              <a:rPr lang="en-US" sz="1693" dirty="0" err="1" smtClean="0">
                <a:latin typeface="Georgia" panose="02040502050405020303" pitchFamily="18" charset="0"/>
                <a:ea typeface="Calibri" panose="020F0502020204030204" pitchFamily="34" charset="0"/>
              </a:rPr>
              <a:t>iOS</a:t>
            </a:r>
            <a:r>
              <a:rPr lang="ru-RU" sz="1693" dirty="0" smtClean="0">
                <a:latin typeface="Georgia" panose="02040502050405020303" pitchFamily="18" charset="0"/>
                <a:ea typeface="Calibri" panose="020F0502020204030204" pitchFamily="34" charset="0"/>
              </a:rPr>
              <a:t>;</a:t>
            </a:r>
          </a:p>
          <a:p>
            <a:pPr marL="285750" indent="-285750" algn="just">
              <a:buFontTx/>
              <a:buChar char="-"/>
            </a:pPr>
            <a:r>
              <a:rPr lang="ru-RU" sz="1693" dirty="0" smtClean="0">
                <a:latin typeface="Georgia" panose="02040502050405020303" pitchFamily="18" charset="0"/>
                <a:ea typeface="Calibri" panose="020F0502020204030204" pitchFamily="34" charset="0"/>
              </a:rPr>
              <a:t>«Навигационное приложение </a:t>
            </a:r>
            <a:r>
              <a:rPr lang="en-US" sz="1693" dirty="0" err="1" smtClean="0">
                <a:latin typeface="Georgia" panose="02040502050405020303" pitchFamily="18" charset="0"/>
                <a:ea typeface="Calibri" panose="020F0502020204030204" pitchFamily="34" charset="0"/>
              </a:rPr>
              <a:t>OsmAnd</a:t>
            </a:r>
            <a:r>
              <a:rPr lang="en-US" sz="1693" dirty="0" smtClean="0">
                <a:latin typeface="Georgia" panose="02040502050405020303" pitchFamily="18" charset="0"/>
                <a:ea typeface="Calibri" panose="020F0502020204030204" pitchFamily="34" charset="0"/>
              </a:rPr>
              <a:t> Access</a:t>
            </a:r>
            <a:r>
              <a:rPr lang="ru-RU" sz="1693" dirty="0" smtClean="0">
                <a:latin typeface="Georgia" panose="02040502050405020303" pitchFamily="18" charset="0"/>
                <a:ea typeface="Calibri" panose="020F0502020204030204" pitchFamily="34" charset="0"/>
              </a:rPr>
              <a:t>»;</a:t>
            </a:r>
          </a:p>
          <a:p>
            <a:pPr marL="285750" indent="-285750" algn="just">
              <a:buFontTx/>
              <a:buChar char="-"/>
            </a:pPr>
            <a:r>
              <a:rPr lang="ru-RU" sz="1693" dirty="0" smtClean="0">
                <a:latin typeface="Georgia" panose="02040502050405020303" pitchFamily="18" charset="0"/>
                <a:ea typeface="Calibri" panose="020F0502020204030204" pitchFamily="34" charset="0"/>
              </a:rPr>
              <a:t>«Компьютерная программа для инвалидов по зрению </a:t>
            </a:r>
            <a:r>
              <a:rPr lang="en-US" sz="1693" dirty="0" smtClean="0">
                <a:latin typeface="Georgia" panose="02040502050405020303" pitchFamily="18" charset="0"/>
                <a:ea typeface="Calibri" panose="020F0502020204030204" pitchFamily="34" charset="0"/>
              </a:rPr>
              <a:t>JAWS for Windows</a:t>
            </a:r>
            <a:r>
              <a:rPr lang="ru-RU" sz="1693" dirty="0" smtClean="0">
                <a:latin typeface="Georgia" panose="02040502050405020303" pitchFamily="18" charset="0"/>
                <a:ea typeface="Calibri" panose="020F0502020204030204" pitchFamily="34" charset="0"/>
              </a:rPr>
              <a:t>»;</a:t>
            </a:r>
          </a:p>
          <a:p>
            <a:pPr marL="285750" indent="-285750" algn="just">
              <a:buFontTx/>
              <a:buChar char="-"/>
            </a:pPr>
            <a:r>
              <a:rPr lang="ru-RU" sz="1693" dirty="0" smtClean="0">
                <a:latin typeface="Georgia" panose="02040502050405020303" pitchFamily="18" charset="0"/>
                <a:ea typeface="Calibri" panose="020F0502020204030204" pitchFamily="34" charset="0"/>
              </a:rPr>
              <a:t>«Спутниковая навигация на </a:t>
            </a:r>
            <a:r>
              <a:rPr lang="en-US" sz="1693" dirty="0" err="1" smtClean="0">
                <a:latin typeface="Georgia" panose="02040502050405020303" pitchFamily="18" charset="0"/>
                <a:ea typeface="Calibri" panose="020F0502020204030204" pitchFamily="34" charset="0"/>
              </a:rPr>
              <a:t>iOS</a:t>
            </a:r>
            <a:r>
              <a:rPr lang="ru-RU" sz="1693" dirty="0" smtClean="0">
                <a:latin typeface="Georgia" panose="02040502050405020303" pitchFamily="18" charset="0"/>
                <a:ea typeface="Calibri" panose="020F0502020204030204" pitchFamily="34" charset="0"/>
              </a:rPr>
              <a:t>»;</a:t>
            </a:r>
          </a:p>
          <a:p>
            <a:pPr marL="285750" indent="-285750" algn="just">
              <a:buFontTx/>
              <a:buChar char="-"/>
            </a:pPr>
            <a:r>
              <a:rPr lang="ru-RU" sz="1693" dirty="0" smtClean="0">
                <a:latin typeface="Georgia" panose="02040502050405020303" pitchFamily="18" charset="0"/>
                <a:ea typeface="Calibri" panose="020F0502020204030204" pitchFamily="34" charset="0"/>
              </a:rPr>
              <a:t>«Компьютерная аранжировка»;</a:t>
            </a:r>
          </a:p>
          <a:p>
            <a:pPr marL="285750" indent="-285750" algn="just">
              <a:buFontTx/>
              <a:buChar char="-"/>
            </a:pPr>
            <a:r>
              <a:rPr lang="ru-RU" sz="1693" dirty="0" smtClean="0">
                <a:latin typeface="Georgia" panose="02040502050405020303" pitchFamily="18" charset="0"/>
                <a:ea typeface="Calibri" panose="020F0502020204030204" pitchFamily="34" charset="0"/>
              </a:rPr>
              <a:t>«Курс подготовки специалистов по работе с молодыми инвалидами по зрению»;</a:t>
            </a:r>
          </a:p>
          <a:p>
            <a:pPr marL="285750" indent="-285750" algn="just">
              <a:buFontTx/>
              <a:buChar char="-"/>
            </a:pPr>
            <a:r>
              <a:rPr lang="ru-RU" sz="1693" dirty="0" smtClean="0">
                <a:latin typeface="Georgia" panose="02040502050405020303" pitchFamily="18" charset="0"/>
                <a:ea typeface="Calibri" panose="020F0502020204030204" pitchFamily="34" charset="0"/>
              </a:rPr>
              <a:t>«Реабилитация инвалидов по зрению средствами физической культуры и спорта».</a:t>
            </a:r>
            <a:endParaRPr lang="en-US" sz="1693" dirty="0">
              <a:latin typeface="Georgia" panose="02040502050405020303" pitchFamily="18" charset="0"/>
              <a:ea typeface="Calibri" panose="020F0502020204030204" pitchFamily="34" charset="0"/>
            </a:endParaRPr>
          </a:p>
          <a:p>
            <a:pPr algn="just">
              <a:spcAft>
                <a:spcPts val="0"/>
              </a:spcAft>
            </a:pPr>
            <a:r>
              <a:rPr lang="en-US" sz="1693" dirty="0">
                <a:latin typeface="Georgia" panose="02040502050405020303" pitchFamily="18" charset="0"/>
                <a:ea typeface="Calibri" panose="020F0502020204030204" pitchFamily="34" charset="0"/>
              </a:rPr>
              <a:t>       </a:t>
            </a:r>
            <a:endParaRPr lang="ru-RU" sz="1693" dirty="0">
              <a:latin typeface="Georgia" panose="02040502050405020303" pitchFamily="18" charset="0"/>
              <a:ea typeface="Calibri" panose="020F0502020204030204" pitchFamily="34" charset="0"/>
            </a:endParaRPr>
          </a:p>
        </p:txBody>
      </p:sp>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2104" y="6012159"/>
            <a:ext cx="4287526" cy="2858351"/>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221647426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gradFill flip="none" rotWithShape="1">
          <a:gsLst>
            <a:gs pos="21000">
              <a:schemeClr val="bg1"/>
            </a:gs>
            <a:gs pos="37000">
              <a:srgbClr val="FBE5E1"/>
            </a:gs>
            <a:gs pos="71000">
              <a:srgbClr val="F9D5CF"/>
            </a:gs>
            <a:gs pos="87000">
              <a:srgbClr val="F5BBB1"/>
            </a:gs>
          </a:gsLst>
          <a:lin ang="8100000" scaled="1"/>
          <a:tileRect/>
        </a:grad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9081" y="224568"/>
            <a:ext cx="1857772" cy="1800045"/>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77272" y="185968"/>
            <a:ext cx="1092594" cy="1600248"/>
          </a:xfrm>
          <a:prstGeom prst="rect">
            <a:avLst/>
          </a:prstGeom>
        </p:spPr>
      </p:pic>
      <p:sp>
        <p:nvSpPr>
          <p:cNvPr id="3" name="Прямоугольник 2"/>
          <p:cNvSpPr/>
          <p:nvPr/>
        </p:nvSpPr>
        <p:spPr>
          <a:xfrm>
            <a:off x="1844825" y="652539"/>
            <a:ext cx="4464496" cy="667106"/>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ctr">
              <a:spcAft>
                <a:spcPts val="0"/>
              </a:spcAft>
            </a:pPr>
            <a:r>
              <a:rPr lang="ru-RU" b="1" dirty="0" smtClean="0">
                <a:solidFill>
                  <a:srgbClr val="C00000"/>
                </a:solidFill>
                <a:latin typeface="Times New Roman" panose="02020603050405020304" pitchFamily="18" charset="0"/>
                <a:ea typeface="Times New Roman" panose="02020603050405020304" pitchFamily="18" charset="0"/>
              </a:rPr>
              <a:t>Центральный музей </a:t>
            </a:r>
            <a:r>
              <a:rPr lang="ru-RU" b="1" dirty="0">
                <a:solidFill>
                  <a:srgbClr val="C00000"/>
                </a:solidFill>
                <a:latin typeface="Times New Roman" panose="02020603050405020304" pitchFamily="18" charset="0"/>
                <a:ea typeface="Times New Roman" panose="02020603050405020304" pitchFamily="18" charset="0"/>
              </a:rPr>
              <a:t>имени </a:t>
            </a:r>
            <a:r>
              <a:rPr lang="ru-RU" b="1" dirty="0" err="1" smtClean="0">
                <a:solidFill>
                  <a:srgbClr val="C00000"/>
                </a:solidFill>
                <a:latin typeface="Times New Roman" panose="02020603050405020304" pitchFamily="18" charset="0"/>
                <a:ea typeface="Times New Roman" panose="02020603050405020304" pitchFamily="18" charset="0"/>
              </a:rPr>
              <a:t>Б.В.Зимина</a:t>
            </a:r>
            <a:r>
              <a:rPr lang="ru-RU" b="1" dirty="0" smtClean="0">
                <a:solidFill>
                  <a:srgbClr val="C00000"/>
                </a:solidFill>
                <a:latin typeface="Times New Roman" panose="02020603050405020304" pitchFamily="18" charset="0"/>
                <a:ea typeface="Times New Roman" panose="02020603050405020304" pitchFamily="18" charset="0"/>
              </a:rPr>
              <a:t> </a:t>
            </a:r>
          </a:p>
          <a:p>
            <a:pPr algn="ctr">
              <a:spcAft>
                <a:spcPts val="0"/>
              </a:spcAft>
            </a:pPr>
            <a:r>
              <a:rPr lang="ru-RU" b="1" dirty="0" smtClean="0">
                <a:solidFill>
                  <a:srgbClr val="C00000"/>
                </a:solidFill>
                <a:latin typeface="Times New Roman" panose="02020603050405020304" pitchFamily="18" charset="0"/>
                <a:ea typeface="Times New Roman" panose="02020603050405020304" pitchFamily="18" charset="0"/>
              </a:rPr>
              <a:t>Всероссийского </a:t>
            </a:r>
            <a:r>
              <a:rPr lang="ru-RU" b="1" dirty="0">
                <a:solidFill>
                  <a:srgbClr val="C00000"/>
                </a:solidFill>
                <a:latin typeface="Times New Roman" panose="02020603050405020304" pitchFamily="18" charset="0"/>
                <a:ea typeface="Times New Roman" panose="02020603050405020304" pitchFamily="18" charset="0"/>
              </a:rPr>
              <a:t>общества </a:t>
            </a:r>
            <a:r>
              <a:rPr lang="ru-RU" b="1" dirty="0" smtClean="0">
                <a:solidFill>
                  <a:srgbClr val="C00000"/>
                </a:solidFill>
                <a:latin typeface="Times New Roman" panose="02020603050405020304" pitchFamily="18" charset="0"/>
                <a:ea typeface="Times New Roman" panose="02020603050405020304" pitchFamily="18" charset="0"/>
              </a:rPr>
              <a:t>слепых</a:t>
            </a:r>
            <a:endParaRPr lang="ru-RU" sz="1935" dirty="0">
              <a:solidFill>
                <a:srgbClr val="C00000"/>
              </a:solidFill>
              <a:latin typeface="Times New Roman" panose="02020603050405020304" pitchFamily="18" charset="0"/>
              <a:ea typeface="Times New Roman" panose="02020603050405020304" pitchFamily="18" charset="0"/>
            </a:endParaRPr>
          </a:p>
        </p:txBody>
      </p:sp>
      <p:sp>
        <p:nvSpPr>
          <p:cNvPr id="6" name="Прямоугольник 5"/>
          <p:cNvSpPr/>
          <p:nvPr/>
        </p:nvSpPr>
        <p:spPr>
          <a:xfrm>
            <a:off x="692696" y="2045285"/>
            <a:ext cx="6035098" cy="1071062"/>
          </a:xfrm>
          <a:prstGeom prst="rect">
            <a:avLst/>
          </a:prstGeom>
        </p:spPr>
        <p:txBody>
          <a:bodyPr wrap="square">
            <a:spAutoFit/>
          </a:bodyPr>
          <a:lstStyle/>
          <a:p>
            <a:pPr algn="just"/>
            <a:r>
              <a:rPr lang="ru-RU" sz="1590" dirty="0">
                <a:latin typeface="Georgia" panose="02040502050405020303" pitchFamily="18" charset="0"/>
                <a:ea typeface="Times New Roman" panose="02020603050405020304" pitchFamily="18" charset="0"/>
              </a:rPr>
              <a:t>       В период самоизоляции Центральный музей имени </a:t>
            </a:r>
            <a:r>
              <a:rPr lang="ru-RU" sz="1590" dirty="0" err="1">
                <a:latin typeface="Georgia" panose="02040502050405020303" pitchFamily="18" charset="0"/>
                <a:ea typeface="Times New Roman" panose="02020603050405020304" pitchFamily="18" charset="0"/>
              </a:rPr>
              <a:t>Б.В.Зимина</a:t>
            </a:r>
            <a:r>
              <a:rPr lang="ru-RU" sz="1590" dirty="0">
                <a:latin typeface="Georgia" panose="02040502050405020303" pitchFamily="18" charset="0"/>
                <a:ea typeface="Times New Roman" panose="02020603050405020304" pitchFamily="18" charset="0"/>
              </a:rPr>
              <a:t> Всероссийского общества слепых был доступен для посещения на сайте КСРК ВОС в режиме виртуального музея </a:t>
            </a:r>
            <a:r>
              <a:rPr lang="en-US" sz="1590" dirty="0">
                <a:hlinkClick r:id="rId4"/>
              </a:rPr>
              <a:t>http://museum-ksrk.ru/</a:t>
            </a:r>
            <a:r>
              <a:rPr lang="ru-RU" sz="1590" dirty="0">
                <a:latin typeface="Georgia" panose="02040502050405020303" pitchFamily="18" charset="0"/>
                <a:ea typeface="Times New Roman" panose="02020603050405020304" pitchFamily="18" charset="0"/>
              </a:rPr>
              <a:t>.</a:t>
            </a:r>
            <a:r>
              <a:rPr lang="ru-RU" sz="1590" kern="1800" dirty="0">
                <a:latin typeface="Georgia" panose="02040502050405020303" pitchFamily="18" charset="0"/>
                <a:ea typeface="Times New Roman" panose="02020603050405020304" pitchFamily="18" charset="0"/>
              </a:rPr>
              <a:t> </a:t>
            </a:r>
            <a:endParaRPr lang="ru-RU" sz="1590" dirty="0">
              <a:latin typeface="Georgia" panose="02040502050405020303" pitchFamily="18" charset="0"/>
            </a:endParaRPr>
          </a:p>
        </p:txBody>
      </p:sp>
      <p:sp>
        <p:nvSpPr>
          <p:cNvPr id="7" name="Прямоугольник 6"/>
          <p:cNvSpPr/>
          <p:nvPr/>
        </p:nvSpPr>
        <p:spPr>
          <a:xfrm>
            <a:off x="620688" y="3097336"/>
            <a:ext cx="6035097" cy="2795894"/>
          </a:xfrm>
          <a:prstGeom prst="rect">
            <a:avLst/>
          </a:prstGeom>
        </p:spPr>
        <p:txBody>
          <a:bodyPr wrap="square">
            <a:spAutoFit/>
          </a:bodyPr>
          <a:lstStyle/>
          <a:p>
            <a:pPr indent="544571" algn="just"/>
            <a:r>
              <a:rPr lang="ru-RU" sz="1590" dirty="0" smtClean="0">
                <a:latin typeface="Georgia" panose="02040502050405020303" pitchFamily="18" charset="0"/>
                <a:ea typeface="Times New Roman" panose="02020603050405020304" pitchFamily="18" charset="0"/>
              </a:rPr>
              <a:t>Всего в 2020 году специалистами музея была проведена следующая работа: </a:t>
            </a:r>
          </a:p>
          <a:p>
            <a:pPr algn="just">
              <a:lnSpc>
                <a:spcPct val="115000"/>
              </a:lnSpc>
              <a:spcAft>
                <a:spcPts val="0"/>
              </a:spcAft>
              <a:tabLst>
                <a:tab pos="540385" algn="l"/>
              </a:tabLst>
            </a:pPr>
            <a:r>
              <a:rPr lang="ru-RU" sz="1590" dirty="0" smtClean="0">
                <a:latin typeface="Times New Roman"/>
                <a:ea typeface="Times New Roman"/>
              </a:rPr>
              <a:t>- Подготовлено </a:t>
            </a:r>
            <a:r>
              <a:rPr lang="ru-RU" sz="1590" dirty="0">
                <a:latin typeface="Times New Roman"/>
                <a:ea typeface="Times New Roman"/>
              </a:rPr>
              <a:t>научно-просветительных статей, информационно-справочных материалов – </a:t>
            </a:r>
            <a:r>
              <a:rPr lang="ru-RU" sz="1590" b="1" dirty="0" smtClean="0">
                <a:latin typeface="Times New Roman"/>
                <a:ea typeface="Times New Roman"/>
              </a:rPr>
              <a:t>72;</a:t>
            </a:r>
            <a:endParaRPr lang="ru-RU" sz="1590" dirty="0">
              <a:latin typeface="Times New Roman"/>
              <a:ea typeface="Times New Roman"/>
            </a:endParaRPr>
          </a:p>
          <a:p>
            <a:pPr algn="just">
              <a:lnSpc>
                <a:spcPct val="115000"/>
              </a:lnSpc>
              <a:spcAft>
                <a:spcPts val="0"/>
              </a:spcAft>
              <a:tabLst>
                <a:tab pos="540385" algn="l"/>
              </a:tabLst>
            </a:pPr>
            <a:r>
              <a:rPr lang="ru-RU" sz="1590" dirty="0">
                <a:latin typeface="Times New Roman"/>
                <a:ea typeface="Times New Roman"/>
              </a:rPr>
              <a:t> </a:t>
            </a:r>
            <a:r>
              <a:rPr lang="ru-RU" sz="1590" dirty="0" smtClean="0">
                <a:latin typeface="Times New Roman"/>
                <a:ea typeface="Times New Roman"/>
              </a:rPr>
              <a:t>- биографических </a:t>
            </a:r>
            <a:r>
              <a:rPr lang="ru-RU" sz="1590" dirty="0">
                <a:latin typeface="Times New Roman"/>
                <a:ea typeface="Times New Roman"/>
              </a:rPr>
              <a:t>справок о выдающихся незрячих – </a:t>
            </a:r>
            <a:r>
              <a:rPr lang="ru-RU" sz="1590" b="1" dirty="0" smtClean="0">
                <a:latin typeface="Times New Roman"/>
                <a:ea typeface="Times New Roman"/>
              </a:rPr>
              <a:t>57;</a:t>
            </a:r>
            <a:endParaRPr lang="ru-RU" sz="1590" dirty="0">
              <a:latin typeface="Times New Roman"/>
              <a:ea typeface="Times New Roman"/>
            </a:endParaRPr>
          </a:p>
          <a:p>
            <a:pPr algn="just">
              <a:lnSpc>
                <a:spcPct val="115000"/>
              </a:lnSpc>
              <a:spcAft>
                <a:spcPts val="0"/>
              </a:spcAft>
              <a:tabLst>
                <a:tab pos="540385" algn="l"/>
              </a:tabLst>
            </a:pPr>
            <a:r>
              <a:rPr lang="ru-RU" sz="1590" dirty="0">
                <a:latin typeface="Times New Roman"/>
                <a:ea typeface="Times New Roman"/>
              </a:rPr>
              <a:t> </a:t>
            </a:r>
            <a:r>
              <a:rPr lang="ru-RU" sz="1590" dirty="0" smtClean="0">
                <a:latin typeface="Times New Roman"/>
                <a:ea typeface="Times New Roman"/>
              </a:rPr>
              <a:t>- книг </a:t>
            </a:r>
            <a:r>
              <a:rPr lang="ru-RU" sz="1590" dirty="0">
                <a:latin typeface="Times New Roman"/>
                <a:ea typeface="Times New Roman"/>
              </a:rPr>
              <a:t>к печати – </a:t>
            </a:r>
            <a:r>
              <a:rPr lang="ru-RU" sz="1590" b="1" dirty="0" smtClean="0">
                <a:latin typeface="Times New Roman"/>
                <a:ea typeface="Times New Roman"/>
              </a:rPr>
              <a:t>1;</a:t>
            </a:r>
            <a:endParaRPr lang="ru-RU" sz="1590" dirty="0">
              <a:latin typeface="Times New Roman"/>
              <a:ea typeface="Times New Roman"/>
            </a:endParaRPr>
          </a:p>
          <a:p>
            <a:pPr algn="just">
              <a:lnSpc>
                <a:spcPct val="115000"/>
              </a:lnSpc>
              <a:spcAft>
                <a:spcPts val="0"/>
              </a:spcAft>
              <a:tabLst>
                <a:tab pos="540385" algn="l"/>
              </a:tabLst>
            </a:pPr>
            <a:r>
              <a:rPr lang="ru-RU" sz="1590" dirty="0">
                <a:latin typeface="Times New Roman"/>
                <a:ea typeface="Times New Roman"/>
              </a:rPr>
              <a:t> </a:t>
            </a:r>
            <a:r>
              <a:rPr lang="ru-RU" sz="1590" dirty="0" smtClean="0">
                <a:latin typeface="Times New Roman"/>
                <a:ea typeface="Times New Roman"/>
              </a:rPr>
              <a:t>- викторин </a:t>
            </a:r>
            <a:r>
              <a:rPr lang="ru-RU" sz="1590" dirty="0">
                <a:latin typeface="Times New Roman"/>
                <a:ea typeface="Times New Roman"/>
              </a:rPr>
              <a:t>– </a:t>
            </a:r>
            <a:r>
              <a:rPr lang="ru-RU" sz="1590" b="1" dirty="0" smtClean="0">
                <a:latin typeface="Times New Roman"/>
                <a:ea typeface="Times New Roman"/>
              </a:rPr>
              <a:t>3;</a:t>
            </a:r>
            <a:endParaRPr lang="ru-RU" sz="1590" dirty="0">
              <a:latin typeface="Times New Roman"/>
              <a:ea typeface="Times New Roman"/>
            </a:endParaRPr>
          </a:p>
          <a:p>
            <a:pPr algn="just">
              <a:lnSpc>
                <a:spcPct val="115000"/>
              </a:lnSpc>
              <a:spcAft>
                <a:spcPts val="0"/>
              </a:spcAft>
              <a:tabLst>
                <a:tab pos="540385" algn="l"/>
              </a:tabLst>
            </a:pPr>
            <a:r>
              <a:rPr lang="ru-RU" sz="1590" dirty="0">
                <a:latin typeface="Times New Roman"/>
                <a:ea typeface="Times New Roman"/>
              </a:rPr>
              <a:t> </a:t>
            </a:r>
            <a:r>
              <a:rPr lang="ru-RU" sz="1590" dirty="0" smtClean="0">
                <a:latin typeface="Times New Roman"/>
                <a:ea typeface="Times New Roman"/>
              </a:rPr>
              <a:t>- Проведено </a:t>
            </a:r>
            <a:r>
              <a:rPr lang="ru-RU" sz="1590" dirty="0">
                <a:latin typeface="Times New Roman"/>
                <a:ea typeface="Times New Roman"/>
              </a:rPr>
              <a:t>мастер-классов – </a:t>
            </a:r>
            <a:r>
              <a:rPr lang="ru-RU" sz="1590" b="1" dirty="0">
                <a:latin typeface="Times New Roman"/>
                <a:ea typeface="Times New Roman"/>
              </a:rPr>
              <a:t>2</a:t>
            </a:r>
            <a:r>
              <a:rPr lang="ru-RU" sz="1590" dirty="0">
                <a:latin typeface="Times New Roman"/>
                <a:ea typeface="Times New Roman"/>
              </a:rPr>
              <a:t>, участников – </a:t>
            </a:r>
            <a:r>
              <a:rPr lang="ru-RU" sz="1590" b="1" dirty="0" err="1">
                <a:latin typeface="Times New Roman"/>
                <a:ea typeface="Times New Roman"/>
              </a:rPr>
              <a:t>ок</a:t>
            </a:r>
            <a:r>
              <a:rPr lang="ru-RU" sz="1590" b="1" dirty="0">
                <a:latin typeface="Times New Roman"/>
                <a:ea typeface="Times New Roman"/>
              </a:rPr>
              <a:t>. 1000</a:t>
            </a:r>
            <a:r>
              <a:rPr lang="ru-RU" sz="1590" dirty="0">
                <a:latin typeface="Times New Roman"/>
                <a:ea typeface="Times New Roman"/>
              </a:rPr>
              <a:t> </a:t>
            </a:r>
            <a:r>
              <a:rPr lang="ru-RU" sz="1590" dirty="0" smtClean="0">
                <a:latin typeface="Times New Roman"/>
                <a:ea typeface="Times New Roman"/>
              </a:rPr>
              <a:t>человек;</a:t>
            </a:r>
            <a:endParaRPr lang="ru-RU" sz="1590" dirty="0">
              <a:latin typeface="Times New Roman"/>
              <a:ea typeface="Times New Roman"/>
            </a:endParaRPr>
          </a:p>
          <a:p>
            <a:pPr algn="just">
              <a:lnSpc>
                <a:spcPct val="115000"/>
              </a:lnSpc>
              <a:spcAft>
                <a:spcPts val="0"/>
              </a:spcAft>
              <a:tabLst>
                <a:tab pos="540385" algn="l"/>
              </a:tabLst>
            </a:pPr>
            <a:r>
              <a:rPr lang="ru-RU" sz="1590" dirty="0">
                <a:latin typeface="Times New Roman"/>
                <a:ea typeface="Times New Roman"/>
              </a:rPr>
              <a:t> </a:t>
            </a:r>
            <a:r>
              <a:rPr lang="ru-RU" sz="1590" dirty="0" smtClean="0">
                <a:latin typeface="Times New Roman"/>
                <a:ea typeface="Times New Roman"/>
              </a:rPr>
              <a:t>- Подготовлено </a:t>
            </a:r>
            <a:r>
              <a:rPr lang="ru-RU" sz="1590" dirty="0">
                <a:latin typeface="Times New Roman"/>
                <a:ea typeface="Times New Roman"/>
              </a:rPr>
              <a:t>стационарных выставок –</a:t>
            </a:r>
            <a:r>
              <a:rPr lang="ru-RU" sz="1590" b="1" dirty="0">
                <a:latin typeface="Times New Roman"/>
                <a:ea typeface="Times New Roman"/>
              </a:rPr>
              <a:t> </a:t>
            </a:r>
            <a:r>
              <a:rPr lang="ru-RU" sz="1590" b="1" dirty="0" smtClean="0">
                <a:latin typeface="Times New Roman"/>
                <a:ea typeface="Times New Roman"/>
              </a:rPr>
              <a:t>2 (</a:t>
            </a:r>
            <a:r>
              <a:rPr lang="ru-RU" sz="1590" dirty="0" smtClean="0">
                <a:latin typeface="Times New Roman"/>
                <a:ea typeface="Times New Roman"/>
              </a:rPr>
              <a:t>посетили 155 чел.);</a:t>
            </a:r>
            <a:endParaRPr lang="ru-RU" sz="1590" dirty="0" smtClean="0">
              <a:latin typeface="Georgia" panose="02040502050405020303" pitchFamily="18" charset="0"/>
              <a:ea typeface="Times New Roman" panose="02020603050405020304" pitchFamily="18" charset="0"/>
            </a:endParaRPr>
          </a:p>
          <a:p>
            <a:pPr indent="544571" algn="just"/>
            <a:endParaRPr lang="ru-RU" sz="1590" dirty="0">
              <a:latin typeface="Georgia" panose="02040502050405020303" pitchFamily="18" charset="0"/>
              <a:ea typeface="Times New Roman" panose="02020603050405020304" pitchFamily="18" charset="0"/>
            </a:endParaRPr>
          </a:p>
        </p:txBody>
      </p:sp>
      <p:pic>
        <p:nvPicPr>
          <p:cNvPr id="1024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8558" y="5580112"/>
            <a:ext cx="5119356" cy="341290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3896588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gradFill flip="none" rotWithShape="1">
          <a:gsLst>
            <a:gs pos="21000">
              <a:schemeClr val="bg1"/>
            </a:gs>
            <a:gs pos="37000">
              <a:srgbClr val="FBE5E1"/>
            </a:gs>
            <a:gs pos="71000">
              <a:srgbClr val="F9D5CF"/>
            </a:gs>
            <a:gs pos="87000">
              <a:srgbClr val="F5BBB1"/>
            </a:gs>
          </a:gsLst>
          <a:lin ang="8100000" scaled="1"/>
          <a:tileRect/>
        </a:grad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9081" y="224568"/>
            <a:ext cx="1857772" cy="1800045"/>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77272" y="185968"/>
            <a:ext cx="1092594" cy="1600248"/>
          </a:xfrm>
          <a:prstGeom prst="rect">
            <a:avLst/>
          </a:prstGeom>
        </p:spPr>
      </p:pic>
      <p:sp>
        <p:nvSpPr>
          <p:cNvPr id="3" name="Прямоугольник 2"/>
          <p:cNvSpPr/>
          <p:nvPr/>
        </p:nvSpPr>
        <p:spPr>
          <a:xfrm>
            <a:off x="1844825" y="652539"/>
            <a:ext cx="4464496" cy="667106"/>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ctr">
              <a:spcAft>
                <a:spcPts val="0"/>
              </a:spcAft>
            </a:pPr>
            <a:r>
              <a:rPr lang="ru-RU" b="1" dirty="0" smtClean="0">
                <a:solidFill>
                  <a:srgbClr val="C00000"/>
                </a:solidFill>
                <a:latin typeface="Times New Roman" panose="02020603050405020304" pitchFamily="18" charset="0"/>
                <a:ea typeface="Times New Roman" panose="02020603050405020304" pitchFamily="18" charset="0"/>
              </a:rPr>
              <a:t>Центральный музей </a:t>
            </a:r>
            <a:r>
              <a:rPr lang="ru-RU" b="1" dirty="0">
                <a:solidFill>
                  <a:srgbClr val="C00000"/>
                </a:solidFill>
                <a:latin typeface="Times New Roman" panose="02020603050405020304" pitchFamily="18" charset="0"/>
                <a:ea typeface="Times New Roman" panose="02020603050405020304" pitchFamily="18" charset="0"/>
              </a:rPr>
              <a:t>имени </a:t>
            </a:r>
            <a:r>
              <a:rPr lang="ru-RU" b="1" dirty="0" err="1" smtClean="0">
                <a:solidFill>
                  <a:srgbClr val="C00000"/>
                </a:solidFill>
                <a:latin typeface="Times New Roman" panose="02020603050405020304" pitchFamily="18" charset="0"/>
                <a:ea typeface="Times New Roman" panose="02020603050405020304" pitchFamily="18" charset="0"/>
              </a:rPr>
              <a:t>Б.В.Зимина</a:t>
            </a:r>
            <a:r>
              <a:rPr lang="ru-RU" b="1" dirty="0" smtClean="0">
                <a:solidFill>
                  <a:srgbClr val="C00000"/>
                </a:solidFill>
                <a:latin typeface="Times New Roman" panose="02020603050405020304" pitchFamily="18" charset="0"/>
                <a:ea typeface="Times New Roman" panose="02020603050405020304" pitchFamily="18" charset="0"/>
              </a:rPr>
              <a:t> </a:t>
            </a:r>
          </a:p>
          <a:p>
            <a:pPr algn="ctr">
              <a:spcAft>
                <a:spcPts val="0"/>
              </a:spcAft>
            </a:pPr>
            <a:r>
              <a:rPr lang="ru-RU" b="1" dirty="0" smtClean="0">
                <a:solidFill>
                  <a:srgbClr val="C00000"/>
                </a:solidFill>
                <a:latin typeface="Times New Roman" panose="02020603050405020304" pitchFamily="18" charset="0"/>
                <a:ea typeface="Times New Roman" panose="02020603050405020304" pitchFamily="18" charset="0"/>
              </a:rPr>
              <a:t>Всероссийского </a:t>
            </a:r>
            <a:r>
              <a:rPr lang="ru-RU" b="1" dirty="0">
                <a:solidFill>
                  <a:srgbClr val="C00000"/>
                </a:solidFill>
                <a:latin typeface="Times New Roman" panose="02020603050405020304" pitchFamily="18" charset="0"/>
                <a:ea typeface="Times New Roman" panose="02020603050405020304" pitchFamily="18" charset="0"/>
              </a:rPr>
              <a:t>общества </a:t>
            </a:r>
            <a:r>
              <a:rPr lang="ru-RU" b="1" dirty="0" smtClean="0">
                <a:solidFill>
                  <a:srgbClr val="C00000"/>
                </a:solidFill>
                <a:latin typeface="Times New Roman" panose="02020603050405020304" pitchFamily="18" charset="0"/>
                <a:ea typeface="Times New Roman" panose="02020603050405020304" pitchFamily="18" charset="0"/>
              </a:rPr>
              <a:t>слепых</a:t>
            </a:r>
            <a:endParaRPr lang="ru-RU" sz="1935" dirty="0">
              <a:solidFill>
                <a:srgbClr val="C00000"/>
              </a:solidFill>
              <a:latin typeface="Times New Roman" panose="02020603050405020304" pitchFamily="18" charset="0"/>
              <a:ea typeface="Times New Roman" panose="02020603050405020304" pitchFamily="18" charset="0"/>
            </a:endParaRPr>
          </a:p>
        </p:txBody>
      </p:sp>
      <p:sp>
        <p:nvSpPr>
          <p:cNvPr id="2" name="Прямоугольник 1"/>
          <p:cNvSpPr/>
          <p:nvPr/>
        </p:nvSpPr>
        <p:spPr>
          <a:xfrm>
            <a:off x="908720" y="2079010"/>
            <a:ext cx="5832648" cy="4282711"/>
          </a:xfrm>
          <a:prstGeom prst="rect">
            <a:avLst/>
          </a:prstGeom>
        </p:spPr>
        <p:txBody>
          <a:bodyPr wrap="square">
            <a:spAutoFit/>
          </a:bodyPr>
          <a:lstStyle/>
          <a:p>
            <a:pPr algn="just"/>
            <a:r>
              <a:rPr lang="ru-RU" sz="1690" dirty="0" smtClean="0">
                <a:latin typeface="Georgia" pitchFamily="18" charset="0"/>
              </a:rPr>
              <a:t>- Подготовлено </a:t>
            </a:r>
            <a:r>
              <a:rPr lang="ru-RU" sz="1690" dirty="0">
                <a:latin typeface="Georgia" pitchFamily="18" charset="0"/>
              </a:rPr>
              <a:t>передвижных выставок – </a:t>
            </a:r>
            <a:r>
              <a:rPr lang="ru-RU" sz="1690" b="1" dirty="0" smtClean="0">
                <a:latin typeface="Georgia" pitchFamily="18" charset="0"/>
              </a:rPr>
              <a:t>5 </a:t>
            </a:r>
            <a:r>
              <a:rPr lang="ru-RU" sz="1690" dirty="0" smtClean="0">
                <a:latin typeface="Georgia" pitchFamily="18" charset="0"/>
              </a:rPr>
              <a:t>(общее количество посетивших – </a:t>
            </a:r>
            <a:r>
              <a:rPr lang="ru-RU" sz="1690" b="1" dirty="0" smtClean="0">
                <a:latin typeface="Georgia" pitchFamily="18" charset="0"/>
              </a:rPr>
              <a:t>9 450 </a:t>
            </a:r>
            <a:r>
              <a:rPr lang="ru-RU" sz="1690" dirty="0" smtClean="0">
                <a:latin typeface="Georgia" pitchFamily="18" charset="0"/>
              </a:rPr>
              <a:t>человек):</a:t>
            </a:r>
            <a:endParaRPr lang="ru-RU" sz="1690" dirty="0">
              <a:latin typeface="Georgia" pitchFamily="18" charset="0"/>
            </a:endParaRPr>
          </a:p>
          <a:p>
            <a:pPr lvl="0" algn="just"/>
            <a:r>
              <a:rPr lang="ru-RU" sz="1590" i="1" dirty="0" smtClean="0">
                <a:latin typeface="Georgia" pitchFamily="18" charset="0"/>
              </a:rPr>
              <a:t>* Выставка </a:t>
            </a:r>
            <a:r>
              <a:rPr lang="ru-RU" sz="1590" i="1" dirty="0">
                <a:latin typeface="Georgia" pitchFamily="18" charset="0"/>
              </a:rPr>
              <a:t>о деятельности КСРК ВОС на заседании ЦП </a:t>
            </a:r>
            <a:r>
              <a:rPr lang="ru-RU" sz="1590" i="1" dirty="0" smtClean="0">
                <a:latin typeface="Georgia" pitchFamily="18" charset="0"/>
              </a:rPr>
              <a:t>ВОС;</a:t>
            </a:r>
            <a:endParaRPr lang="ru-RU" sz="1590" dirty="0">
              <a:latin typeface="Georgia" pitchFamily="18" charset="0"/>
            </a:endParaRPr>
          </a:p>
          <a:p>
            <a:pPr lvl="0" algn="just"/>
            <a:r>
              <a:rPr lang="ru-RU" sz="1590" i="1" dirty="0" smtClean="0">
                <a:latin typeface="Georgia" pitchFamily="18" charset="0"/>
              </a:rPr>
              <a:t>* Выставка</a:t>
            </a:r>
            <a:r>
              <a:rPr lang="ru-RU" sz="1590" i="1" dirty="0">
                <a:latin typeface="Georgia" pitchFamily="18" charset="0"/>
              </a:rPr>
              <a:t>, посвященная проведению Парада Победы на Красной площади 24 июня 1945 </a:t>
            </a:r>
            <a:r>
              <a:rPr lang="ru-RU" sz="1590" i="1" dirty="0" smtClean="0">
                <a:latin typeface="Georgia" pitchFamily="18" charset="0"/>
              </a:rPr>
              <a:t>года; </a:t>
            </a:r>
          </a:p>
          <a:p>
            <a:pPr lvl="0" algn="just"/>
            <a:r>
              <a:rPr lang="ru-RU" sz="1590" i="1" dirty="0" smtClean="0">
                <a:latin typeface="Georgia" pitchFamily="18" charset="0"/>
              </a:rPr>
              <a:t>* Выставочная </a:t>
            </a:r>
            <a:r>
              <a:rPr lang="ru-RU" sz="1590" i="1" dirty="0">
                <a:latin typeface="Georgia" pitchFamily="18" charset="0"/>
              </a:rPr>
              <a:t>экспозиция о деятельности КСРК ВОС, на выставке «Здоровье для всех» в рамках </a:t>
            </a:r>
            <a:r>
              <a:rPr lang="ru-RU" sz="1590" i="1" dirty="0" smtClean="0">
                <a:latin typeface="Georgia" pitchFamily="18" charset="0"/>
              </a:rPr>
              <a:t> Всероссийского </a:t>
            </a:r>
            <a:r>
              <a:rPr lang="ru-RU" sz="1590" i="1" dirty="0">
                <a:latin typeface="Georgia" pitchFamily="18" charset="0"/>
              </a:rPr>
              <a:t>форума "Здоровье нации – основа процветания России» фонда «Лига здоровья нации"»  </a:t>
            </a:r>
            <a:endParaRPr lang="ru-RU" sz="1590" dirty="0">
              <a:latin typeface="Georgia" pitchFamily="18" charset="0"/>
            </a:endParaRPr>
          </a:p>
          <a:p>
            <a:pPr lvl="0" algn="just"/>
            <a:r>
              <a:rPr lang="ru-RU" sz="1590" i="1" dirty="0" smtClean="0">
                <a:latin typeface="Georgia" pitchFamily="18" charset="0"/>
              </a:rPr>
              <a:t>* Выставка </a:t>
            </a:r>
            <a:r>
              <a:rPr lang="ru-RU" sz="1590" i="1" dirty="0">
                <a:latin typeface="Georgia" pitchFamily="18" charset="0"/>
              </a:rPr>
              <a:t>«</a:t>
            </a:r>
            <a:r>
              <a:rPr lang="en-US" sz="1590" i="1" dirty="0">
                <a:latin typeface="Georgia" pitchFamily="18" charset="0"/>
              </a:rPr>
              <a:t>IV</a:t>
            </a:r>
            <a:r>
              <a:rPr lang="ru-RU" sz="1590" i="1" dirty="0">
                <a:latin typeface="Georgia" pitchFamily="18" charset="0"/>
              </a:rPr>
              <a:t> Всероссийский интеллектуально-реабилитационный фестиваль ВОС "На Мойке 48</a:t>
            </a:r>
            <a:r>
              <a:rPr lang="ru-RU" sz="1590" i="1" dirty="0" smtClean="0">
                <a:latin typeface="Georgia" pitchFamily="18" charset="0"/>
              </a:rPr>
              <a:t>"»;</a:t>
            </a:r>
          </a:p>
          <a:p>
            <a:pPr lvl="0" algn="just"/>
            <a:r>
              <a:rPr lang="ru-RU" sz="1590" i="1" dirty="0" smtClean="0">
                <a:latin typeface="Georgia" pitchFamily="18" charset="0"/>
              </a:rPr>
              <a:t>* Выставка</a:t>
            </a:r>
            <a:r>
              <a:rPr lang="ru-RU" sz="1590" i="1" dirty="0">
                <a:latin typeface="Georgia" pitchFamily="18" charset="0"/>
              </a:rPr>
              <a:t>, посвященная Всероссийской спартакиаде ВОС «Игра – наш путь к Победе</a:t>
            </a:r>
            <a:r>
              <a:rPr lang="ru-RU" sz="1590" i="1" dirty="0" smtClean="0">
                <a:latin typeface="Georgia" pitchFamily="18" charset="0"/>
              </a:rPr>
              <a:t>!»;</a:t>
            </a:r>
          </a:p>
          <a:p>
            <a:pPr lvl="0" algn="just"/>
            <a:r>
              <a:rPr lang="ru-RU" sz="1590" i="1" dirty="0" smtClean="0">
                <a:latin typeface="Georgia" pitchFamily="18" charset="0"/>
              </a:rPr>
              <a:t> *Подготовлена </a:t>
            </a:r>
            <a:r>
              <a:rPr lang="ru-RU" sz="1590" i="1" dirty="0">
                <a:latin typeface="Georgia" pitchFamily="18" charset="0"/>
              </a:rPr>
              <a:t>передвижная выставка о деятельности КСРК ВОС, приуроченная к празднованию 50-летия </a:t>
            </a:r>
            <a:r>
              <a:rPr lang="ru-RU" sz="1590" i="1" dirty="0" smtClean="0">
                <a:latin typeface="Georgia" pitchFamily="18" charset="0"/>
              </a:rPr>
              <a:t>КСРК. </a:t>
            </a:r>
            <a:r>
              <a:rPr lang="ru-RU" sz="1590" b="1" i="1" dirty="0">
                <a:latin typeface="Georgia" pitchFamily="18" charset="0"/>
              </a:rPr>
              <a:t> </a:t>
            </a:r>
            <a:endParaRPr lang="ru-RU" sz="1590" dirty="0">
              <a:effectLst/>
              <a:latin typeface="Georgia" pitchFamily="18" charset="0"/>
            </a:endParaRP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44825" y="6332482"/>
            <a:ext cx="3600399" cy="274243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1828586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gradFill flip="none" rotWithShape="1">
          <a:gsLst>
            <a:gs pos="21000">
              <a:schemeClr val="bg1"/>
            </a:gs>
            <a:gs pos="37000">
              <a:srgbClr val="FBE5E1"/>
            </a:gs>
            <a:gs pos="71000">
              <a:srgbClr val="F9D5CF"/>
            </a:gs>
            <a:gs pos="87000">
              <a:srgbClr val="F5BBB1"/>
            </a:gs>
          </a:gsLst>
          <a:lin ang="8100000" scaled="1"/>
          <a:tileRect/>
        </a:grad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9081" y="224568"/>
            <a:ext cx="1857772" cy="1800045"/>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77272" y="185968"/>
            <a:ext cx="1092594" cy="1600248"/>
          </a:xfrm>
          <a:prstGeom prst="rect">
            <a:avLst/>
          </a:prstGeom>
        </p:spPr>
      </p:pic>
      <p:sp>
        <p:nvSpPr>
          <p:cNvPr id="3" name="Прямоугольник 2"/>
          <p:cNvSpPr/>
          <p:nvPr/>
        </p:nvSpPr>
        <p:spPr>
          <a:xfrm>
            <a:off x="1844825" y="652539"/>
            <a:ext cx="4464496" cy="667106"/>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ctr">
              <a:spcAft>
                <a:spcPts val="0"/>
              </a:spcAft>
            </a:pPr>
            <a:r>
              <a:rPr lang="ru-RU" b="1" dirty="0" smtClean="0">
                <a:solidFill>
                  <a:srgbClr val="C00000"/>
                </a:solidFill>
                <a:latin typeface="Times New Roman" panose="02020603050405020304" pitchFamily="18" charset="0"/>
                <a:ea typeface="Times New Roman" panose="02020603050405020304" pitchFamily="18" charset="0"/>
              </a:rPr>
              <a:t>Центральный музей </a:t>
            </a:r>
            <a:r>
              <a:rPr lang="ru-RU" b="1" dirty="0">
                <a:solidFill>
                  <a:srgbClr val="C00000"/>
                </a:solidFill>
                <a:latin typeface="Times New Roman" panose="02020603050405020304" pitchFamily="18" charset="0"/>
                <a:ea typeface="Times New Roman" panose="02020603050405020304" pitchFamily="18" charset="0"/>
              </a:rPr>
              <a:t>имени </a:t>
            </a:r>
            <a:r>
              <a:rPr lang="ru-RU" b="1" dirty="0" err="1" smtClean="0">
                <a:solidFill>
                  <a:srgbClr val="C00000"/>
                </a:solidFill>
                <a:latin typeface="Times New Roman" panose="02020603050405020304" pitchFamily="18" charset="0"/>
                <a:ea typeface="Times New Roman" panose="02020603050405020304" pitchFamily="18" charset="0"/>
              </a:rPr>
              <a:t>Б.В.Зимина</a:t>
            </a:r>
            <a:r>
              <a:rPr lang="ru-RU" b="1" dirty="0" smtClean="0">
                <a:solidFill>
                  <a:srgbClr val="C00000"/>
                </a:solidFill>
                <a:latin typeface="Times New Roman" panose="02020603050405020304" pitchFamily="18" charset="0"/>
                <a:ea typeface="Times New Roman" panose="02020603050405020304" pitchFamily="18" charset="0"/>
              </a:rPr>
              <a:t> </a:t>
            </a:r>
          </a:p>
          <a:p>
            <a:pPr algn="ctr">
              <a:spcAft>
                <a:spcPts val="0"/>
              </a:spcAft>
            </a:pPr>
            <a:r>
              <a:rPr lang="ru-RU" b="1" dirty="0" smtClean="0">
                <a:solidFill>
                  <a:srgbClr val="C00000"/>
                </a:solidFill>
                <a:latin typeface="Times New Roman" panose="02020603050405020304" pitchFamily="18" charset="0"/>
                <a:ea typeface="Times New Roman" panose="02020603050405020304" pitchFamily="18" charset="0"/>
              </a:rPr>
              <a:t>Всероссийского </a:t>
            </a:r>
            <a:r>
              <a:rPr lang="ru-RU" b="1" dirty="0">
                <a:solidFill>
                  <a:srgbClr val="C00000"/>
                </a:solidFill>
                <a:latin typeface="Times New Roman" panose="02020603050405020304" pitchFamily="18" charset="0"/>
                <a:ea typeface="Times New Roman" panose="02020603050405020304" pitchFamily="18" charset="0"/>
              </a:rPr>
              <a:t>общества </a:t>
            </a:r>
            <a:r>
              <a:rPr lang="ru-RU" b="1" dirty="0" smtClean="0">
                <a:solidFill>
                  <a:srgbClr val="C00000"/>
                </a:solidFill>
                <a:latin typeface="Times New Roman" panose="02020603050405020304" pitchFamily="18" charset="0"/>
                <a:ea typeface="Times New Roman" panose="02020603050405020304" pitchFamily="18" charset="0"/>
              </a:rPr>
              <a:t>слепых</a:t>
            </a:r>
            <a:endParaRPr lang="ru-RU" sz="1935" dirty="0">
              <a:solidFill>
                <a:srgbClr val="C00000"/>
              </a:solidFill>
              <a:latin typeface="Times New Roman" panose="02020603050405020304" pitchFamily="18" charset="0"/>
              <a:ea typeface="Times New Roman" panose="02020603050405020304" pitchFamily="18" charset="0"/>
            </a:endParaRPr>
          </a:p>
        </p:txBody>
      </p:sp>
      <p:sp>
        <p:nvSpPr>
          <p:cNvPr id="6" name="Прямоугольник 5"/>
          <p:cNvSpPr/>
          <p:nvPr/>
        </p:nvSpPr>
        <p:spPr>
          <a:xfrm>
            <a:off x="764704" y="2016555"/>
            <a:ext cx="5832648" cy="3215752"/>
          </a:xfrm>
          <a:prstGeom prst="rect">
            <a:avLst/>
          </a:prstGeom>
        </p:spPr>
        <p:txBody>
          <a:bodyPr wrap="square">
            <a:spAutoFit/>
          </a:bodyPr>
          <a:lstStyle/>
          <a:p>
            <a:pPr indent="449580" algn="just">
              <a:lnSpc>
                <a:spcPct val="107000"/>
              </a:lnSpc>
              <a:spcAft>
                <a:spcPts val="800"/>
              </a:spcAft>
            </a:pPr>
            <a:r>
              <a:rPr lang="ru-RU" sz="1590" dirty="0">
                <a:latin typeface="Georgia" pitchFamily="18" charset="0"/>
                <a:ea typeface="Calibri"/>
                <a:cs typeface="Times New Roman"/>
              </a:rPr>
              <a:t>Впервые в истории Всероссийского общества слепых в 2020 году был создан и представлен широкой общественности документальный фильм «Деятельность Всероссийского общества слепых в годы Великой Отечественной войны», рассказывающий о вкладе незрячих тружеников тыла в общую Победу и об участии ВОС в социальной реабилитации </a:t>
            </a:r>
            <a:r>
              <a:rPr lang="ru-RU" sz="1590" dirty="0" err="1">
                <a:latin typeface="Georgia" pitchFamily="18" charset="0"/>
                <a:ea typeface="Calibri"/>
                <a:cs typeface="Times New Roman"/>
              </a:rPr>
              <a:t>военноослепших</a:t>
            </a:r>
            <a:r>
              <a:rPr lang="ru-RU" sz="1590" dirty="0">
                <a:latin typeface="Georgia" pitchFamily="18" charset="0"/>
                <a:ea typeface="Calibri"/>
                <a:cs typeface="Times New Roman"/>
              </a:rPr>
              <a:t>. Фильм создан сотрудниками ЦМ ВОС на базе КСРК ВОС, в связи с проведением научно-практической конференции «Роль Всероссийского общества слепых в годы Великой Отечественной войны» и посвящен 75-летию Победы в Великой Отечественной войне</a:t>
            </a:r>
            <a:r>
              <a:rPr lang="ru-RU" sz="1590" dirty="0" smtClean="0">
                <a:latin typeface="Georgia" pitchFamily="18" charset="0"/>
                <a:ea typeface="Calibri"/>
                <a:cs typeface="Times New Roman"/>
              </a:rPr>
              <a:t>.</a:t>
            </a:r>
            <a:endParaRPr lang="ru-RU" sz="1590" dirty="0">
              <a:latin typeface="Georgia" pitchFamily="18" charset="0"/>
              <a:ea typeface="Calibri"/>
              <a:cs typeface="Times New Roman"/>
            </a:endParaRPr>
          </a:p>
        </p:txBody>
      </p:sp>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0935" y="5436096"/>
            <a:ext cx="5570179" cy="3133226"/>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9889559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gradFill flip="none" rotWithShape="1">
          <a:gsLst>
            <a:gs pos="21000">
              <a:schemeClr val="bg1"/>
            </a:gs>
            <a:gs pos="37000">
              <a:srgbClr val="FBE5E1"/>
            </a:gs>
            <a:gs pos="71000">
              <a:srgbClr val="F9D5CF"/>
            </a:gs>
            <a:gs pos="87000">
              <a:srgbClr val="F5BBB1"/>
            </a:gs>
          </a:gsLst>
          <a:lin ang="8100000" scaled="1"/>
          <a:tileRect/>
        </a:grad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9081" y="224568"/>
            <a:ext cx="1857772" cy="1800045"/>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77272" y="185968"/>
            <a:ext cx="1092594" cy="1600248"/>
          </a:xfrm>
          <a:prstGeom prst="rect">
            <a:avLst/>
          </a:prstGeom>
        </p:spPr>
      </p:pic>
      <p:sp>
        <p:nvSpPr>
          <p:cNvPr id="3" name="Прямоугольник 2"/>
          <p:cNvSpPr/>
          <p:nvPr/>
        </p:nvSpPr>
        <p:spPr>
          <a:xfrm>
            <a:off x="1844825" y="652539"/>
            <a:ext cx="4464496" cy="667106"/>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ctr">
              <a:spcAft>
                <a:spcPts val="0"/>
              </a:spcAft>
            </a:pPr>
            <a:r>
              <a:rPr lang="ru-RU" b="1" dirty="0" smtClean="0">
                <a:solidFill>
                  <a:srgbClr val="C00000"/>
                </a:solidFill>
                <a:latin typeface="Times New Roman" panose="02020603050405020304" pitchFamily="18" charset="0"/>
                <a:ea typeface="Times New Roman" panose="02020603050405020304" pitchFamily="18" charset="0"/>
              </a:rPr>
              <a:t>Центральный музей </a:t>
            </a:r>
            <a:r>
              <a:rPr lang="ru-RU" b="1" dirty="0">
                <a:solidFill>
                  <a:srgbClr val="C00000"/>
                </a:solidFill>
                <a:latin typeface="Times New Roman" panose="02020603050405020304" pitchFamily="18" charset="0"/>
                <a:ea typeface="Times New Roman" panose="02020603050405020304" pitchFamily="18" charset="0"/>
              </a:rPr>
              <a:t>имени </a:t>
            </a:r>
            <a:r>
              <a:rPr lang="ru-RU" b="1" dirty="0" err="1" smtClean="0">
                <a:solidFill>
                  <a:srgbClr val="C00000"/>
                </a:solidFill>
                <a:latin typeface="Times New Roman" panose="02020603050405020304" pitchFamily="18" charset="0"/>
                <a:ea typeface="Times New Roman" panose="02020603050405020304" pitchFamily="18" charset="0"/>
              </a:rPr>
              <a:t>Б.В.Зимина</a:t>
            </a:r>
            <a:r>
              <a:rPr lang="ru-RU" b="1" dirty="0" smtClean="0">
                <a:solidFill>
                  <a:srgbClr val="C00000"/>
                </a:solidFill>
                <a:latin typeface="Times New Roman" panose="02020603050405020304" pitchFamily="18" charset="0"/>
                <a:ea typeface="Times New Roman" panose="02020603050405020304" pitchFamily="18" charset="0"/>
              </a:rPr>
              <a:t> </a:t>
            </a:r>
          </a:p>
          <a:p>
            <a:pPr algn="ctr">
              <a:spcAft>
                <a:spcPts val="0"/>
              </a:spcAft>
            </a:pPr>
            <a:r>
              <a:rPr lang="ru-RU" b="1" dirty="0" smtClean="0">
                <a:solidFill>
                  <a:srgbClr val="C00000"/>
                </a:solidFill>
                <a:latin typeface="Times New Roman" panose="02020603050405020304" pitchFamily="18" charset="0"/>
                <a:ea typeface="Times New Roman" panose="02020603050405020304" pitchFamily="18" charset="0"/>
              </a:rPr>
              <a:t>Всероссийского </a:t>
            </a:r>
            <a:r>
              <a:rPr lang="ru-RU" b="1" dirty="0">
                <a:solidFill>
                  <a:srgbClr val="C00000"/>
                </a:solidFill>
                <a:latin typeface="Times New Roman" panose="02020603050405020304" pitchFamily="18" charset="0"/>
                <a:ea typeface="Times New Roman" panose="02020603050405020304" pitchFamily="18" charset="0"/>
              </a:rPr>
              <a:t>общества </a:t>
            </a:r>
            <a:r>
              <a:rPr lang="ru-RU" b="1" dirty="0" smtClean="0">
                <a:solidFill>
                  <a:srgbClr val="C00000"/>
                </a:solidFill>
                <a:latin typeface="Times New Roman" panose="02020603050405020304" pitchFamily="18" charset="0"/>
                <a:ea typeface="Times New Roman" panose="02020603050405020304" pitchFamily="18" charset="0"/>
              </a:rPr>
              <a:t>слепых</a:t>
            </a:r>
            <a:endParaRPr lang="ru-RU" sz="1935" dirty="0">
              <a:solidFill>
                <a:srgbClr val="C00000"/>
              </a:solidFill>
              <a:latin typeface="Times New Roman" panose="02020603050405020304" pitchFamily="18" charset="0"/>
              <a:ea typeface="Times New Roman" panose="02020603050405020304" pitchFamily="18" charset="0"/>
            </a:endParaRPr>
          </a:p>
        </p:txBody>
      </p:sp>
      <p:sp>
        <p:nvSpPr>
          <p:cNvPr id="2" name="Прямоугольник 1"/>
          <p:cNvSpPr/>
          <p:nvPr/>
        </p:nvSpPr>
        <p:spPr>
          <a:xfrm>
            <a:off x="869080" y="2024613"/>
            <a:ext cx="5586856" cy="3473259"/>
          </a:xfrm>
          <a:prstGeom prst="rect">
            <a:avLst/>
          </a:prstGeom>
        </p:spPr>
        <p:txBody>
          <a:bodyPr wrap="square">
            <a:spAutoFit/>
          </a:bodyPr>
          <a:lstStyle/>
          <a:p>
            <a:pPr algn="just"/>
            <a:r>
              <a:rPr lang="ru-RU" sz="1690" dirty="0" smtClean="0">
                <a:latin typeface="Georgia" pitchFamily="18" charset="0"/>
              </a:rPr>
              <a:t>            Одним </a:t>
            </a:r>
            <a:r>
              <a:rPr lang="ru-RU" sz="1690" dirty="0">
                <a:latin typeface="Georgia" pitchFamily="18" charset="0"/>
              </a:rPr>
              <a:t>из мероприятий, включенных в Программу, стало проведение научно-практической конференции «Роль ВОС в годы Великой Отечественной войны». Конференция состоялась 30 сентября 2020 года в </a:t>
            </a:r>
            <a:r>
              <a:rPr lang="ru-RU" sz="1690" dirty="0" err="1">
                <a:latin typeface="Georgia" pitchFamily="18" charset="0"/>
              </a:rPr>
              <a:t>online</a:t>
            </a:r>
            <a:r>
              <a:rPr lang="ru-RU" sz="1690" dirty="0">
                <a:latin typeface="Georgia" pitchFamily="18" charset="0"/>
              </a:rPr>
              <a:t> формате с помощью веб платформы meet.ksrk.ru на площадке Культурно-спортивного реабилитационного комплекса ВОС.</a:t>
            </a:r>
          </a:p>
          <a:p>
            <a:pPr algn="just"/>
            <a:r>
              <a:rPr lang="ru-RU" sz="1690" dirty="0" smtClean="0">
                <a:latin typeface="Georgia" pitchFamily="18" charset="0"/>
              </a:rPr>
              <a:t>          Задачей </a:t>
            </a:r>
            <a:r>
              <a:rPr lang="ru-RU" sz="1690" dirty="0">
                <a:latin typeface="Georgia" pitchFamily="18" charset="0"/>
              </a:rPr>
              <a:t>конференции было раскрыть деятельность Всероссийского общества слепых в годы войны, участие в социальной реабилитации </a:t>
            </a:r>
            <a:r>
              <a:rPr lang="ru-RU" sz="1690" dirty="0" err="1">
                <a:latin typeface="Georgia" pitchFamily="18" charset="0"/>
              </a:rPr>
              <a:t>военноослепших</a:t>
            </a:r>
            <a:r>
              <a:rPr lang="ru-RU" sz="1690" dirty="0">
                <a:latin typeface="Georgia" pitchFamily="18" charset="0"/>
              </a:rPr>
              <a:t>, пропаганда вклада незрячих в обеспечении Победы в Великой Отечественной войне и послевоенного восстановления страны.</a:t>
            </a:r>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1519" y="5528637"/>
            <a:ext cx="5033446" cy="335563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0288356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gradFill flip="none" rotWithShape="1">
          <a:gsLst>
            <a:gs pos="21000">
              <a:schemeClr val="bg1"/>
            </a:gs>
            <a:gs pos="37000">
              <a:srgbClr val="FBE5E1"/>
            </a:gs>
            <a:gs pos="71000">
              <a:srgbClr val="F9D5CF"/>
            </a:gs>
            <a:gs pos="87000">
              <a:srgbClr val="F5BBB1"/>
            </a:gs>
          </a:gsLst>
          <a:lin ang="8100000" scaled="1"/>
          <a:tileRect/>
        </a:grad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9081" y="224568"/>
            <a:ext cx="1857772" cy="1800045"/>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77272" y="185968"/>
            <a:ext cx="1092594" cy="1600248"/>
          </a:xfrm>
          <a:prstGeom prst="rect">
            <a:avLst/>
          </a:prstGeom>
        </p:spPr>
      </p:pic>
      <p:sp>
        <p:nvSpPr>
          <p:cNvPr id="3" name="Прямоугольник 2"/>
          <p:cNvSpPr/>
          <p:nvPr/>
        </p:nvSpPr>
        <p:spPr>
          <a:xfrm>
            <a:off x="1844825" y="652539"/>
            <a:ext cx="4464496" cy="667106"/>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ctr">
              <a:spcAft>
                <a:spcPts val="0"/>
              </a:spcAft>
            </a:pPr>
            <a:r>
              <a:rPr lang="ru-RU" b="1" dirty="0" smtClean="0">
                <a:solidFill>
                  <a:srgbClr val="C00000"/>
                </a:solidFill>
                <a:latin typeface="Times New Roman" panose="02020603050405020304" pitchFamily="18" charset="0"/>
                <a:ea typeface="Times New Roman" panose="02020603050405020304" pitchFamily="18" charset="0"/>
              </a:rPr>
              <a:t>Центральный музей </a:t>
            </a:r>
            <a:r>
              <a:rPr lang="ru-RU" b="1" dirty="0">
                <a:solidFill>
                  <a:srgbClr val="C00000"/>
                </a:solidFill>
                <a:latin typeface="Times New Roman" panose="02020603050405020304" pitchFamily="18" charset="0"/>
                <a:ea typeface="Times New Roman" panose="02020603050405020304" pitchFamily="18" charset="0"/>
              </a:rPr>
              <a:t>имени </a:t>
            </a:r>
            <a:r>
              <a:rPr lang="ru-RU" b="1" dirty="0" err="1" smtClean="0">
                <a:solidFill>
                  <a:srgbClr val="C00000"/>
                </a:solidFill>
                <a:latin typeface="Times New Roman" panose="02020603050405020304" pitchFamily="18" charset="0"/>
                <a:ea typeface="Times New Roman" panose="02020603050405020304" pitchFamily="18" charset="0"/>
              </a:rPr>
              <a:t>Б.В.Зимина</a:t>
            </a:r>
            <a:r>
              <a:rPr lang="ru-RU" b="1" dirty="0" smtClean="0">
                <a:solidFill>
                  <a:srgbClr val="C00000"/>
                </a:solidFill>
                <a:latin typeface="Times New Roman" panose="02020603050405020304" pitchFamily="18" charset="0"/>
                <a:ea typeface="Times New Roman" panose="02020603050405020304" pitchFamily="18" charset="0"/>
              </a:rPr>
              <a:t> </a:t>
            </a:r>
          </a:p>
          <a:p>
            <a:pPr algn="ctr">
              <a:spcAft>
                <a:spcPts val="0"/>
              </a:spcAft>
            </a:pPr>
            <a:r>
              <a:rPr lang="ru-RU" b="1" dirty="0" smtClean="0">
                <a:solidFill>
                  <a:srgbClr val="C00000"/>
                </a:solidFill>
                <a:latin typeface="Times New Roman" panose="02020603050405020304" pitchFamily="18" charset="0"/>
                <a:ea typeface="Times New Roman" panose="02020603050405020304" pitchFamily="18" charset="0"/>
              </a:rPr>
              <a:t>Всероссийского </a:t>
            </a:r>
            <a:r>
              <a:rPr lang="ru-RU" b="1" dirty="0">
                <a:solidFill>
                  <a:srgbClr val="C00000"/>
                </a:solidFill>
                <a:latin typeface="Times New Roman" panose="02020603050405020304" pitchFamily="18" charset="0"/>
                <a:ea typeface="Times New Roman" panose="02020603050405020304" pitchFamily="18" charset="0"/>
              </a:rPr>
              <a:t>общества </a:t>
            </a:r>
            <a:r>
              <a:rPr lang="ru-RU" b="1" dirty="0" smtClean="0">
                <a:solidFill>
                  <a:srgbClr val="C00000"/>
                </a:solidFill>
                <a:latin typeface="Times New Roman" panose="02020603050405020304" pitchFamily="18" charset="0"/>
                <a:ea typeface="Times New Roman" panose="02020603050405020304" pitchFamily="18" charset="0"/>
              </a:rPr>
              <a:t>слепых</a:t>
            </a:r>
            <a:endParaRPr lang="ru-RU" sz="1935" dirty="0">
              <a:solidFill>
                <a:srgbClr val="C00000"/>
              </a:solidFill>
              <a:latin typeface="Times New Roman" panose="02020603050405020304" pitchFamily="18" charset="0"/>
              <a:ea typeface="Times New Roman" panose="02020603050405020304" pitchFamily="18" charset="0"/>
            </a:endParaRPr>
          </a:p>
        </p:txBody>
      </p:sp>
      <p:sp>
        <p:nvSpPr>
          <p:cNvPr id="6" name="Прямоугольник 5"/>
          <p:cNvSpPr/>
          <p:nvPr/>
        </p:nvSpPr>
        <p:spPr>
          <a:xfrm>
            <a:off x="1065312" y="2001369"/>
            <a:ext cx="5616623" cy="1194622"/>
          </a:xfrm>
          <a:prstGeom prst="rect">
            <a:avLst/>
          </a:prstGeom>
        </p:spPr>
        <p:txBody>
          <a:bodyPr wrap="square">
            <a:spAutoFit/>
          </a:bodyPr>
          <a:lstStyle/>
          <a:p>
            <a:pPr algn="just">
              <a:lnSpc>
                <a:spcPct val="115000"/>
              </a:lnSpc>
              <a:spcAft>
                <a:spcPts val="0"/>
              </a:spcAft>
              <a:tabLst>
                <a:tab pos="540385" algn="l"/>
              </a:tabLst>
            </a:pPr>
            <a:r>
              <a:rPr lang="ru-RU" sz="1590" b="1" dirty="0">
                <a:latin typeface="Georgia" pitchFamily="18" charset="0"/>
                <a:ea typeface="Times New Roman"/>
              </a:rPr>
              <a:t>- </a:t>
            </a:r>
            <a:r>
              <a:rPr lang="ru-RU" sz="1590" dirty="0">
                <a:latin typeface="Georgia" pitchFamily="18" charset="0"/>
                <a:ea typeface="Times New Roman"/>
              </a:rPr>
              <a:t>Количество посетителей музея – </a:t>
            </a:r>
            <a:r>
              <a:rPr lang="ru-RU" sz="1590" b="1" dirty="0">
                <a:latin typeface="Georgia" pitchFamily="18" charset="0"/>
                <a:ea typeface="Times New Roman"/>
              </a:rPr>
              <a:t>190</a:t>
            </a:r>
            <a:r>
              <a:rPr lang="ru-RU" sz="1590" dirty="0">
                <a:latin typeface="Georgia" pitchFamily="18" charset="0"/>
                <a:ea typeface="Times New Roman"/>
              </a:rPr>
              <a:t> </a:t>
            </a:r>
            <a:r>
              <a:rPr lang="ru-RU" sz="1590" b="1" dirty="0" smtClean="0">
                <a:latin typeface="Georgia" pitchFamily="18" charset="0"/>
                <a:ea typeface="Times New Roman"/>
              </a:rPr>
              <a:t>человек;</a:t>
            </a:r>
            <a:endParaRPr lang="ru-RU" sz="1590" dirty="0">
              <a:latin typeface="Georgia" pitchFamily="18" charset="0"/>
              <a:ea typeface="Times New Roman"/>
            </a:endParaRPr>
          </a:p>
          <a:p>
            <a:pPr algn="just">
              <a:lnSpc>
                <a:spcPct val="115000"/>
              </a:lnSpc>
              <a:spcAft>
                <a:spcPts val="0"/>
              </a:spcAft>
              <a:tabLst>
                <a:tab pos="540385" algn="l"/>
              </a:tabLst>
            </a:pPr>
            <a:r>
              <a:rPr lang="ru-RU" sz="1590" dirty="0">
                <a:latin typeface="Georgia" pitchFamily="18" charset="0"/>
                <a:ea typeface="Times New Roman"/>
              </a:rPr>
              <a:t> </a:t>
            </a:r>
            <a:r>
              <a:rPr lang="ru-RU" sz="1590" dirty="0" smtClean="0">
                <a:latin typeface="Georgia" pitchFamily="18" charset="0"/>
                <a:ea typeface="Times New Roman"/>
              </a:rPr>
              <a:t>-</a:t>
            </a:r>
            <a:r>
              <a:rPr lang="ru-RU" sz="1590" dirty="0">
                <a:latin typeface="Georgia" pitchFamily="18" charset="0"/>
                <a:ea typeface="Times New Roman"/>
              </a:rPr>
              <a:t>Количество экскурсий – </a:t>
            </a:r>
            <a:r>
              <a:rPr lang="ru-RU" sz="1590" b="1" dirty="0">
                <a:latin typeface="Georgia" pitchFamily="18" charset="0"/>
                <a:ea typeface="Times New Roman"/>
              </a:rPr>
              <a:t>46</a:t>
            </a:r>
            <a:r>
              <a:rPr lang="ru-RU" sz="1590" dirty="0">
                <a:latin typeface="Georgia" pitchFamily="18" charset="0"/>
                <a:ea typeface="Times New Roman"/>
              </a:rPr>
              <a:t>;</a:t>
            </a:r>
          </a:p>
          <a:p>
            <a:pPr algn="just">
              <a:lnSpc>
                <a:spcPct val="115000"/>
              </a:lnSpc>
              <a:spcAft>
                <a:spcPts val="0"/>
              </a:spcAft>
              <a:tabLst>
                <a:tab pos="540385" algn="l"/>
              </a:tabLst>
            </a:pPr>
            <a:r>
              <a:rPr lang="ru-RU" sz="1590" dirty="0">
                <a:latin typeface="Georgia" pitchFamily="18" charset="0"/>
                <a:ea typeface="Times New Roman"/>
              </a:rPr>
              <a:t> </a:t>
            </a:r>
            <a:r>
              <a:rPr lang="ru-RU" sz="1590" dirty="0" smtClean="0">
                <a:latin typeface="Georgia" pitchFamily="18" charset="0"/>
                <a:ea typeface="Times New Roman"/>
              </a:rPr>
              <a:t>-</a:t>
            </a:r>
            <a:r>
              <a:rPr lang="ru-RU" sz="1590" dirty="0">
                <a:latin typeface="Georgia" pitchFamily="18" charset="0"/>
                <a:ea typeface="Times New Roman"/>
              </a:rPr>
              <a:t>Проведено занятий с посетителями - </a:t>
            </a:r>
            <a:r>
              <a:rPr lang="ru-RU" sz="1590" b="1" dirty="0">
                <a:latin typeface="Georgia" pitchFamily="18" charset="0"/>
                <a:ea typeface="Times New Roman"/>
              </a:rPr>
              <a:t>4 </a:t>
            </a:r>
            <a:r>
              <a:rPr lang="ru-RU" sz="1590" dirty="0">
                <a:latin typeface="Georgia" pitchFamily="18" charset="0"/>
                <a:ea typeface="Times New Roman"/>
              </a:rPr>
              <a:t>занятия</a:t>
            </a:r>
            <a:r>
              <a:rPr lang="ru-RU" sz="1590" b="1" dirty="0">
                <a:latin typeface="Georgia" pitchFamily="18" charset="0"/>
                <a:ea typeface="Times New Roman"/>
              </a:rPr>
              <a:t> 63 </a:t>
            </a:r>
            <a:r>
              <a:rPr lang="ru-RU" sz="1590" b="1" dirty="0" smtClean="0">
                <a:latin typeface="Georgia" pitchFamily="18" charset="0"/>
                <a:ea typeface="Times New Roman"/>
              </a:rPr>
              <a:t>человека.</a:t>
            </a:r>
            <a:endParaRPr lang="ru-RU" sz="1590" dirty="0">
              <a:latin typeface="Georgia" pitchFamily="18" charset="0"/>
            </a:endParaRPr>
          </a:p>
        </p:txBody>
      </p:sp>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05843" y="3176721"/>
            <a:ext cx="3739381" cy="249292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1124744" y="5868144"/>
            <a:ext cx="5557191" cy="655051"/>
          </a:xfrm>
          <a:prstGeom prst="rect">
            <a:avLst/>
          </a:prstGeom>
        </p:spPr>
        <p:txBody>
          <a:bodyPr wrap="square">
            <a:spAutoFit/>
          </a:bodyPr>
          <a:lstStyle/>
          <a:p>
            <a:pPr algn="just">
              <a:lnSpc>
                <a:spcPct val="115000"/>
              </a:lnSpc>
              <a:spcAft>
                <a:spcPts val="0"/>
              </a:spcAft>
              <a:tabLst>
                <a:tab pos="540385" algn="l"/>
              </a:tabLst>
            </a:pPr>
            <a:r>
              <a:rPr lang="ru-RU" sz="1590" dirty="0">
                <a:latin typeface="Georgia" pitchFamily="18" charset="0"/>
                <a:ea typeface="Times New Roman"/>
              </a:rPr>
              <a:t>Фонды музея – общее кол-во </a:t>
            </a:r>
            <a:r>
              <a:rPr lang="ru-RU" sz="1590" b="1" dirty="0" smtClean="0">
                <a:latin typeface="Georgia" pitchFamily="18" charset="0"/>
                <a:ea typeface="Times New Roman"/>
              </a:rPr>
              <a:t>13 222 </a:t>
            </a:r>
            <a:r>
              <a:rPr lang="ru-RU" sz="1590" dirty="0">
                <a:latin typeface="Georgia" pitchFamily="18" charset="0"/>
                <a:ea typeface="Times New Roman"/>
              </a:rPr>
              <a:t>ед. хранения из них принято в 2020 г. - </a:t>
            </a:r>
            <a:r>
              <a:rPr lang="ru-RU" sz="1590" b="1" dirty="0">
                <a:latin typeface="Georgia" pitchFamily="18" charset="0"/>
                <a:ea typeface="Times New Roman"/>
              </a:rPr>
              <a:t>594</a:t>
            </a:r>
            <a:r>
              <a:rPr lang="ru-RU" sz="1590" dirty="0">
                <a:latin typeface="Georgia" pitchFamily="18" charset="0"/>
                <a:ea typeface="Times New Roman"/>
              </a:rPr>
              <a:t> ед. хранения</a:t>
            </a:r>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61155" y="6523195"/>
            <a:ext cx="3384069" cy="253805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5368010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gradFill flip="none" rotWithShape="1">
          <a:gsLst>
            <a:gs pos="32000">
              <a:schemeClr val="accent3">
                <a:lumMod val="20000"/>
                <a:lumOff val="80000"/>
              </a:schemeClr>
            </a:gs>
            <a:gs pos="19000">
              <a:srgbClr val="FDEFED"/>
            </a:gs>
            <a:gs pos="8000">
              <a:schemeClr val="bg1"/>
            </a:gs>
            <a:gs pos="66000">
              <a:srgbClr val="D8F4C8"/>
            </a:gs>
            <a:gs pos="45000">
              <a:srgbClr val="F7FCF2"/>
            </a:gs>
            <a:gs pos="90000">
              <a:srgbClr val="89E3DF"/>
            </a:gs>
          </a:gsLst>
          <a:lin ang="8100000" scaled="1"/>
          <a:tileRect/>
        </a:gradFill>
        <a:effectLst/>
      </p:bgPr>
    </p:bg>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0282" y="125793"/>
            <a:ext cx="1107282" cy="1621761"/>
          </a:xfrm>
          <a:prstGeom prst="rect">
            <a:avLst/>
          </a:prstGeom>
        </p:spPr>
      </p:pic>
      <p:sp>
        <p:nvSpPr>
          <p:cNvPr id="6" name="Прямоугольник 5"/>
          <p:cNvSpPr/>
          <p:nvPr/>
        </p:nvSpPr>
        <p:spPr>
          <a:xfrm>
            <a:off x="1844825" y="652539"/>
            <a:ext cx="4464496" cy="390107"/>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ctr">
              <a:spcAft>
                <a:spcPts val="0"/>
              </a:spcAft>
            </a:pPr>
            <a:r>
              <a:rPr lang="ru-RU" b="1" dirty="0" smtClean="0">
                <a:solidFill>
                  <a:schemeClr val="bg2">
                    <a:lumMod val="25000"/>
                  </a:schemeClr>
                </a:solidFill>
                <a:latin typeface="Times New Roman" panose="02020603050405020304" pitchFamily="18" charset="0"/>
                <a:ea typeface="Times New Roman" panose="02020603050405020304" pitchFamily="18" charset="0"/>
              </a:rPr>
              <a:t>ФИНАНСОВЫЙ ОТЧЕТ</a:t>
            </a:r>
            <a:endParaRPr lang="ru-RU" sz="1935" dirty="0">
              <a:solidFill>
                <a:schemeClr val="bg2">
                  <a:lumMod val="25000"/>
                </a:schemeClr>
              </a:solidFill>
              <a:latin typeface="Times New Roman" panose="02020603050405020304" pitchFamily="18" charset="0"/>
              <a:ea typeface="Times New Roman" panose="02020603050405020304" pitchFamily="18" charset="0"/>
            </a:endParaRPr>
          </a:p>
        </p:txBody>
      </p:sp>
      <p:sp>
        <p:nvSpPr>
          <p:cNvPr id="7" name="TextBox 6"/>
          <p:cNvSpPr txBox="1"/>
          <p:nvPr/>
        </p:nvSpPr>
        <p:spPr>
          <a:xfrm>
            <a:off x="2213248" y="1354151"/>
            <a:ext cx="3240360" cy="369332"/>
          </a:xfrm>
          <a:prstGeom prst="rect">
            <a:avLst/>
          </a:prstGeom>
          <a:noFill/>
        </p:spPr>
        <p:txBody>
          <a:bodyPr wrap="square" rtlCol="0">
            <a:spAutoFit/>
          </a:bodyPr>
          <a:lstStyle/>
          <a:p>
            <a:r>
              <a:rPr lang="ru-RU" b="1" dirty="0" smtClean="0"/>
              <a:t>БЮДЖЕТ КСРК ВОС 2020 г.</a:t>
            </a:r>
            <a:endParaRPr lang="ru-RU" b="1" dirty="0"/>
          </a:p>
        </p:txBody>
      </p:sp>
      <p:graphicFrame>
        <p:nvGraphicFramePr>
          <p:cNvPr id="10" name="Диаграмма 9"/>
          <p:cNvGraphicFramePr>
            <a:graphicFrameLocks/>
          </p:cNvGraphicFramePr>
          <p:nvPr>
            <p:extLst>
              <p:ext uri="{D42A27DB-BD31-4B8C-83A1-F6EECF244321}">
                <p14:modId xmlns:p14="http://schemas.microsoft.com/office/powerpoint/2010/main" val="665285960"/>
              </p:ext>
            </p:extLst>
          </p:nvPr>
        </p:nvGraphicFramePr>
        <p:xfrm>
          <a:off x="857885" y="2051720"/>
          <a:ext cx="5419725" cy="30289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Диаграмма 10"/>
          <p:cNvGraphicFramePr>
            <a:graphicFrameLocks/>
          </p:cNvGraphicFramePr>
          <p:nvPr>
            <p:extLst>
              <p:ext uri="{D42A27DB-BD31-4B8C-83A1-F6EECF244321}">
                <p14:modId xmlns:p14="http://schemas.microsoft.com/office/powerpoint/2010/main" val="476036356"/>
              </p:ext>
            </p:extLst>
          </p:nvPr>
        </p:nvGraphicFramePr>
        <p:xfrm>
          <a:off x="908720" y="5364088"/>
          <a:ext cx="5372633" cy="3028950"/>
        </p:xfrm>
        <a:graphic>
          <a:graphicData uri="http://schemas.openxmlformats.org/drawingml/2006/chart">
            <c:chart xmlns:c="http://schemas.openxmlformats.org/drawingml/2006/chart" xmlns:r="http://schemas.openxmlformats.org/officeDocument/2006/relationships" r:id="rId4"/>
          </a:graphicData>
        </a:graphic>
      </p:graphicFrame>
      <p:sp>
        <p:nvSpPr>
          <p:cNvPr id="13" name="TextBox 12"/>
          <p:cNvSpPr txBox="1"/>
          <p:nvPr/>
        </p:nvSpPr>
        <p:spPr>
          <a:xfrm>
            <a:off x="1556792" y="1979712"/>
            <a:ext cx="1656184" cy="338554"/>
          </a:xfrm>
          <a:prstGeom prst="rect">
            <a:avLst/>
          </a:prstGeom>
          <a:noFill/>
        </p:spPr>
        <p:txBody>
          <a:bodyPr wrap="square" rtlCol="0">
            <a:spAutoFit/>
          </a:bodyPr>
          <a:lstStyle/>
          <a:p>
            <a:r>
              <a:rPr lang="ru-RU" sz="1600" b="1" dirty="0" smtClean="0"/>
              <a:t>ДОХОДЫ</a:t>
            </a:r>
            <a:endParaRPr lang="ru-RU" sz="1600" b="1" dirty="0"/>
          </a:p>
        </p:txBody>
      </p:sp>
    </p:spTree>
    <p:extLst>
      <p:ext uri="{BB962C8B-B14F-4D97-AF65-F5344CB8AC3E}">
        <p14:creationId xmlns:p14="http://schemas.microsoft.com/office/powerpoint/2010/main" val="19138234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6"/>
          <p:cNvPicPr>
            <a:picLocks noChangeAspect="1"/>
          </p:cNvPicPr>
          <p:nvPr/>
        </p:nvPicPr>
        <p:blipFill>
          <a:blip r:embed="rId2" cstate="print"/>
          <a:srcRect/>
          <a:stretch>
            <a:fillRect/>
          </a:stretch>
        </p:blipFill>
        <p:spPr bwMode="auto">
          <a:xfrm>
            <a:off x="311899" y="171113"/>
            <a:ext cx="1944216" cy="1094103"/>
          </a:xfrm>
          <a:prstGeom prst="rect">
            <a:avLst/>
          </a:prstGeom>
          <a:noFill/>
          <a:ln w="9525">
            <a:noFill/>
            <a:miter lim="800000"/>
            <a:headEnd/>
            <a:tailEnd/>
          </a:ln>
        </p:spPr>
      </p:pic>
      <p:sp>
        <p:nvSpPr>
          <p:cNvPr id="5" name="Прямоугольник 4"/>
          <p:cNvSpPr/>
          <p:nvPr/>
        </p:nvSpPr>
        <p:spPr>
          <a:xfrm>
            <a:off x="336038" y="1547664"/>
            <a:ext cx="6264695" cy="2800767"/>
          </a:xfrm>
          <a:prstGeom prst="rect">
            <a:avLst/>
          </a:prstGeom>
        </p:spPr>
        <p:txBody>
          <a:bodyPr wrap="square">
            <a:spAutoFit/>
          </a:bodyPr>
          <a:lstStyle/>
          <a:p>
            <a:pPr algn="just"/>
            <a:r>
              <a:rPr lang="ru-RU" sz="1600" dirty="0">
                <a:latin typeface="Georgia" panose="02040502050405020303" pitchFamily="18" charset="0"/>
              </a:rPr>
              <a:t>	В 1986 году председателем ЦП ВОС был избран Александр Яковлевич Неумывакин, с 1995 года - Президент ВОС. Общий развал страны, разрыв кооперированных связей предприятий Общества с </a:t>
            </a:r>
            <a:r>
              <a:rPr lang="ru-RU" sz="1600" dirty="0" err="1">
                <a:latin typeface="Georgia" panose="02040502050405020303" pitchFamily="18" charset="0"/>
              </a:rPr>
              <a:t>госпромышленностью</a:t>
            </a:r>
            <a:r>
              <a:rPr lang="ru-RU" sz="1600" dirty="0">
                <a:latin typeface="Georgia" panose="02040502050405020303" pitchFamily="18" charset="0"/>
              </a:rPr>
              <a:t> подорвали основы сложившейся системы УПП ВОС, а также в целом экономическое и финансовое состояние ВОС. Но благодаря поддержке государства и действиям </a:t>
            </a:r>
            <a:r>
              <a:rPr lang="ru-RU" sz="1600" dirty="0" err="1">
                <a:latin typeface="Georgia" panose="02040502050405020303" pitchFamily="18" charset="0"/>
              </a:rPr>
              <a:t>высококвалифицирован</a:t>
            </a:r>
            <a:r>
              <a:rPr lang="en-US" sz="1600" dirty="0">
                <a:latin typeface="Georgia" panose="02040502050405020303" pitchFamily="18" charset="0"/>
              </a:rPr>
              <a:t>-</a:t>
            </a:r>
            <a:r>
              <a:rPr lang="ru-RU" sz="1600" dirty="0" err="1">
                <a:latin typeface="Georgia" panose="02040502050405020303" pitchFamily="18" charset="0"/>
              </a:rPr>
              <a:t>ного</a:t>
            </a:r>
            <a:r>
              <a:rPr lang="ru-RU" sz="1600" dirty="0">
                <a:latin typeface="Georgia" panose="02040502050405020303" pitchFamily="18" charset="0"/>
              </a:rPr>
              <a:t> коллектива, благодаря упреждающим антикризисным решениям ЦП ВОС и заложенному экономическому потенциалу, ВОС продолжает и сегодня отстаивать свои экономические и социальные интересы.</a:t>
            </a:r>
          </a:p>
        </p:txBody>
      </p:sp>
      <p:sp>
        <p:nvSpPr>
          <p:cNvPr id="6" name="Прямоугольник 5"/>
          <p:cNvSpPr/>
          <p:nvPr/>
        </p:nvSpPr>
        <p:spPr>
          <a:xfrm>
            <a:off x="2092661" y="260091"/>
            <a:ext cx="4464495" cy="916148"/>
          </a:xfrm>
          <a:prstGeom prst="rect">
            <a:avLst/>
          </a:prstGeom>
          <a:noFill/>
        </p:spPr>
        <p:txBody>
          <a:bodyPr wrap="square" lIns="99060" tIns="49530" rIns="99060" bIns="49530">
            <a:spAutoFit/>
            <a:scene3d>
              <a:camera prst="orthographicFront"/>
              <a:lightRig rig="harsh" dir="t"/>
            </a:scene3d>
            <a:sp3d extrusionH="57150" prstMaterial="matte">
              <a:bevelT w="63500" h="12700" prst="angle"/>
              <a:contourClr>
                <a:schemeClr val="bg1">
                  <a:lumMod val="65000"/>
                </a:schemeClr>
              </a:contourClr>
            </a:sp3d>
          </a:bodyPr>
          <a:lstStyle/>
          <a:p>
            <a:pPr algn="ctr" eaLnBrk="1" hangingPunct="1">
              <a:lnSpc>
                <a:spcPct val="200000"/>
              </a:lnSpc>
              <a:defRPr/>
            </a:pPr>
            <a:r>
              <a:rPr lang="ru-RU" sz="1600" b="1" dirty="0">
                <a:ln/>
                <a:solidFill>
                  <a:schemeClr val="tx1">
                    <a:lumMod val="65000"/>
                    <a:lumOff val="35000"/>
                  </a:schemeClr>
                </a:solidFill>
              </a:rPr>
              <a:t>Страницы</a:t>
            </a:r>
            <a:r>
              <a:rPr lang="ru-RU" sz="1600" dirty="0" smtClean="0">
                <a:ln/>
                <a:solidFill>
                  <a:schemeClr val="tx1">
                    <a:lumMod val="65000"/>
                    <a:lumOff val="35000"/>
                  </a:schemeClr>
                </a:solidFill>
              </a:rPr>
              <a:t> </a:t>
            </a:r>
            <a:r>
              <a:rPr lang="ru-RU" sz="1600" b="1" dirty="0">
                <a:ln/>
                <a:solidFill>
                  <a:schemeClr val="tx1">
                    <a:lumMod val="65000"/>
                    <a:lumOff val="35000"/>
                  </a:schemeClr>
                </a:solidFill>
              </a:rPr>
              <a:t>Истории</a:t>
            </a:r>
          </a:p>
          <a:p>
            <a:pPr algn="ctr" eaLnBrk="1" hangingPunct="1">
              <a:lnSpc>
                <a:spcPct val="150000"/>
              </a:lnSpc>
              <a:defRPr/>
            </a:pPr>
            <a:r>
              <a:rPr lang="ru-RU" sz="1600" b="1" i="1" dirty="0">
                <a:ln/>
                <a:solidFill>
                  <a:schemeClr val="bg2">
                    <a:lumMod val="50000"/>
                  </a:schemeClr>
                </a:solidFill>
              </a:rPr>
              <a:t>Всероссийское общество слепых</a:t>
            </a:r>
          </a:p>
        </p:txBody>
      </p:sp>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36038" y="4630879"/>
            <a:ext cx="2755347" cy="3673270"/>
          </a:xfrm>
          <a:prstGeom prst="rect">
            <a:avLst/>
          </a:prstGeom>
          <a:scene3d>
            <a:camera prst="orthographicFront"/>
            <a:lightRig rig="threePt" dir="t"/>
          </a:scene3d>
          <a:sp3d>
            <a:bevelT w="114300" prst="artDeco"/>
          </a:sp3d>
        </p:spPr>
      </p:pic>
      <p:sp>
        <p:nvSpPr>
          <p:cNvPr id="8" name="Прямоугольник 7"/>
          <p:cNvSpPr/>
          <p:nvPr/>
        </p:nvSpPr>
        <p:spPr>
          <a:xfrm>
            <a:off x="3091385" y="5590351"/>
            <a:ext cx="3512730" cy="1754326"/>
          </a:xfrm>
          <a:prstGeom prst="rect">
            <a:avLst/>
          </a:prstGeom>
        </p:spPr>
        <p:txBody>
          <a:bodyPr wrap="square">
            <a:spAutoFit/>
          </a:bodyPr>
          <a:lstStyle/>
          <a:p>
            <a:pPr algn="ctr">
              <a:lnSpc>
                <a:spcPct val="150000"/>
              </a:lnSpc>
            </a:pPr>
            <a:r>
              <a:rPr lang="ru-RU" sz="1200" dirty="0">
                <a:latin typeface="Georgia" pitchFamily="18" charset="0"/>
              </a:rPr>
              <a:t>Президент Общероссийской общественной организации инвалидов «Всероссийское ордена Трудового Красного Знамени Общество слепых»</a:t>
            </a:r>
          </a:p>
          <a:p>
            <a:pPr algn="ctr">
              <a:lnSpc>
                <a:spcPct val="150000"/>
              </a:lnSpc>
            </a:pPr>
            <a:r>
              <a:rPr lang="ru-RU" sz="1200" b="1" dirty="0">
                <a:latin typeface="Georgia" pitchFamily="18" charset="0"/>
                <a:cs typeface="Times New Roman" pitchFamily="18" charset="0"/>
              </a:rPr>
              <a:t>Александр Яковлевич</a:t>
            </a:r>
          </a:p>
          <a:p>
            <a:pPr algn="ctr">
              <a:lnSpc>
                <a:spcPct val="150000"/>
              </a:lnSpc>
            </a:pPr>
            <a:r>
              <a:rPr lang="ru-RU" sz="1200" b="1" dirty="0" smtClean="0">
                <a:latin typeface="Georgia" pitchFamily="18" charset="0"/>
                <a:cs typeface="Times New Roman" pitchFamily="18" charset="0"/>
              </a:rPr>
              <a:t>Неумывакин</a:t>
            </a:r>
            <a:endParaRPr lang="ru-RU" sz="1200" b="1" dirty="0">
              <a:latin typeface="Georgia" pitchFamily="18" charset="0"/>
              <a:cs typeface="Times New Roman" pitchFamily="18" charset="0"/>
            </a:endParaRPr>
          </a:p>
        </p:txBody>
      </p:sp>
    </p:spTree>
    <p:extLst>
      <p:ext uri="{BB962C8B-B14F-4D97-AF65-F5344CB8AC3E}">
        <p14:creationId xmlns:p14="http://schemas.microsoft.com/office/powerpoint/2010/main" val="37091949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gradFill flip="none" rotWithShape="1">
          <a:gsLst>
            <a:gs pos="32000">
              <a:srgbClr val="F7FCF2"/>
            </a:gs>
            <a:gs pos="23000">
              <a:srgbClr val="FBFFFF"/>
            </a:gs>
            <a:gs pos="8000">
              <a:schemeClr val="bg1"/>
            </a:gs>
            <a:gs pos="66000">
              <a:srgbClr val="D3F3FD"/>
            </a:gs>
            <a:gs pos="45000">
              <a:srgbClr val="EFF2FF"/>
            </a:gs>
            <a:gs pos="90000">
              <a:srgbClr val="C2F0EE"/>
            </a:gs>
          </a:gsLst>
          <a:lin ang="13500000" scaled="1"/>
          <a:tileRect/>
        </a:gradFill>
        <a:effectLst/>
      </p:bgPr>
    </p:bg>
    <p:spTree>
      <p:nvGrpSpPr>
        <p:cNvPr id="1" name=""/>
        <p:cNvGrpSpPr/>
        <p:nvPr/>
      </p:nvGrpSpPr>
      <p:grpSpPr>
        <a:xfrm>
          <a:off x="0" y="0"/>
          <a:ext cx="0" cy="0"/>
          <a:chOff x="0" y="0"/>
          <a:chExt cx="0" cy="0"/>
        </a:xfrm>
      </p:grpSpPr>
      <p:sp>
        <p:nvSpPr>
          <p:cNvPr id="34818" name="Заголовок 1"/>
          <p:cNvSpPr>
            <a:spLocks noGrp="1"/>
          </p:cNvSpPr>
          <p:nvPr>
            <p:ph type="title"/>
          </p:nvPr>
        </p:nvSpPr>
        <p:spPr>
          <a:xfrm>
            <a:off x="2036255" y="1979712"/>
            <a:ext cx="4594094" cy="794245"/>
          </a:xfrm>
        </p:spPr>
        <p:txBody>
          <a:bodyPr/>
          <a:lstStyle/>
          <a:p>
            <a:pPr eaLnBrk="1" hangingPunct="1"/>
            <a:r>
              <a:rPr lang="ru-RU" sz="1700" b="1" dirty="0" smtClean="0">
                <a:latin typeface="Georgia" pitchFamily="18" charset="0"/>
              </a:rPr>
              <a:t>«</a:t>
            </a:r>
            <a:r>
              <a:rPr lang="ru-RU" sz="1700" b="1" dirty="0">
                <a:latin typeface="Georgia" pitchFamily="18" charset="0"/>
              </a:rPr>
              <a:t>Центр </a:t>
            </a:r>
            <a:r>
              <a:rPr lang="ru-RU" sz="1700" b="1" dirty="0" err="1">
                <a:latin typeface="Georgia" pitchFamily="18" charset="0"/>
              </a:rPr>
              <a:t>паралимпийского</a:t>
            </a:r>
            <a:r>
              <a:rPr lang="ru-RU" sz="1700" b="1" dirty="0">
                <a:latin typeface="Georgia" pitchFamily="18" charset="0"/>
              </a:rPr>
              <a:t> спорта»</a:t>
            </a:r>
          </a:p>
        </p:txBody>
      </p:sp>
      <p:sp>
        <p:nvSpPr>
          <p:cNvPr id="34819" name="Объект 2"/>
          <p:cNvSpPr>
            <a:spLocks noGrp="1"/>
          </p:cNvSpPr>
          <p:nvPr>
            <p:ph idx="1"/>
          </p:nvPr>
        </p:nvSpPr>
        <p:spPr>
          <a:xfrm>
            <a:off x="1460148" y="2699792"/>
            <a:ext cx="5205011" cy="1045756"/>
          </a:xfrm>
        </p:spPr>
        <p:txBody>
          <a:bodyPr/>
          <a:lstStyle/>
          <a:p>
            <a:pPr marL="0" indent="0" algn="just" eaLnBrk="1" hangingPunct="1">
              <a:buNone/>
            </a:pPr>
            <a:r>
              <a:rPr lang="ru-RU" sz="1600" dirty="0">
                <a:latin typeface="Georgia" pitchFamily="18" charset="0"/>
              </a:rPr>
              <a:t>       Всероссийская организация инвалидов, ставящая перед собой задачу по объединению усилий  организаций, заинтересованных в развитии спорта инвалидов на качественно новой основе, по решению организационных, финансовых и информационных проблем спорта инвалидов и </a:t>
            </a:r>
            <a:r>
              <a:rPr lang="ru-RU" sz="1600" dirty="0" err="1">
                <a:latin typeface="Georgia" pitchFamily="18" charset="0"/>
              </a:rPr>
              <a:t>паралимпийского</a:t>
            </a:r>
            <a:r>
              <a:rPr lang="ru-RU" sz="1600" dirty="0">
                <a:latin typeface="Georgia" pitchFamily="18" charset="0"/>
              </a:rPr>
              <a:t> движения. </a:t>
            </a:r>
          </a:p>
        </p:txBody>
      </p:sp>
      <p:pic>
        <p:nvPicPr>
          <p:cNvPr id="34825" name="Рисунок 8"/>
          <p:cNvPicPr>
            <a:picLocks noChangeAspect="1"/>
          </p:cNvPicPr>
          <p:nvPr/>
        </p:nvPicPr>
        <p:blipFill>
          <a:blip r:embed="rId2" cstate="print"/>
          <a:srcRect/>
          <a:stretch>
            <a:fillRect/>
          </a:stretch>
        </p:blipFill>
        <p:spPr bwMode="auto">
          <a:xfrm>
            <a:off x="485651" y="2771800"/>
            <a:ext cx="983896" cy="1656184"/>
          </a:xfrm>
          <a:prstGeom prst="rect">
            <a:avLst/>
          </a:prstGeom>
          <a:noFill/>
          <a:ln w="9525">
            <a:noFill/>
            <a:miter lim="800000"/>
            <a:headEnd/>
            <a:tailEnd/>
          </a:ln>
        </p:spPr>
      </p:pic>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282" y="125793"/>
            <a:ext cx="1107282" cy="1621761"/>
          </a:xfrm>
          <a:prstGeom prst="rect">
            <a:avLst/>
          </a:prstGeom>
        </p:spPr>
      </p:pic>
      <p:sp>
        <p:nvSpPr>
          <p:cNvPr id="11" name="Прямоугольник 10"/>
          <p:cNvSpPr/>
          <p:nvPr/>
        </p:nvSpPr>
        <p:spPr>
          <a:xfrm>
            <a:off x="1460149" y="736617"/>
            <a:ext cx="4464496" cy="40011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ctr">
              <a:spcAft>
                <a:spcPts val="0"/>
              </a:spcAft>
            </a:pPr>
            <a:r>
              <a:rPr lang="ru-RU" sz="2000" b="1" dirty="0" smtClean="0">
                <a:latin typeface="Times New Roman" panose="02020603050405020304" pitchFamily="18" charset="0"/>
                <a:ea typeface="Times New Roman" panose="02020603050405020304" pitchFamily="18" charset="0"/>
              </a:rPr>
              <a:t>ПАРТНЁРЫ:</a:t>
            </a:r>
            <a:endParaRPr lang="ru-RU" sz="2000" dirty="0">
              <a:latin typeface="Times New Roman" panose="02020603050405020304" pitchFamily="18" charset="0"/>
              <a:ea typeface="Times New Roman" panose="02020603050405020304" pitchFamily="18" charset="0"/>
            </a:endParaRPr>
          </a:p>
        </p:txBody>
      </p:sp>
      <p:pic>
        <p:nvPicPr>
          <p:cNvPr id="13" name="Рисунок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9856" y="6428461"/>
            <a:ext cx="2196983" cy="1170554"/>
          </a:xfrm>
          <a:prstGeom prst="rect">
            <a:avLst/>
          </a:prstGeom>
        </p:spPr>
      </p:pic>
      <p:sp>
        <p:nvSpPr>
          <p:cNvPr id="2" name="Прямоугольник 1"/>
          <p:cNvSpPr/>
          <p:nvPr/>
        </p:nvSpPr>
        <p:spPr>
          <a:xfrm>
            <a:off x="2203985" y="4860032"/>
            <a:ext cx="4320480" cy="877163"/>
          </a:xfrm>
          <a:prstGeom prst="rect">
            <a:avLst/>
          </a:prstGeom>
        </p:spPr>
        <p:txBody>
          <a:bodyPr wrap="square">
            <a:spAutoFit/>
          </a:bodyPr>
          <a:lstStyle/>
          <a:p>
            <a:pPr algn="ctr" eaLnBrk="1" hangingPunct="1"/>
            <a:r>
              <a:rPr lang="ru-RU" sz="1700" b="1" dirty="0">
                <a:latin typeface="Georgia" pitchFamily="18" charset="0"/>
              </a:rPr>
              <a:t>Институт ЮНЕСКО</a:t>
            </a:r>
          </a:p>
          <a:p>
            <a:pPr algn="ctr" eaLnBrk="1" hangingPunct="1"/>
            <a:r>
              <a:rPr lang="ru-RU" sz="1700" dirty="0">
                <a:latin typeface="Georgia" pitchFamily="18" charset="0"/>
              </a:rPr>
              <a:t>по информационным технологиям в образовании</a:t>
            </a:r>
          </a:p>
        </p:txBody>
      </p:sp>
      <p:sp>
        <p:nvSpPr>
          <p:cNvPr id="14" name="Объект 2"/>
          <p:cNvSpPr txBox="1">
            <a:spLocks/>
          </p:cNvSpPr>
          <p:nvPr/>
        </p:nvSpPr>
        <p:spPr bwMode="auto">
          <a:xfrm>
            <a:off x="2845188" y="5940152"/>
            <a:ext cx="3860683" cy="2147173"/>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Autofit/>
          </a:bodyPr>
          <a:lstStyle>
            <a:lvl1pPr marL="414768" indent="-414768" algn="l" rtl="0" eaLnBrk="0" fontAlgn="base" hangingPunct="0">
              <a:spcBef>
                <a:spcPct val="20000"/>
              </a:spcBef>
              <a:spcAft>
                <a:spcPct val="0"/>
              </a:spcAft>
              <a:buFont typeface="Arial" pitchFamily="34" charset="0"/>
              <a:buChar char="•"/>
              <a:defRPr sz="3871" kern="1200">
                <a:solidFill>
                  <a:schemeClr val="tx1"/>
                </a:solidFill>
                <a:latin typeface="+mn-lt"/>
                <a:ea typeface="+mn-ea"/>
                <a:cs typeface="+mn-cs"/>
              </a:defRPr>
            </a:lvl1pPr>
            <a:lvl2pPr marL="898661" indent="-345638" algn="l" rtl="0" eaLnBrk="0" fontAlgn="base" hangingPunct="0">
              <a:spcBef>
                <a:spcPct val="20000"/>
              </a:spcBef>
              <a:spcAft>
                <a:spcPct val="0"/>
              </a:spcAft>
              <a:buFont typeface="Arial" pitchFamily="34" charset="0"/>
              <a:buChar char="–"/>
              <a:defRPr sz="3387" kern="1200">
                <a:solidFill>
                  <a:schemeClr val="tx1"/>
                </a:solidFill>
                <a:latin typeface="+mn-lt"/>
                <a:ea typeface="+mn-ea"/>
                <a:cs typeface="+mn-cs"/>
              </a:defRPr>
            </a:lvl2pPr>
            <a:lvl3pPr marL="1382558" indent="-276512" algn="l" rtl="0" eaLnBrk="0" fontAlgn="base" hangingPunct="0">
              <a:spcBef>
                <a:spcPct val="20000"/>
              </a:spcBef>
              <a:spcAft>
                <a:spcPct val="0"/>
              </a:spcAft>
              <a:buFont typeface="Arial" pitchFamily="34" charset="0"/>
              <a:buChar char="•"/>
              <a:defRPr sz="2903" kern="1200">
                <a:solidFill>
                  <a:schemeClr val="tx1"/>
                </a:solidFill>
                <a:latin typeface="+mn-lt"/>
                <a:ea typeface="+mn-ea"/>
                <a:cs typeface="+mn-cs"/>
              </a:defRPr>
            </a:lvl3pPr>
            <a:lvl4pPr marL="1935578" indent="-276512" algn="l" rtl="0" eaLnBrk="0" fontAlgn="base" hangingPunct="0">
              <a:spcBef>
                <a:spcPct val="20000"/>
              </a:spcBef>
              <a:spcAft>
                <a:spcPct val="0"/>
              </a:spcAft>
              <a:buFont typeface="Arial" pitchFamily="34" charset="0"/>
              <a:buChar char="–"/>
              <a:defRPr sz="2419" kern="1200">
                <a:solidFill>
                  <a:schemeClr val="tx1"/>
                </a:solidFill>
                <a:latin typeface="+mn-lt"/>
                <a:ea typeface="+mn-ea"/>
                <a:cs typeface="+mn-cs"/>
              </a:defRPr>
            </a:lvl4pPr>
            <a:lvl5pPr marL="2488600" indent="-276512" algn="l" rtl="0" eaLnBrk="0" fontAlgn="base" hangingPunct="0">
              <a:spcBef>
                <a:spcPct val="20000"/>
              </a:spcBef>
              <a:spcAft>
                <a:spcPct val="0"/>
              </a:spcAft>
              <a:buFont typeface="Arial" pitchFamily="34" charset="0"/>
              <a:buChar char="»"/>
              <a:defRPr sz="2419" kern="1200">
                <a:solidFill>
                  <a:schemeClr val="tx1"/>
                </a:solidFill>
                <a:latin typeface="+mn-lt"/>
                <a:ea typeface="+mn-ea"/>
                <a:cs typeface="+mn-cs"/>
              </a:defRPr>
            </a:lvl5pPr>
            <a:lvl6pPr marL="3041624" indent="-276512" algn="l" defTabSz="1106045" rtl="0" eaLnBrk="1" latinLnBrk="0" hangingPunct="1">
              <a:spcBef>
                <a:spcPct val="20000"/>
              </a:spcBef>
              <a:buFont typeface="Arial" pitchFamily="34" charset="0"/>
              <a:buChar char="•"/>
              <a:defRPr sz="2419" kern="1200">
                <a:solidFill>
                  <a:schemeClr val="tx1"/>
                </a:solidFill>
                <a:latin typeface="+mn-lt"/>
                <a:ea typeface="+mn-ea"/>
                <a:cs typeface="+mn-cs"/>
              </a:defRPr>
            </a:lvl6pPr>
            <a:lvl7pPr marL="3594645" indent="-276512" algn="l" defTabSz="1106045" rtl="0" eaLnBrk="1" latinLnBrk="0" hangingPunct="1">
              <a:spcBef>
                <a:spcPct val="20000"/>
              </a:spcBef>
              <a:buFont typeface="Arial" pitchFamily="34" charset="0"/>
              <a:buChar char="•"/>
              <a:defRPr sz="2419" kern="1200">
                <a:solidFill>
                  <a:schemeClr val="tx1"/>
                </a:solidFill>
                <a:latin typeface="+mn-lt"/>
                <a:ea typeface="+mn-ea"/>
                <a:cs typeface="+mn-cs"/>
              </a:defRPr>
            </a:lvl7pPr>
            <a:lvl8pPr marL="4147670" indent="-276512" algn="l" defTabSz="1106045" rtl="0" eaLnBrk="1" latinLnBrk="0" hangingPunct="1">
              <a:spcBef>
                <a:spcPct val="20000"/>
              </a:spcBef>
              <a:buFont typeface="Arial" pitchFamily="34" charset="0"/>
              <a:buChar char="•"/>
              <a:defRPr sz="2419" kern="1200">
                <a:solidFill>
                  <a:schemeClr val="tx1"/>
                </a:solidFill>
                <a:latin typeface="+mn-lt"/>
                <a:ea typeface="+mn-ea"/>
                <a:cs typeface="+mn-cs"/>
              </a:defRPr>
            </a:lvl8pPr>
            <a:lvl9pPr marL="4700692" indent="-276512" algn="l" defTabSz="1106045" rtl="0" eaLnBrk="1" latinLnBrk="0" hangingPunct="1">
              <a:spcBef>
                <a:spcPct val="20000"/>
              </a:spcBef>
              <a:buFont typeface="Arial" pitchFamily="34" charset="0"/>
              <a:buChar char="•"/>
              <a:defRPr sz="2419" kern="1200">
                <a:solidFill>
                  <a:schemeClr val="tx1"/>
                </a:solidFill>
                <a:latin typeface="+mn-lt"/>
                <a:ea typeface="+mn-ea"/>
                <a:cs typeface="+mn-cs"/>
              </a:defRPr>
            </a:lvl9pPr>
          </a:lstStyle>
          <a:p>
            <a:pPr marL="0" indent="0" algn="just" eaLnBrk="1" fontAlgn="auto" hangingPunct="1">
              <a:spcBef>
                <a:spcPts val="0"/>
              </a:spcBef>
              <a:spcAft>
                <a:spcPts val="0"/>
              </a:spcAft>
              <a:buFont typeface="Arial" pitchFamily="34" charset="0"/>
              <a:buNone/>
              <a:defRPr/>
            </a:pPr>
            <a:r>
              <a:rPr lang="ru-RU" sz="1600" dirty="0" smtClean="0">
                <a:latin typeface="Georgia" panose="02040502050405020303" pitchFamily="18" charset="0"/>
              </a:rPr>
              <a:t>         Миссия Института ЮНЕСКО  в новой эре заключается в продвижении инновационного использования ИКТ и содействии достижению цели в области устойчивого развития с помощью решений и передовых практик, основанных на использовании ИКТ.</a:t>
            </a:r>
          </a:p>
        </p:txBody>
      </p:sp>
    </p:spTree>
    <p:extLst>
      <p:ext uri="{BB962C8B-B14F-4D97-AF65-F5344CB8AC3E}">
        <p14:creationId xmlns:p14="http://schemas.microsoft.com/office/powerpoint/2010/main" val="203546427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gradFill flip="none" rotWithShape="1">
          <a:gsLst>
            <a:gs pos="32000">
              <a:srgbClr val="F7FCF2"/>
            </a:gs>
            <a:gs pos="23000">
              <a:srgbClr val="FBFFFF"/>
            </a:gs>
            <a:gs pos="8000">
              <a:schemeClr val="bg1"/>
            </a:gs>
            <a:gs pos="66000">
              <a:srgbClr val="D3F3FD"/>
            </a:gs>
            <a:gs pos="45000">
              <a:srgbClr val="EFF2FF"/>
            </a:gs>
            <a:gs pos="90000">
              <a:srgbClr val="C2F0EE"/>
            </a:gs>
          </a:gsLst>
          <a:lin ang="13500000" scaled="1"/>
          <a:tileRect/>
        </a:gradFill>
        <a:effectLst/>
      </p:bgPr>
    </p:bg>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867" y="125793"/>
            <a:ext cx="1107282" cy="1621761"/>
          </a:xfrm>
          <a:prstGeom prst="rect">
            <a:avLst/>
          </a:prstGeom>
        </p:spPr>
      </p:pic>
      <p:sp>
        <p:nvSpPr>
          <p:cNvPr id="11" name="Прямоугольник 10"/>
          <p:cNvSpPr/>
          <p:nvPr/>
        </p:nvSpPr>
        <p:spPr>
          <a:xfrm>
            <a:off x="1460149" y="736617"/>
            <a:ext cx="4464496" cy="40011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ctr">
              <a:spcAft>
                <a:spcPts val="0"/>
              </a:spcAft>
            </a:pPr>
            <a:r>
              <a:rPr lang="ru-RU" sz="2000" b="1" dirty="0" smtClean="0">
                <a:latin typeface="Times New Roman" panose="02020603050405020304" pitchFamily="18" charset="0"/>
                <a:ea typeface="Times New Roman" panose="02020603050405020304" pitchFamily="18" charset="0"/>
              </a:rPr>
              <a:t>ПАРТНЁРЫ:</a:t>
            </a:r>
            <a:endParaRPr lang="ru-RU" sz="2000" dirty="0">
              <a:latin typeface="Times New Roman" panose="02020603050405020304" pitchFamily="18" charset="0"/>
              <a:ea typeface="Times New Roman" panose="02020603050405020304" pitchFamily="18" charset="0"/>
            </a:endParaRPr>
          </a:p>
        </p:txBody>
      </p:sp>
      <p:sp>
        <p:nvSpPr>
          <p:cNvPr id="12" name="Прямоугольник 11"/>
          <p:cNvSpPr/>
          <p:nvPr/>
        </p:nvSpPr>
        <p:spPr>
          <a:xfrm>
            <a:off x="1772816" y="1747554"/>
            <a:ext cx="4320480" cy="830997"/>
          </a:xfrm>
          <a:prstGeom prst="rect">
            <a:avLst/>
          </a:prstGeom>
        </p:spPr>
        <p:txBody>
          <a:bodyPr wrap="square">
            <a:spAutoFit/>
          </a:bodyPr>
          <a:lstStyle/>
          <a:p>
            <a:pPr algn="ctr" eaLnBrk="1" hangingPunct="1"/>
            <a:r>
              <a:rPr lang="ru-RU" sz="1600" b="1" dirty="0">
                <a:latin typeface="Georgia" pitchFamily="18" charset="0"/>
              </a:rPr>
              <a:t>Фонд поддержки творческих инициатив инвалидов</a:t>
            </a:r>
            <a:br>
              <a:rPr lang="ru-RU" sz="1600" b="1" dirty="0">
                <a:latin typeface="Georgia" pitchFamily="18" charset="0"/>
              </a:rPr>
            </a:br>
            <a:r>
              <a:rPr lang="ru-RU" sz="1600" b="1" dirty="0">
                <a:latin typeface="Georgia" pitchFamily="18" charset="0"/>
              </a:rPr>
              <a:t>«Во имя добра»</a:t>
            </a:r>
            <a:endParaRPr lang="ru-RU" sz="1700" dirty="0">
              <a:latin typeface="Georgia" pitchFamily="18" charset="0"/>
            </a:endParaRPr>
          </a:p>
        </p:txBody>
      </p:sp>
      <p:sp>
        <p:nvSpPr>
          <p:cNvPr id="15" name="Объект 2"/>
          <p:cNvSpPr>
            <a:spLocks noGrp="1"/>
          </p:cNvSpPr>
          <p:nvPr>
            <p:ph idx="1"/>
          </p:nvPr>
        </p:nvSpPr>
        <p:spPr>
          <a:xfrm>
            <a:off x="1124744" y="2699792"/>
            <a:ext cx="5540415" cy="1045756"/>
          </a:xfrm>
        </p:spPr>
        <p:txBody>
          <a:bodyPr/>
          <a:lstStyle/>
          <a:p>
            <a:pPr marL="0" indent="0" algn="just" eaLnBrk="1" hangingPunct="1">
              <a:buNone/>
            </a:pPr>
            <a:r>
              <a:rPr lang="ru-RU" sz="1600" dirty="0" smtClean="0">
                <a:latin typeface="Georgia" pitchFamily="18" charset="0"/>
              </a:rPr>
              <a:t>          Миссией фонда является социальная адаптация и повышение качества жизни людей с инвалидностью. </a:t>
            </a:r>
          </a:p>
          <a:p>
            <a:pPr marL="0" indent="0" algn="just" eaLnBrk="1" hangingPunct="1">
              <a:buNone/>
            </a:pPr>
            <a:r>
              <a:rPr lang="ru-RU" sz="1600" dirty="0" smtClean="0">
                <a:latin typeface="Georgia" pitchFamily="18" charset="0"/>
              </a:rPr>
              <a:t>          Фонд способствует раскрытию </a:t>
            </a:r>
            <a:r>
              <a:rPr lang="ru-RU" sz="1600" dirty="0">
                <a:latin typeface="Georgia" pitchFamily="18" charset="0"/>
              </a:rPr>
              <a:t>творческого </a:t>
            </a:r>
            <a:r>
              <a:rPr lang="ru-RU" sz="1600" dirty="0" smtClean="0">
                <a:latin typeface="Georgia" pitchFamily="18" charset="0"/>
              </a:rPr>
              <a:t>потенциала людям </a:t>
            </a:r>
            <a:r>
              <a:rPr lang="ru-RU" sz="1600" dirty="0">
                <a:latin typeface="Georgia" pitchFamily="18" charset="0"/>
              </a:rPr>
              <a:t>с </a:t>
            </a:r>
            <a:r>
              <a:rPr lang="ru-RU" sz="1600" dirty="0" smtClean="0">
                <a:latin typeface="Georgia" pitchFamily="18" charset="0"/>
              </a:rPr>
              <a:t>инвалидностью, через создание условий реализации ими своих творческих инициатив и содействие кардинальному изменению отношения к ним в российском обществе.</a:t>
            </a:r>
            <a:endParaRPr lang="ru-RU" sz="1600" dirty="0">
              <a:latin typeface="Georgia" pitchFamily="18" charset="0"/>
            </a:endParaRPr>
          </a:p>
        </p:txBody>
      </p:sp>
      <p:pic>
        <p:nvPicPr>
          <p:cNvPr id="16" name="Рисунок 4"/>
          <p:cNvPicPr>
            <a:picLocks noChangeAspect="1"/>
          </p:cNvPicPr>
          <p:nvPr/>
        </p:nvPicPr>
        <p:blipFill>
          <a:blip r:embed="rId3" cstate="print"/>
          <a:srcRect/>
          <a:stretch>
            <a:fillRect/>
          </a:stretch>
        </p:blipFill>
        <p:spPr bwMode="auto">
          <a:xfrm>
            <a:off x="1917221" y="4837312"/>
            <a:ext cx="3550352" cy="2160241"/>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7" name="Рисунок 8"/>
          <p:cNvPicPr>
            <a:picLocks noChangeAspect="1"/>
          </p:cNvPicPr>
          <p:nvPr/>
        </p:nvPicPr>
        <p:blipFill>
          <a:blip r:embed="rId4" cstate="print"/>
          <a:srcRect/>
          <a:stretch>
            <a:fillRect/>
          </a:stretch>
        </p:blipFill>
        <p:spPr bwMode="auto">
          <a:xfrm>
            <a:off x="1322759" y="7236296"/>
            <a:ext cx="4902350" cy="1344893"/>
          </a:xfrm>
          <a:prstGeom prst="rect">
            <a:avLst/>
          </a:prstGeom>
          <a:noFill/>
          <a:ln w="9525">
            <a:noFill/>
            <a:miter lim="800000"/>
            <a:headEnd/>
            <a:tailEnd/>
          </a:ln>
        </p:spPr>
      </p:pic>
    </p:spTree>
    <p:extLst>
      <p:ext uri="{BB962C8B-B14F-4D97-AF65-F5344CB8AC3E}">
        <p14:creationId xmlns:p14="http://schemas.microsoft.com/office/powerpoint/2010/main" val="134942994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gradFill flip="none" rotWithShape="1">
          <a:gsLst>
            <a:gs pos="32000">
              <a:srgbClr val="F7FCF2"/>
            </a:gs>
            <a:gs pos="23000">
              <a:srgbClr val="FBFFFF"/>
            </a:gs>
            <a:gs pos="8000">
              <a:schemeClr val="bg1"/>
            </a:gs>
            <a:gs pos="66000">
              <a:srgbClr val="D3F3FD"/>
            </a:gs>
            <a:gs pos="45000">
              <a:srgbClr val="EFF2FF"/>
            </a:gs>
            <a:gs pos="90000">
              <a:srgbClr val="C2F0EE"/>
            </a:gs>
          </a:gsLst>
          <a:lin ang="16200000" scaled="1"/>
          <a:tileRect/>
        </a:gradFill>
        <a:effectLst/>
      </p:bgPr>
    </p:bg>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2867" y="125793"/>
            <a:ext cx="1107282" cy="1621761"/>
          </a:xfrm>
          <a:prstGeom prst="rect">
            <a:avLst/>
          </a:prstGeom>
        </p:spPr>
      </p:pic>
      <p:sp>
        <p:nvSpPr>
          <p:cNvPr id="11" name="Прямоугольник 10"/>
          <p:cNvSpPr/>
          <p:nvPr/>
        </p:nvSpPr>
        <p:spPr>
          <a:xfrm>
            <a:off x="1460149" y="736617"/>
            <a:ext cx="4464496" cy="40011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pPr algn="ctr">
              <a:spcAft>
                <a:spcPts val="0"/>
              </a:spcAft>
            </a:pPr>
            <a:r>
              <a:rPr lang="ru-RU" sz="2000" b="1" dirty="0" smtClean="0">
                <a:latin typeface="Times New Roman" panose="02020603050405020304" pitchFamily="18" charset="0"/>
                <a:ea typeface="Times New Roman" panose="02020603050405020304" pitchFamily="18" charset="0"/>
              </a:rPr>
              <a:t>ПАРТНЁРЫ:</a:t>
            </a:r>
            <a:endParaRPr lang="ru-RU" sz="2000" dirty="0">
              <a:latin typeface="Times New Roman" panose="02020603050405020304" pitchFamily="18" charset="0"/>
              <a:ea typeface="Times New Roman" panose="02020603050405020304" pitchFamily="18" charset="0"/>
            </a:endParaRPr>
          </a:p>
        </p:txBody>
      </p:sp>
      <p:sp>
        <p:nvSpPr>
          <p:cNvPr id="12" name="Прямоугольник 11"/>
          <p:cNvSpPr/>
          <p:nvPr/>
        </p:nvSpPr>
        <p:spPr>
          <a:xfrm>
            <a:off x="1532157" y="1747554"/>
            <a:ext cx="4320480" cy="338554"/>
          </a:xfrm>
          <a:prstGeom prst="rect">
            <a:avLst/>
          </a:prstGeom>
        </p:spPr>
        <p:txBody>
          <a:bodyPr wrap="square">
            <a:spAutoFit/>
          </a:bodyPr>
          <a:lstStyle/>
          <a:p>
            <a:pPr algn="ctr" eaLnBrk="1" hangingPunct="1"/>
            <a:r>
              <a:rPr lang="ru-RU" sz="1600" b="1" dirty="0" smtClean="0">
                <a:latin typeface="Georgia" pitchFamily="18" charset="0"/>
              </a:rPr>
              <a:t>ООО </a:t>
            </a:r>
            <a:r>
              <a:rPr lang="ru-RU" sz="1600" b="1" dirty="0">
                <a:latin typeface="Georgia" pitchFamily="18" charset="0"/>
              </a:rPr>
              <a:t>«Планета Кино»</a:t>
            </a:r>
          </a:p>
        </p:txBody>
      </p:sp>
      <p:sp>
        <p:nvSpPr>
          <p:cNvPr id="15" name="Объект 2"/>
          <p:cNvSpPr>
            <a:spLocks noGrp="1"/>
          </p:cNvSpPr>
          <p:nvPr>
            <p:ph idx="1"/>
          </p:nvPr>
        </p:nvSpPr>
        <p:spPr>
          <a:xfrm>
            <a:off x="352867" y="2699792"/>
            <a:ext cx="6388501" cy="2232248"/>
          </a:xfrm>
        </p:spPr>
        <p:txBody>
          <a:bodyPr/>
          <a:lstStyle/>
          <a:p>
            <a:pPr marL="0" indent="0" algn="just">
              <a:buNone/>
            </a:pPr>
            <a:r>
              <a:rPr lang="ru-RU" sz="1600" dirty="0" smtClean="0">
                <a:latin typeface="Georgia" pitchFamily="18" charset="0"/>
              </a:rPr>
              <a:t>	ООО </a:t>
            </a:r>
            <a:r>
              <a:rPr lang="ru-RU" sz="1600" dirty="0">
                <a:latin typeface="Georgia" pitchFamily="18" charset="0"/>
              </a:rPr>
              <a:t>«Планета Кино» является компанией, предоставляющей профессиональные кинематографические услуги с 2007 года.</a:t>
            </a:r>
          </a:p>
          <a:p>
            <a:pPr marL="0" indent="0" algn="just">
              <a:buNone/>
            </a:pPr>
            <a:r>
              <a:rPr lang="ru-RU" sz="1600" dirty="0" smtClean="0">
                <a:latin typeface="Georgia" pitchFamily="18" charset="0"/>
              </a:rPr>
              <a:t>	На </a:t>
            </a:r>
            <a:r>
              <a:rPr lang="ru-RU" sz="1600" dirty="0">
                <a:latin typeface="Georgia" pitchFamily="18" charset="0"/>
              </a:rPr>
              <a:t>сегодняшний день, </a:t>
            </a:r>
            <a:r>
              <a:rPr lang="ru-RU" sz="1600" dirty="0" smtClean="0">
                <a:latin typeface="Georgia" pitchFamily="18" charset="0"/>
              </a:rPr>
              <a:t>компания </a:t>
            </a:r>
            <a:r>
              <a:rPr lang="ru-RU" sz="1600" dirty="0">
                <a:latin typeface="Georgia" pitchFamily="18" charset="0"/>
              </a:rPr>
              <a:t>активно занимается разработкой нескольких сценариев полнометражных фильмов и нескольких сериалов. </a:t>
            </a:r>
          </a:p>
          <a:p>
            <a:pPr marL="0" indent="0" algn="just">
              <a:buNone/>
            </a:pPr>
            <a:r>
              <a:rPr lang="ru-RU" sz="1600" dirty="0" smtClean="0">
                <a:latin typeface="Georgia" pitchFamily="18" charset="0"/>
              </a:rPr>
              <a:t>	Также </a:t>
            </a:r>
            <a:r>
              <a:rPr lang="ru-RU" sz="1600" dirty="0">
                <a:latin typeface="Georgia" pitchFamily="18" charset="0"/>
              </a:rPr>
              <a:t>в настоящее время в производстве находится документальный фильм «Запрещенный прием» посвященный Эдуарду Асадову при поддержке Министерства культуры РФ.</a:t>
            </a:r>
          </a:p>
          <a:p>
            <a:pPr marL="0" indent="0" algn="just">
              <a:buNone/>
            </a:pPr>
            <a:r>
              <a:rPr lang="ru-RU" sz="1600" dirty="0" smtClean="0">
                <a:latin typeface="Georgia" pitchFamily="18" charset="0"/>
              </a:rPr>
              <a:t>	В </a:t>
            </a:r>
            <a:r>
              <a:rPr lang="ru-RU" sz="1600" dirty="0">
                <a:latin typeface="Georgia" pitchFamily="18" charset="0"/>
              </a:rPr>
              <a:t>2020г. были завершены следующие фильмы: «Небо открытое для всех» документальный, «Не ради славы...» документальный при поддержке Министерства культуры РФ и «Псков. Знамя победы» документальный поддержанный Сбербанком России.</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11663" y="6339273"/>
            <a:ext cx="3361467" cy="27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6250424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Заголовок 1"/>
          <p:cNvSpPr>
            <a:spLocks noGrp="1"/>
          </p:cNvSpPr>
          <p:nvPr>
            <p:ph type="title"/>
          </p:nvPr>
        </p:nvSpPr>
        <p:spPr>
          <a:xfrm>
            <a:off x="397060" y="201274"/>
            <a:ext cx="6172200" cy="1524000"/>
          </a:xfrm>
        </p:spPr>
        <p:txBody>
          <a:bodyPr/>
          <a:lstStyle/>
          <a:p>
            <a:pPr algn="l" eaLnBrk="1" hangingPunct="1"/>
            <a:r>
              <a:rPr lang="ru-RU" dirty="0" smtClean="0">
                <a:latin typeface="Georgia" pitchFamily="18" charset="0"/>
              </a:rPr>
              <a:t>Контакты</a:t>
            </a:r>
            <a:r>
              <a:rPr lang="en-US" dirty="0" smtClean="0">
                <a:latin typeface="Georgia" pitchFamily="18" charset="0"/>
              </a:rPr>
              <a:t>:</a:t>
            </a:r>
            <a:endParaRPr lang="ru-RU" dirty="0" smtClean="0">
              <a:latin typeface="Georgia" pitchFamily="18" charset="0"/>
            </a:endParaRPr>
          </a:p>
        </p:txBody>
      </p:sp>
      <p:pic>
        <p:nvPicPr>
          <p:cNvPr id="46086" name="Picture 4" descr="http://qrcoder.ru/code/?www.ksrk.ru&amp;4&amp;0"/>
          <p:cNvPicPr>
            <a:picLocks noChangeAspect="1" noChangeArrowheads="1"/>
          </p:cNvPicPr>
          <p:nvPr/>
        </p:nvPicPr>
        <p:blipFill>
          <a:blip r:embed="rId2" cstate="print"/>
          <a:srcRect/>
          <a:stretch>
            <a:fillRect/>
          </a:stretch>
        </p:blipFill>
        <p:spPr bwMode="auto">
          <a:xfrm>
            <a:off x="4077072" y="295044"/>
            <a:ext cx="1336460" cy="1336460"/>
          </a:xfrm>
          <a:prstGeom prst="rect">
            <a:avLst/>
          </a:prstGeom>
          <a:noFill/>
          <a:ln w="9525">
            <a:noFill/>
            <a:miter lim="800000"/>
            <a:headEnd/>
            <a:tailEnd/>
          </a:ln>
        </p:spPr>
      </p:pic>
      <p:graphicFrame>
        <p:nvGraphicFramePr>
          <p:cNvPr id="7" name="Таблица 6"/>
          <p:cNvGraphicFramePr>
            <a:graphicFrameLocks noGrp="1"/>
          </p:cNvGraphicFramePr>
          <p:nvPr>
            <p:extLst>
              <p:ext uri="{D42A27DB-BD31-4B8C-83A1-F6EECF244321}">
                <p14:modId xmlns:p14="http://schemas.microsoft.com/office/powerpoint/2010/main" val="2439345174"/>
              </p:ext>
            </p:extLst>
          </p:nvPr>
        </p:nvGraphicFramePr>
        <p:xfrm>
          <a:off x="397061" y="2076099"/>
          <a:ext cx="5313047" cy="6096949"/>
        </p:xfrm>
        <a:graphic>
          <a:graphicData uri="http://schemas.openxmlformats.org/drawingml/2006/table">
            <a:tbl>
              <a:tblPr/>
              <a:tblGrid>
                <a:gridCol w="2027296"/>
                <a:gridCol w="3285751"/>
              </a:tblGrid>
              <a:tr h="1154724">
                <a:tc>
                  <a:txBody>
                    <a:bodyPr/>
                    <a:lstStyle/>
                    <a:p>
                      <a:pPr algn="l">
                        <a:lnSpc>
                          <a:spcPct val="115000"/>
                        </a:lnSpc>
                        <a:spcAft>
                          <a:spcPts val="0"/>
                        </a:spcAft>
                        <a:tabLst>
                          <a:tab pos="3790950" algn="l"/>
                        </a:tabLst>
                      </a:pPr>
                      <a:r>
                        <a:rPr lang="ru-RU" sz="1200" dirty="0">
                          <a:latin typeface="Times New Roman"/>
                          <a:ea typeface="Times New Roman"/>
                          <a:cs typeface="Times New Roman"/>
                        </a:rPr>
                        <a:t>Полное наименование организации</a:t>
                      </a:r>
                      <a:endParaRPr lang="ru-RU" sz="1000" dirty="0">
                        <a:latin typeface="Times New Roman"/>
                        <a:ea typeface="Times New Roman"/>
                        <a:cs typeface="Times New Roman"/>
                      </a:endParaRPr>
                    </a:p>
                  </a:txBody>
                  <a:tcPr marL="52369" marR="5236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spcAft>
                          <a:spcPts val="0"/>
                        </a:spcAft>
                      </a:pPr>
                      <a:r>
                        <a:rPr lang="ru-RU" sz="1200" b="1" dirty="0">
                          <a:latin typeface="Times New Roman"/>
                          <a:ea typeface="Times New Roman"/>
                          <a:cs typeface="Times New Roman"/>
                        </a:rPr>
                        <a:t>Частное учреждение "Культурно-спортивный реабилитационный комплекс" Всероссийского ордена Трудового Красного Знамени общества слепых"</a:t>
                      </a:r>
                      <a:endParaRPr lang="ru-RU" sz="700" dirty="0">
                        <a:latin typeface="Courier New"/>
                        <a:ea typeface="Times New Roman"/>
                        <a:cs typeface="Times New Roman"/>
                      </a:endParaRPr>
                    </a:p>
                  </a:txBody>
                  <a:tcPr marL="52369" marR="5236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692834">
                <a:tc>
                  <a:txBody>
                    <a:bodyPr/>
                    <a:lstStyle/>
                    <a:p>
                      <a:pPr algn="l">
                        <a:spcAft>
                          <a:spcPts val="0"/>
                        </a:spcAft>
                        <a:tabLst>
                          <a:tab pos="3790950" algn="l"/>
                        </a:tabLst>
                      </a:pPr>
                      <a:r>
                        <a:rPr lang="ru-RU" sz="1200" dirty="0" smtClean="0">
                          <a:latin typeface="Times New Roman"/>
                          <a:ea typeface="Times New Roman"/>
                          <a:cs typeface="Times New Roman"/>
                        </a:rPr>
                        <a:t>Сокращённое </a:t>
                      </a:r>
                      <a:r>
                        <a:rPr lang="ru-RU" sz="1200" dirty="0">
                          <a:latin typeface="Times New Roman"/>
                          <a:ea typeface="Times New Roman"/>
                          <a:cs typeface="Times New Roman"/>
                        </a:rPr>
                        <a:t>наименование организации</a:t>
                      </a:r>
                      <a:endParaRPr lang="ru-RU" sz="1000" dirty="0">
                        <a:latin typeface="Times New Roman"/>
                        <a:ea typeface="Times New Roman"/>
                        <a:cs typeface="Times New Roman"/>
                      </a:endParaRPr>
                    </a:p>
                  </a:txBody>
                  <a:tcPr marL="52369" marR="5236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lnSpc>
                          <a:spcPct val="115000"/>
                        </a:lnSpc>
                        <a:spcAft>
                          <a:spcPts val="0"/>
                        </a:spcAft>
                        <a:tabLst>
                          <a:tab pos="3790950" algn="l"/>
                        </a:tabLst>
                      </a:pPr>
                      <a:r>
                        <a:rPr lang="ru-RU" sz="1200" b="1" dirty="0">
                          <a:latin typeface="Times New Roman"/>
                          <a:ea typeface="Times New Roman"/>
                          <a:cs typeface="Times New Roman"/>
                        </a:rPr>
                        <a:t>КСРК  ВОС</a:t>
                      </a:r>
                      <a:endParaRPr lang="ru-RU" sz="1000" dirty="0">
                        <a:latin typeface="Times New Roman"/>
                        <a:ea typeface="Times New Roman"/>
                        <a:cs typeface="Times New Roman"/>
                      </a:endParaRPr>
                    </a:p>
                  </a:txBody>
                  <a:tcPr marL="52369" marR="5236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265587">
                <a:tc>
                  <a:txBody>
                    <a:bodyPr/>
                    <a:lstStyle/>
                    <a:p>
                      <a:pPr algn="l">
                        <a:lnSpc>
                          <a:spcPct val="115000"/>
                        </a:lnSpc>
                        <a:spcAft>
                          <a:spcPts val="0"/>
                        </a:spcAft>
                        <a:tabLst>
                          <a:tab pos="3790950" algn="l"/>
                        </a:tabLst>
                      </a:pPr>
                      <a:r>
                        <a:rPr lang="ru-RU" sz="1200" dirty="0">
                          <a:latin typeface="Times New Roman"/>
                          <a:ea typeface="Times New Roman"/>
                          <a:cs typeface="Times New Roman"/>
                        </a:rPr>
                        <a:t>Юридический адрес</a:t>
                      </a:r>
                      <a:endParaRPr lang="ru-RU" sz="1000" dirty="0">
                        <a:latin typeface="Times New Roman"/>
                        <a:ea typeface="Times New Roman"/>
                        <a:cs typeface="Times New Roman"/>
                      </a:endParaRPr>
                    </a:p>
                  </a:txBody>
                  <a:tcPr marL="52369" marR="5236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lnSpc>
                          <a:spcPct val="115000"/>
                        </a:lnSpc>
                        <a:spcAft>
                          <a:spcPts val="0"/>
                        </a:spcAft>
                        <a:tabLst>
                          <a:tab pos="3790950" algn="l"/>
                        </a:tabLst>
                      </a:pPr>
                      <a:r>
                        <a:rPr lang="ru-RU" sz="1200" b="1" dirty="0">
                          <a:latin typeface="Times New Roman"/>
                          <a:ea typeface="Times New Roman"/>
                          <a:cs typeface="Times New Roman"/>
                        </a:rPr>
                        <a:t>125252, г.Москва, ул. Куусинена, 19А</a:t>
                      </a:r>
                      <a:endParaRPr lang="ru-RU" sz="1000" dirty="0">
                        <a:latin typeface="Times New Roman"/>
                        <a:ea typeface="Times New Roman"/>
                        <a:cs typeface="Times New Roman"/>
                      </a:endParaRPr>
                    </a:p>
                  </a:txBody>
                  <a:tcPr marL="52369" marR="5236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265587">
                <a:tc>
                  <a:txBody>
                    <a:bodyPr/>
                    <a:lstStyle/>
                    <a:p>
                      <a:pPr algn="l">
                        <a:lnSpc>
                          <a:spcPct val="115000"/>
                        </a:lnSpc>
                        <a:spcAft>
                          <a:spcPts val="0"/>
                        </a:spcAft>
                        <a:tabLst>
                          <a:tab pos="3790950" algn="l"/>
                        </a:tabLst>
                      </a:pPr>
                      <a:r>
                        <a:rPr lang="ru-RU" sz="1200" dirty="0">
                          <a:latin typeface="Times New Roman"/>
                          <a:ea typeface="Times New Roman"/>
                          <a:cs typeface="Times New Roman"/>
                        </a:rPr>
                        <a:t>Почтовый адрес</a:t>
                      </a:r>
                      <a:endParaRPr lang="ru-RU" sz="1000" dirty="0">
                        <a:latin typeface="Times New Roman"/>
                        <a:ea typeface="Times New Roman"/>
                        <a:cs typeface="Times New Roman"/>
                      </a:endParaRPr>
                    </a:p>
                  </a:txBody>
                  <a:tcPr marL="52369" marR="5236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lnSpc>
                          <a:spcPct val="115000"/>
                        </a:lnSpc>
                        <a:spcAft>
                          <a:spcPts val="0"/>
                        </a:spcAft>
                        <a:tabLst>
                          <a:tab pos="3790950" algn="l"/>
                        </a:tabLst>
                      </a:pPr>
                      <a:r>
                        <a:rPr lang="ru-RU" sz="1200" b="1" dirty="0">
                          <a:latin typeface="Times New Roman"/>
                          <a:ea typeface="Times New Roman"/>
                          <a:cs typeface="Times New Roman"/>
                        </a:rPr>
                        <a:t>125252, </a:t>
                      </a:r>
                      <a:r>
                        <a:rPr lang="ru-RU" sz="1200" b="1" dirty="0" err="1">
                          <a:latin typeface="Times New Roman"/>
                          <a:ea typeface="Times New Roman"/>
                          <a:cs typeface="Times New Roman"/>
                        </a:rPr>
                        <a:t>г.Москва</a:t>
                      </a:r>
                      <a:r>
                        <a:rPr lang="ru-RU" sz="1200" b="1" dirty="0">
                          <a:latin typeface="Times New Roman"/>
                          <a:ea typeface="Times New Roman"/>
                          <a:cs typeface="Times New Roman"/>
                        </a:rPr>
                        <a:t>, ул. Куусинена, 19А</a:t>
                      </a:r>
                      <a:endParaRPr lang="ru-RU" sz="1000" dirty="0">
                        <a:latin typeface="Times New Roman"/>
                        <a:ea typeface="Times New Roman"/>
                        <a:cs typeface="Times New Roman"/>
                      </a:endParaRPr>
                    </a:p>
                  </a:txBody>
                  <a:tcPr marL="52369" marR="5236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265587">
                <a:tc>
                  <a:txBody>
                    <a:bodyPr/>
                    <a:lstStyle/>
                    <a:p>
                      <a:pPr algn="l">
                        <a:lnSpc>
                          <a:spcPct val="115000"/>
                        </a:lnSpc>
                        <a:spcAft>
                          <a:spcPts val="0"/>
                        </a:spcAft>
                        <a:tabLst>
                          <a:tab pos="3790950" algn="l"/>
                        </a:tabLst>
                      </a:pPr>
                      <a:r>
                        <a:rPr lang="ru-RU" sz="1200" dirty="0">
                          <a:latin typeface="Times New Roman"/>
                          <a:ea typeface="Times New Roman"/>
                          <a:cs typeface="Times New Roman"/>
                        </a:rPr>
                        <a:t>Т</a:t>
                      </a:r>
                      <a:r>
                        <a:rPr lang="ru-RU" sz="1200" dirty="0" smtClean="0">
                          <a:latin typeface="Times New Roman"/>
                          <a:ea typeface="Times New Roman"/>
                          <a:cs typeface="Times New Roman"/>
                        </a:rPr>
                        <a:t>елефон</a:t>
                      </a:r>
                      <a:endParaRPr lang="ru-RU" sz="1000" dirty="0">
                        <a:latin typeface="Times New Roman"/>
                        <a:ea typeface="Times New Roman"/>
                        <a:cs typeface="Times New Roman"/>
                      </a:endParaRPr>
                    </a:p>
                  </a:txBody>
                  <a:tcPr marL="52369" marR="5236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lnSpc>
                          <a:spcPct val="115000"/>
                        </a:lnSpc>
                        <a:spcAft>
                          <a:spcPts val="0"/>
                        </a:spcAft>
                        <a:tabLst>
                          <a:tab pos="3790950" algn="l"/>
                        </a:tabLst>
                      </a:pPr>
                      <a:r>
                        <a:rPr lang="ru-RU" sz="1200" b="1" dirty="0" smtClean="0">
                          <a:latin typeface="Times New Roman"/>
                          <a:ea typeface="Times New Roman"/>
                          <a:cs typeface="Times New Roman"/>
                        </a:rPr>
                        <a:t>8(499)943-27-01 </a:t>
                      </a:r>
                      <a:endParaRPr lang="ru-RU" sz="1000" dirty="0">
                        <a:latin typeface="Times New Roman"/>
                        <a:ea typeface="Times New Roman"/>
                        <a:cs typeface="Times New Roman"/>
                      </a:endParaRPr>
                    </a:p>
                  </a:txBody>
                  <a:tcPr marL="52369" marR="5236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265587">
                <a:tc>
                  <a:txBody>
                    <a:bodyPr/>
                    <a:lstStyle/>
                    <a:p>
                      <a:pPr algn="l">
                        <a:lnSpc>
                          <a:spcPct val="115000"/>
                        </a:lnSpc>
                        <a:spcAft>
                          <a:spcPts val="0"/>
                        </a:spcAft>
                        <a:tabLst>
                          <a:tab pos="3790950" algn="l"/>
                        </a:tabLst>
                      </a:pPr>
                      <a:r>
                        <a:rPr lang="ru-RU" sz="1200" dirty="0">
                          <a:latin typeface="Times New Roman"/>
                          <a:ea typeface="Times New Roman"/>
                          <a:cs typeface="Times New Roman"/>
                        </a:rPr>
                        <a:t>ИНН</a:t>
                      </a:r>
                      <a:endParaRPr lang="ru-RU" sz="1000" dirty="0">
                        <a:latin typeface="Times New Roman"/>
                        <a:ea typeface="Times New Roman"/>
                        <a:cs typeface="Times New Roman"/>
                      </a:endParaRPr>
                    </a:p>
                  </a:txBody>
                  <a:tcPr marL="52369" marR="5236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lnSpc>
                          <a:spcPct val="115000"/>
                        </a:lnSpc>
                        <a:spcAft>
                          <a:spcPts val="0"/>
                        </a:spcAft>
                        <a:tabLst>
                          <a:tab pos="3790950" algn="l"/>
                        </a:tabLst>
                      </a:pPr>
                      <a:r>
                        <a:rPr lang="ru-RU" sz="1200" b="1" dirty="0">
                          <a:latin typeface="Times New Roman"/>
                          <a:ea typeface="Times New Roman"/>
                          <a:cs typeface="Times New Roman"/>
                        </a:rPr>
                        <a:t>7714097417</a:t>
                      </a:r>
                      <a:endParaRPr lang="ru-RU" sz="1000" dirty="0">
                        <a:latin typeface="Times New Roman"/>
                        <a:ea typeface="Times New Roman"/>
                        <a:cs typeface="Times New Roman"/>
                      </a:endParaRPr>
                    </a:p>
                  </a:txBody>
                  <a:tcPr marL="52369" marR="5236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265587">
                <a:tc>
                  <a:txBody>
                    <a:bodyPr/>
                    <a:lstStyle/>
                    <a:p>
                      <a:pPr algn="l">
                        <a:lnSpc>
                          <a:spcPct val="115000"/>
                        </a:lnSpc>
                        <a:spcAft>
                          <a:spcPts val="0"/>
                        </a:spcAft>
                        <a:tabLst>
                          <a:tab pos="3790950" algn="l"/>
                        </a:tabLst>
                      </a:pPr>
                      <a:r>
                        <a:rPr lang="ru-RU" sz="1200" dirty="0">
                          <a:latin typeface="Times New Roman"/>
                          <a:ea typeface="Times New Roman"/>
                          <a:cs typeface="Times New Roman"/>
                        </a:rPr>
                        <a:t>КПП</a:t>
                      </a:r>
                      <a:endParaRPr lang="ru-RU" sz="1000" dirty="0">
                        <a:latin typeface="Times New Roman"/>
                        <a:ea typeface="Times New Roman"/>
                        <a:cs typeface="Times New Roman"/>
                      </a:endParaRPr>
                    </a:p>
                  </a:txBody>
                  <a:tcPr marL="52369" marR="5236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lnSpc>
                          <a:spcPct val="115000"/>
                        </a:lnSpc>
                        <a:spcAft>
                          <a:spcPts val="0"/>
                        </a:spcAft>
                        <a:tabLst>
                          <a:tab pos="3790950" algn="l"/>
                        </a:tabLst>
                      </a:pPr>
                      <a:r>
                        <a:rPr lang="ru-RU" sz="1200" b="1" dirty="0">
                          <a:latin typeface="Times New Roman"/>
                          <a:ea typeface="Times New Roman"/>
                          <a:cs typeface="Times New Roman"/>
                        </a:rPr>
                        <a:t>771401001</a:t>
                      </a:r>
                      <a:endParaRPr lang="ru-RU" sz="1000" dirty="0">
                        <a:latin typeface="Times New Roman"/>
                        <a:ea typeface="Times New Roman"/>
                        <a:cs typeface="Times New Roman"/>
                      </a:endParaRPr>
                    </a:p>
                  </a:txBody>
                  <a:tcPr marL="52369" marR="5236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265587">
                <a:tc>
                  <a:txBody>
                    <a:bodyPr/>
                    <a:lstStyle/>
                    <a:p>
                      <a:pPr algn="l">
                        <a:lnSpc>
                          <a:spcPct val="115000"/>
                        </a:lnSpc>
                        <a:spcAft>
                          <a:spcPts val="0"/>
                        </a:spcAft>
                        <a:tabLst>
                          <a:tab pos="3790950" algn="l"/>
                        </a:tabLst>
                      </a:pPr>
                      <a:r>
                        <a:rPr lang="ru-RU" sz="1200" dirty="0">
                          <a:latin typeface="Times New Roman"/>
                          <a:ea typeface="Times New Roman"/>
                          <a:cs typeface="Times New Roman"/>
                        </a:rPr>
                        <a:t>БИК</a:t>
                      </a:r>
                      <a:endParaRPr lang="ru-RU" sz="1000" dirty="0">
                        <a:latin typeface="Times New Roman"/>
                        <a:ea typeface="Times New Roman"/>
                        <a:cs typeface="Times New Roman"/>
                      </a:endParaRPr>
                    </a:p>
                  </a:txBody>
                  <a:tcPr marL="52369" marR="5236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lnSpc>
                          <a:spcPct val="115000"/>
                        </a:lnSpc>
                        <a:spcAft>
                          <a:spcPts val="0"/>
                        </a:spcAft>
                        <a:tabLst>
                          <a:tab pos="3790950" algn="l"/>
                        </a:tabLst>
                      </a:pPr>
                      <a:r>
                        <a:rPr lang="ru-RU" sz="1200" b="1" dirty="0">
                          <a:latin typeface="Times New Roman"/>
                          <a:ea typeface="Times New Roman"/>
                          <a:cs typeface="Times New Roman"/>
                        </a:rPr>
                        <a:t>044525225</a:t>
                      </a:r>
                      <a:endParaRPr lang="ru-RU" sz="1000" dirty="0">
                        <a:latin typeface="Times New Roman"/>
                        <a:ea typeface="Times New Roman"/>
                        <a:cs typeface="Times New Roman"/>
                      </a:endParaRPr>
                    </a:p>
                  </a:txBody>
                  <a:tcPr marL="52369" marR="5236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796760">
                <a:tc>
                  <a:txBody>
                    <a:bodyPr/>
                    <a:lstStyle/>
                    <a:p>
                      <a:pPr algn="l">
                        <a:lnSpc>
                          <a:spcPct val="115000"/>
                        </a:lnSpc>
                        <a:spcAft>
                          <a:spcPts val="0"/>
                        </a:spcAft>
                        <a:tabLst>
                          <a:tab pos="3790950" algn="l"/>
                        </a:tabLst>
                      </a:pPr>
                      <a:r>
                        <a:rPr lang="ru-RU" sz="1200" dirty="0" err="1">
                          <a:latin typeface="Times New Roman"/>
                          <a:ea typeface="Times New Roman"/>
                          <a:cs typeface="Times New Roman"/>
                        </a:rPr>
                        <a:t>р</a:t>
                      </a:r>
                      <a:r>
                        <a:rPr lang="ru-RU" sz="1200" dirty="0">
                          <a:latin typeface="Times New Roman"/>
                          <a:ea typeface="Times New Roman"/>
                          <a:cs typeface="Times New Roman"/>
                        </a:rPr>
                        <a:t>/с</a:t>
                      </a:r>
                      <a:endParaRPr lang="ru-RU" sz="1000" dirty="0">
                        <a:latin typeface="Times New Roman"/>
                        <a:ea typeface="Times New Roman"/>
                        <a:cs typeface="Times New Roman"/>
                      </a:endParaRPr>
                    </a:p>
                  </a:txBody>
                  <a:tcPr marL="52369" marR="5236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lnSpc>
                          <a:spcPct val="115000"/>
                        </a:lnSpc>
                        <a:spcAft>
                          <a:spcPts val="0"/>
                        </a:spcAft>
                      </a:pPr>
                      <a:r>
                        <a:rPr lang="ru-RU" sz="1200" b="1" dirty="0">
                          <a:latin typeface="Times New Roman"/>
                          <a:ea typeface="Times New Roman"/>
                          <a:cs typeface="Times New Roman"/>
                        </a:rPr>
                        <a:t>40703810638040100260</a:t>
                      </a:r>
                      <a:endParaRPr lang="ru-RU" sz="700" dirty="0">
                        <a:latin typeface="Courier New"/>
                        <a:ea typeface="Times New Roman"/>
                        <a:cs typeface="Times New Roman"/>
                      </a:endParaRPr>
                    </a:p>
                    <a:p>
                      <a:pPr algn="l">
                        <a:lnSpc>
                          <a:spcPct val="115000"/>
                        </a:lnSpc>
                        <a:spcAft>
                          <a:spcPts val="0"/>
                        </a:spcAft>
                      </a:pPr>
                      <a:r>
                        <a:rPr lang="ru-RU" sz="1200" b="1" dirty="0">
                          <a:latin typeface="Times New Roman"/>
                          <a:ea typeface="Times New Roman"/>
                          <a:cs typeface="Times New Roman"/>
                        </a:rPr>
                        <a:t>ПАО «Сбербанк России» </a:t>
                      </a:r>
                      <a:endParaRPr lang="ru-RU" sz="700" dirty="0">
                        <a:latin typeface="Courier New"/>
                        <a:ea typeface="Times New Roman"/>
                        <a:cs typeface="Times New Roman"/>
                      </a:endParaRPr>
                    </a:p>
                    <a:p>
                      <a:pPr algn="l">
                        <a:lnSpc>
                          <a:spcPct val="115000"/>
                        </a:lnSpc>
                        <a:spcAft>
                          <a:spcPts val="0"/>
                        </a:spcAft>
                      </a:pPr>
                      <a:r>
                        <a:rPr lang="ru-RU" sz="1200" b="1" dirty="0">
                          <a:latin typeface="Times New Roman"/>
                          <a:ea typeface="Times New Roman"/>
                          <a:cs typeface="Times New Roman"/>
                        </a:rPr>
                        <a:t>г. Москва</a:t>
                      </a:r>
                      <a:endParaRPr lang="ru-RU" sz="700" dirty="0">
                        <a:latin typeface="Courier New"/>
                        <a:ea typeface="Times New Roman"/>
                        <a:cs typeface="Times New Roman"/>
                      </a:endParaRPr>
                    </a:p>
                  </a:txBody>
                  <a:tcPr marL="52369" marR="5236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265587">
                <a:tc>
                  <a:txBody>
                    <a:bodyPr/>
                    <a:lstStyle/>
                    <a:p>
                      <a:pPr algn="l">
                        <a:lnSpc>
                          <a:spcPct val="115000"/>
                        </a:lnSpc>
                        <a:spcAft>
                          <a:spcPts val="0"/>
                        </a:spcAft>
                        <a:tabLst>
                          <a:tab pos="3790950" algn="l"/>
                        </a:tabLst>
                      </a:pPr>
                      <a:r>
                        <a:rPr lang="ru-RU" sz="1200" dirty="0">
                          <a:latin typeface="Times New Roman"/>
                          <a:ea typeface="Times New Roman"/>
                          <a:cs typeface="Times New Roman"/>
                        </a:rPr>
                        <a:t>к/с</a:t>
                      </a:r>
                      <a:endParaRPr lang="ru-RU" sz="1000" dirty="0">
                        <a:latin typeface="Times New Roman"/>
                        <a:ea typeface="Times New Roman"/>
                        <a:cs typeface="Times New Roman"/>
                      </a:endParaRPr>
                    </a:p>
                  </a:txBody>
                  <a:tcPr marL="52369" marR="5236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lnSpc>
                          <a:spcPct val="115000"/>
                        </a:lnSpc>
                        <a:spcAft>
                          <a:spcPts val="0"/>
                        </a:spcAft>
                        <a:tabLst>
                          <a:tab pos="3790950" algn="l"/>
                        </a:tabLst>
                      </a:pPr>
                      <a:r>
                        <a:rPr lang="ru-RU" sz="1200" b="1" dirty="0">
                          <a:latin typeface="Times New Roman"/>
                          <a:ea typeface="Times New Roman"/>
                          <a:cs typeface="Times New Roman"/>
                        </a:rPr>
                        <a:t>30101810400000000225</a:t>
                      </a:r>
                      <a:endParaRPr lang="ru-RU" sz="1000" dirty="0">
                        <a:latin typeface="Times New Roman"/>
                        <a:ea typeface="Times New Roman"/>
                        <a:cs typeface="Times New Roman"/>
                      </a:endParaRPr>
                    </a:p>
                  </a:txBody>
                  <a:tcPr marL="52369" marR="5236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265587">
                <a:tc>
                  <a:txBody>
                    <a:bodyPr/>
                    <a:lstStyle/>
                    <a:p>
                      <a:pPr algn="l">
                        <a:lnSpc>
                          <a:spcPct val="115000"/>
                        </a:lnSpc>
                        <a:spcAft>
                          <a:spcPts val="0"/>
                        </a:spcAft>
                        <a:tabLst>
                          <a:tab pos="3790950" algn="l"/>
                        </a:tabLst>
                      </a:pPr>
                      <a:r>
                        <a:rPr lang="ru-RU" sz="1200" dirty="0">
                          <a:latin typeface="Times New Roman"/>
                          <a:ea typeface="Times New Roman"/>
                          <a:cs typeface="Times New Roman"/>
                        </a:rPr>
                        <a:t>ОКПО</a:t>
                      </a:r>
                      <a:endParaRPr lang="ru-RU" sz="1000" dirty="0">
                        <a:latin typeface="Times New Roman"/>
                        <a:ea typeface="Times New Roman"/>
                        <a:cs typeface="Times New Roman"/>
                      </a:endParaRPr>
                    </a:p>
                  </a:txBody>
                  <a:tcPr marL="52369" marR="5236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lnSpc>
                          <a:spcPct val="115000"/>
                        </a:lnSpc>
                        <a:spcAft>
                          <a:spcPts val="0"/>
                        </a:spcAft>
                        <a:tabLst>
                          <a:tab pos="3790950" algn="l"/>
                        </a:tabLst>
                      </a:pPr>
                      <a:r>
                        <a:rPr lang="ru-RU" sz="1200" b="1" dirty="0">
                          <a:latin typeface="Times New Roman"/>
                          <a:ea typeface="Times New Roman"/>
                          <a:cs typeface="Times New Roman"/>
                        </a:rPr>
                        <a:t>03966619</a:t>
                      </a:r>
                      <a:endParaRPr lang="ru-RU" sz="1000" dirty="0">
                        <a:latin typeface="Times New Roman"/>
                        <a:ea typeface="Times New Roman"/>
                        <a:cs typeface="Times New Roman"/>
                      </a:endParaRPr>
                    </a:p>
                  </a:txBody>
                  <a:tcPr marL="52369" marR="5236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265587">
                <a:tc>
                  <a:txBody>
                    <a:bodyPr/>
                    <a:lstStyle/>
                    <a:p>
                      <a:pPr algn="l">
                        <a:lnSpc>
                          <a:spcPct val="115000"/>
                        </a:lnSpc>
                        <a:spcAft>
                          <a:spcPts val="0"/>
                        </a:spcAft>
                        <a:tabLst>
                          <a:tab pos="3790950" algn="l"/>
                        </a:tabLst>
                      </a:pPr>
                      <a:r>
                        <a:rPr lang="ru-RU" sz="1200" dirty="0">
                          <a:latin typeface="Times New Roman"/>
                          <a:ea typeface="Times New Roman"/>
                          <a:cs typeface="Times New Roman"/>
                        </a:rPr>
                        <a:t>ОГРН</a:t>
                      </a:r>
                      <a:endParaRPr lang="ru-RU" sz="1000" dirty="0">
                        <a:latin typeface="Times New Roman"/>
                        <a:ea typeface="Times New Roman"/>
                        <a:cs typeface="Times New Roman"/>
                      </a:endParaRPr>
                    </a:p>
                  </a:txBody>
                  <a:tcPr marL="52369" marR="5236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lnSpc>
                          <a:spcPct val="115000"/>
                        </a:lnSpc>
                        <a:spcAft>
                          <a:spcPts val="0"/>
                        </a:spcAft>
                        <a:tabLst>
                          <a:tab pos="3790950" algn="l"/>
                        </a:tabLst>
                      </a:pPr>
                      <a:r>
                        <a:rPr lang="ru-RU" sz="1200" b="1" dirty="0">
                          <a:latin typeface="Times New Roman"/>
                          <a:ea typeface="Times New Roman"/>
                          <a:cs typeface="Times New Roman"/>
                        </a:rPr>
                        <a:t>1037739523821</a:t>
                      </a:r>
                      <a:endParaRPr lang="ru-RU" sz="1000" dirty="0">
                        <a:latin typeface="Times New Roman"/>
                        <a:ea typeface="Times New Roman"/>
                        <a:cs typeface="Times New Roman"/>
                      </a:endParaRPr>
                    </a:p>
                  </a:txBody>
                  <a:tcPr marL="52369" marR="5236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265587">
                <a:tc>
                  <a:txBody>
                    <a:bodyPr/>
                    <a:lstStyle/>
                    <a:p>
                      <a:pPr algn="l">
                        <a:lnSpc>
                          <a:spcPct val="115000"/>
                        </a:lnSpc>
                        <a:spcBef>
                          <a:spcPts val="1200"/>
                        </a:spcBef>
                        <a:spcAft>
                          <a:spcPts val="1200"/>
                        </a:spcAft>
                        <a:tabLst>
                          <a:tab pos="3790950" algn="l"/>
                        </a:tabLst>
                      </a:pPr>
                      <a:r>
                        <a:rPr lang="ru-RU" sz="1200" dirty="0">
                          <a:latin typeface="Times New Roman"/>
                          <a:ea typeface="Times New Roman"/>
                          <a:cs typeface="Times New Roman"/>
                        </a:rPr>
                        <a:t>Генеральный директор</a:t>
                      </a:r>
                      <a:endParaRPr lang="ru-RU" sz="1000" dirty="0">
                        <a:latin typeface="Times New Roman"/>
                        <a:ea typeface="Times New Roman"/>
                        <a:cs typeface="Times New Roman"/>
                      </a:endParaRPr>
                    </a:p>
                  </a:txBody>
                  <a:tcPr marL="52369" marR="5236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lnSpc>
                          <a:spcPct val="115000"/>
                        </a:lnSpc>
                        <a:spcAft>
                          <a:spcPts val="0"/>
                        </a:spcAft>
                        <a:tabLst>
                          <a:tab pos="3790950" algn="l"/>
                        </a:tabLst>
                      </a:pPr>
                      <a:r>
                        <a:rPr lang="ru-RU" sz="1200" b="1" dirty="0">
                          <a:latin typeface="Times New Roman"/>
                          <a:ea typeface="Times New Roman"/>
                          <a:cs typeface="Times New Roman"/>
                        </a:rPr>
                        <a:t>Баженов Владимир Петрович</a:t>
                      </a:r>
                      <a:endParaRPr lang="ru-RU" sz="1000" dirty="0">
                        <a:latin typeface="Times New Roman"/>
                        <a:ea typeface="Times New Roman"/>
                        <a:cs typeface="Times New Roman"/>
                      </a:endParaRPr>
                    </a:p>
                  </a:txBody>
                  <a:tcPr marL="52369" marR="5236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265587">
                <a:tc>
                  <a:txBody>
                    <a:bodyPr/>
                    <a:lstStyle/>
                    <a:p>
                      <a:pPr algn="l">
                        <a:lnSpc>
                          <a:spcPct val="115000"/>
                        </a:lnSpc>
                        <a:spcAft>
                          <a:spcPts val="1200"/>
                        </a:spcAft>
                        <a:tabLst>
                          <a:tab pos="3790950" algn="l"/>
                        </a:tabLst>
                      </a:pPr>
                      <a:r>
                        <a:rPr lang="ru-RU" sz="1200" dirty="0">
                          <a:latin typeface="Times New Roman"/>
                          <a:ea typeface="Times New Roman"/>
                          <a:cs typeface="Times New Roman"/>
                        </a:rPr>
                        <a:t>Главный бухгалтер</a:t>
                      </a:r>
                      <a:endParaRPr lang="ru-RU" sz="1000" dirty="0">
                        <a:latin typeface="Times New Roman"/>
                        <a:ea typeface="Times New Roman"/>
                        <a:cs typeface="Times New Roman"/>
                      </a:endParaRPr>
                    </a:p>
                  </a:txBody>
                  <a:tcPr marL="52369" marR="5236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lnSpc>
                          <a:spcPct val="115000"/>
                        </a:lnSpc>
                        <a:spcAft>
                          <a:spcPts val="0"/>
                        </a:spcAft>
                        <a:tabLst>
                          <a:tab pos="3790950" algn="l"/>
                        </a:tabLst>
                      </a:pPr>
                      <a:r>
                        <a:rPr lang="ru-RU" sz="1200" b="1" dirty="0">
                          <a:latin typeface="Times New Roman"/>
                          <a:ea typeface="Times New Roman"/>
                          <a:cs typeface="Times New Roman"/>
                        </a:rPr>
                        <a:t>Фролкова Татьяна Александровна</a:t>
                      </a:r>
                      <a:endParaRPr lang="ru-RU" sz="1000" dirty="0">
                        <a:latin typeface="Times New Roman"/>
                        <a:ea typeface="Times New Roman"/>
                        <a:cs typeface="Times New Roman"/>
                      </a:endParaRPr>
                    </a:p>
                  </a:txBody>
                  <a:tcPr marL="52369" marR="5236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265587">
                <a:tc>
                  <a:txBody>
                    <a:bodyPr/>
                    <a:lstStyle/>
                    <a:p>
                      <a:pPr algn="l">
                        <a:lnSpc>
                          <a:spcPct val="115000"/>
                        </a:lnSpc>
                        <a:spcAft>
                          <a:spcPts val="0"/>
                        </a:spcAft>
                        <a:tabLst>
                          <a:tab pos="3790950" algn="l"/>
                        </a:tabLst>
                      </a:pPr>
                      <a:r>
                        <a:rPr lang="ru-RU" sz="1200" dirty="0">
                          <a:latin typeface="Times New Roman"/>
                          <a:ea typeface="Times New Roman"/>
                          <a:cs typeface="Times New Roman"/>
                        </a:rPr>
                        <a:t>Электронная почта</a:t>
                      </a:r>
                      <a:endParaRPr lang="ru-RU" sz="1000" dirty="0">
                        <a:latin typeface="Times New Roman"/>
                        <a:ea typeface="Times New Roman"/>
                        <a:cs typeface="Times New Roman"/>
                      </a:endParaRPr>
                    </a:p>
                  </a:txBody>
                  <a:tcPr marL="52369" marR="5236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lnSpc>
                          <a:spcPct val="115000"/>
                        </a:lnSpc>
                        <a:spcAft>
                          <a:spcPts val="0"/>
                        </a:spcAft>
                        <a:tabLst>
                          <a:tab pos="3790950" algn="l"/>
                        </a:tabLst>
                      </a:pPr>
                      <a:r>
                        <a:rPr lang="en-US" sz="1200" b="1" dirty="0" smtClean="0">
                          <a:latin typeface="Times New Roman"/>
                          <a:ea typeface="Times New Roman"/>
                          <a:cs typeface="Times New Roman"/>
                          <a:hlinkClick r:id="rId3"/>
                        </a:rPr>
                        <a:t>info@ksrk.ru</a:t>
                      </a:r>
                      <a:r>
                        <a:rPr lang="ru-RU" sz="1200" b="1" dirty="0" smtClean="0">
                          <a:latin typeface="Times New Roman"/>
                          <a:ea typeface="Times New Roman"/>
                          <a:cs typeface="Times New Roman"/>
                        </a:rPr>
                        <a:t> </a:t>
                      </a:r>
                      <a:endParaRPr lang="ru-RU" sz="1000" dirty="0">
                        <a:latin typeface="Times New Roman"/>
                        <a:ea typeface="Times New Roman"/>
                        <a:cs typeface="Times New Roman"/>
                      </a:endParaRPr>
                    </a:p>
                  </a:txBody>
                  <a:tcPr marL="52369" marR="5236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265587">
                <a:tc>
                  <a:txBody>
                    <a:bodyPr/>
                    <a:lstStyle/>
                    <a:p>
                      <a:pPr algn="l">
                        <a:lnSpc>
                          <a:spcPct val="115000"/>
                        </a:lnSpc>
                        <a:spcAft>
                          <a:spcPts val="0"/>
                        </a:spcAft>
                        <a:tabLst>
                          <a:tab pos="3790950" algn="l"/>
                        </a:tabLst>
                      </a:pPr>
                      <a:r>
                        <a:rPr lang="ru-RU" sz="1200" dirty="0">
                          <a:latin typeface="Times New Roman"/>
                          <a:ea typeface="Times New Roman"/>
                          <a:cs typeface="Times New Roman"/>
                        </a:rPr>
                        <a:t>Сайт</a:t>
                      </a:r>
                      <a:endParaRPr lang="ru-RU" sz="1000" dirty="0">
                        <a:latin typeface="Times New Roman"/>
                        <a:ea typeface="Times New Roman"/>
                        <a:cs typeface="Times New Roman"/>
                      </a:endParaRPr>
                    </a:p>
                  </a:txBody>
                  <a:tcPr marL="52369" marR="5236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lnSpc>
                          <a:spcPct val="115000"/>
                        </a:lnSpc>
                        <a:spcAft>
                          <a:spcPts val="0"/>
                        </a:spcAft>
                        <a:tabLst>
                          <a:tab pos="3790950" algn="l"/>
                        </a:tabLst>
                      </a:pPr>
                      <a:r>
                        <a:rPr lang="en-US" sz="1200" b="1" dirty="0" smtClean="0">
                          <a:latin typeface="Times New Roman"/>
                          <a:ea typeface="Times New Roman"/>
                          <a:cs typeface="Times New Roman"/>
                          <a:hlinkClick r:id="rId4"/>
                        </a:rPr>
                        <a:t>www.ksrk.ru</a:t>
                      </a:r>
                      <a:r>
                        <a:rPr lang="ru-RU" sz="1200" b="1" dirty="0" smtClean="0">
                          <a:latin typeface="Times New Roman"/>
                          <a:ea typeface="Times New Roman"/>
                          <a:cs typeface="Times New Roman"/>
                        </a:rPr>
                        <a:t> </a:t>
                      </a:r>
                      <a:endParaRPr lang="ru-RU" sz="1000" dirty="0">
                        <a:latin typeface="Times New Roman"/>
                        <a:ea typeface="Times New Roman"/>
                        <a:cs typeface="Times New Roman"/>
                      </a:endParaRPr>
                    </a:p>
                  </a:txBody>
                  <a:tcPr marL="52369" marR="52369"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bl>
          </a:graphicData>
        </a:graphic>
      </p:graphicFrame>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33256" y="1886"/>
            <a:ext cx="1017740" cy="1490614"/>
          </a:xfrm>
          <a:prstGeom prst="rect">
            <a:avLst/>
          </a:prstGeom>
        </p:spPr>
      </p:pic>
      <p:pic>
        <p:nvPicPr>
          <p:cNvPr id="10" name="Picture 3" descr="Z:\АУП\Раудин В.И\Календари 2020 год\Здание КСРК\PR2A7215.JPG"/>
          <p:cNvPicPr>
            <a:picLocks noChangeAspect="1" noChangeArrowheads="1"/>
          </p:cNvPicPr>
          <p:nvPr/>
        </p:nvPicPr>
        <p:blipFill rotWithShape="1">
          <a:blip r:embed="rId6" cstate="print"/>
          <a:srcRect r="23089"/>
          <a:stretch/>
        </p:blipFill>
        <p:spPr bwMode="auto">
          <a:xfrm>
            <a:off x="4907776" y="7356054"/>
            <a:ext cx="1843220" cy="1633986"/>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6"/>
          <p:cNvPicPr>
            <a:picLocks noChangeAspect="1"/>
          </p:cNvPicPr>
          <p:nvPr/>
        </p:nvPicPr>
        <p:blipFill>
          <a:blip r:embed="rId2" cstate="print"/>
          <a:srcRect/>
          <a:stretch>
            <a:fillRect/>
          </a:stretch>
        </p:blipFill>
        <p:spPr bwMode="auto">
          <a:xfrm>
            <a:off x="311899" y="171113"/>
            <a:ext cx="1944216" cy="1094103"/>
          </a:xfrm>
          <a:prstGeom prst="rect">
            <a:avLst/>
          </a:prstGeom>
          <a:noFill/>
          <a:ln w="9525">
            <a:noFill/>
            <a:miter lim="800000"/>
            <a:headEnd/>
            <a:tailEnd/>
          </a:ln>
        </p:spPr>
      </p:pic>
      <p:sp>
        <p:nvSpPr>
          <p:cNvPr id="5" name="Прямоугольник 4"/>
          <p:cNvSpPr/>
          <p:nvPr/>
        </p:nvSpPr>
        <p:spPr>
          <a:xfrm>
            <a:off x="442077" y="4746585"/>
            <a:ext cx="6264695" cy="4468916"/>
          </a:xfrm>
          <a:prstGeom prst="rect">
            <a:avLst/>
          </a:prstGeom>
        </p:spPr>
        <p:txBody>
          <a:bodyPr wrap="square">
            <a:spAutoFit/>
          </a:bodyPr>
          <a:lstStyle/>
          <a:p>
            <a:pPr algn="just"/>
            <a:r>
              <a:rPr lang="ru-RU" sz="1580" dirty="0">
                <a:latin typeface="Georgia" panose="02040502050405020303" pitchFamily="18" charset="0"/>
              </a:rPr>
              <a:t>Член ВОС с 1981 </a:t>
            </a:r>
            <a:r>
              <a:rPr lang="ru-RU" sz="1580" dirty="0" smtClean="0">
                <a:latin typeface="Georgia" panose="02040502050405020303" pitchFamily="18" charset="0"/>
              </a:rPr>
              <a:t>года.</a:t>
            </a:r>
            <a:endParaRPr lang="ru-RU" sz="1580" dirty="0">
              <a:latin typeface="Georgia" panose="02040502050405020303" pitchFamily="18" charset="0"/>
            </a:endParaRPr>
          </a:p>
          <a:p>
            <a:pPr algn="just"/>
            <a:r>
              <a:rPr lang="ru-RU" sz="1580" dirty="0">
                <a:latin typeface="Georgia" panose="02040502050405020303" pitchFamily="18" charset="0"/>
              </a:rPr>
              <a:t>С 1991 года Владимир Васильевич является членом Центрального правления </a:t>
            </a:r>
            <a:r>
              <a:rPr lang="ru-RU" sz="1580" dirty="0" smtClean="0">
                <a:latin typeface="Georgia" panose="02040502050405020303" pitchFamily="18" charset="0"/>
              </a:rPr>
              <a:t>ВОС.</a:t>
            </a:r>
            <a:endParaRPr lang="ru-RU" sz="1580" dirty="0">
              <a:latin typeface="Georgia" panose="02040502050405020303" pitchFamily="18" charset="0"/>
            </a:endParaRPr>
          </a:p>
          <a:p>
            <a:pPr algn="just"/>
            <a:r>
              <a:rPr lang="ru-RU" sz="1580" dirty="0">
                <a:latin typeface="Georgia" panose="02040502050405020303" pitchFamily="18" charset="0"/>
              </a:rPr>
              <a:t>С сентября 2012 г избран вице-президентом </a:t>
            </a:r>
            <a:r>
              <a:rPr lang="ru-RU" sz="1580" dirty="0" smtClean="0">
                <a:latin typeface="Georgia" panose="02040502050405020303" pitchFamily="18" charset="0"/>
              </a:rPr>
              <a:t>ВОС.</a:t>
            </a:r>
            <a:endParaRPr lang="ru-RU" sz="1580" dirty="0">
              <a:latin typeface="Georgia" panose="02040502050405020303" pitchFamily="18" charset="0"/>
            </a:endParaRPr>
          </a:p>
          <a:p>
            <a:pPr algn="just"/>
            <a:r>
              <a:rPr lang="ru-RU" sz="1580" dirty="0">
                <a:latin typeface="Georgia" panose="02040502050405020303" pitchFamily="18" charset="0"/>
              </a:rPr>
              <a:t>	</a:t>
            </a:r>
            <a:endParaRPr lang="ru-RU" sz="1580" dirty="0" smtClean="0">
              <a:latin typeface="Georgia" panose="02040502050405020303" pitchFamily="18" charset="0"/>
            </a:endParaRPr>
          </a:p>
          <a:p>
            <a:pPr algn="just"/>
            <a:r>
              <a:rPr lang="ru-RU" sz="1580" dirty="0" smtClean="0">
                <a:latin typeface="Georgia" panose="02040502050405020303" pitchFamily="18" charset="0"/>
              </a:rPr>
              <a:t>Родился </a:t>
            </a:r>
            <a:r>
              <a:rPr lang="ru-RU" sz="1580" dirty="0">
                <a:latin typeface="Georgia" panose="02040502050405020303" pitchFamily="18" charset="0"/>
              </a:rPr>
              <a:t>18 февраля 1953 года в </a:t>
            </a:r>
            <a:r>
              <a:rPr lang="ru-RU" sz="1580" dirty="0" err="1">
                <a:latin typeface="Georgia" panose="02040502050405020303" pitchFamily="18" charset="0"/>
              </a:rPr>
              <a:t>г.Екатеринбурге</a:t>
            </a:r>
            <a:r>
              <a:rPr lang="ru-RU" sz="1580" dirty="0">
                <a:latin typeface="Georgia" panose="02040502050405020303" pitchFamily="18" charset="0"/>
              </a:rPr>
              <a:t>.</a:t>
            </a:r>
          </a:p>
          <a:p>
            <a:pPr algn="just"/>
            <a:r>
              <a:rPr lang="ru-RU" sz="1580" dirty="0">
                <a:latin typeface="Georgia" panose="02040502050405020303" pitchFamily="18" charset="0"/>
              </a:rPr>
              <a:t>В 1975 году окончил Красноярский политехнический институт по квалификации </a:t>
            </a:r>
            <a:r>
              <a:rPr lang="ru-RU" sz="1580" dirty="0" err="1">
                <a:latin typeface="Georgia" panose="02040502050405020303" pitchFamily="18" charset="0"/>
              </a:rPr>
              <a:t>иженер</a:t>
            </a:r>
            <a:r>
              <a:rPr lang="ru-RU" sz="1580" dirty="0">
                <a:latin typeface="Georgia" panose="02040502050405020303" pitchFamily="18" charset="0"/>
              </a:rPr>
              <a:t>-радиотехник.</a:t>
            </a:r>
          </a:p>
          <a:p>
            <a:pPr algn="just"/>
            <a:r>
              <a:rPr lang="ru-RU" sz="1580" dirty="0">
                <a:latin typeface="Georgia" panose="02040502050405020303" pitchFamily="18" charset="0"/>
              </a:rPr>
              <a:t>1975 – 1977  –  мастер Красноярского радиотехнического завода.</a:t>
            </a:r>
          </a:p>
          <a:p>
            <a:pPr algn="just"/>
            <a:r>
              <a:rPr lang="ru-RU" sz="1580" dirty="0">
                <a:latin typeface="Georgia" panose="02040502050405020303" pitchFamily="18" charset="0"/>
              </a:rPr>
              <a:t>1977 – 1978  -  старший инженер по технике безопасности, помощник начальника Красноярского краевого управления </a:t>
            </a:r>
            <a:r>
              <a:rPr lang="ru-RU" sz="1580" dirty="0" err="1">
                <a:latin typeface="Georgia" panose="02040502050405020303" pitchFamily="18" charset="0"/>
              </a:rPr>
              <a:t>Гидрометеослужбы</a:t>
            </a:r>
            <a:r>
              <a:rPr lang="ru-RU" sz="1580" dirty="0">
                <a:latin typeface="Georgia" panose="02040502050405020303" pitchFamily="18" charset="0"/>
              </a:rPr>
              <a:t>.</a:t>
            </a:r>
          </a:p>
          <a:p>
            <a:pPr algn="just"/>
            <a:r>
              <a:rPr lang="ru-RU" sz="1580" dirty="0">
                <a:latin typeface="Georgia" panose="02040502050405020303" pitchFamily="18" charset="0"/>
              </a:rPr>
              <a:t>1979 -1987  –  Радиомеханик-контролер, начальник цеха в Объединении «</a:t>
            </a:r>
            <a:r>
              <a:rPr lang="ru-RU" sz="1580" dirty="0" err="1">
                <a:latin typeface="Georgia" panose="02040502050405020303" pitchFamily="18" charset="0"/>
              </a:rPr>
              <a:t>Крайтелерадиобыттехнки</a:t>
            </a:r>
            <a:r>
              <a:rPr lang="ru-RU" sz="1580" dirty="0">
                <a:latin typeface="Georgia" panose="02040502050405020303" pitchFamily="18" charset="0"/>
              </a:rPr>
              <a:t>».</a:t>
            </a:r>
          </a:p>
          <a:p>
            <a:pPr algn="just"/>
            <a:r>
              <a:rPr lang="ru-RU" sz="1580" dirty="0">
                <a:latin typeface="Georgia" panose="02040502050405020303" pitchFamily="18" charset="0"/>
              </a:rPr>
              <a:t>1987 – 2012  -  Председатель Красноярской краевой организации Всероссийского общества </a:t>
            </a:r>
            <a:r>
              <a:rPr lang="ru-RU" sz="1580" dirty="0" smtClean="0">
                <a:latin typeface="Georgia" panose="02040502050405020303" pitchFamily="18" charset="0"/>
              </a:rPr>
              <a:t>слепых</a:t>
            </a:r>
            <a:r>
              <a:rPr lang="ru-RU" sz="1580" dirty="0">
                <a:latin typeface="Georgia" panose="02040502050405020303" pitchFamily="18" charset="0"/>
              </a:rPr>
              <a:t>.</a:t>
            </a:r>
          </a:p>
          <a:p>
            <a:pPr algn="just"/>
            <a:r>
              <a:rPr lang="ru-RU" sz="1580" dirty="0">
                <a:latin typeface="Georgia" panose="02040502050405020303" pitchFamily="18" charset="0"/>
              </a:rPr>
              <a:t>1996 - 2012  -  Генеральный директор ООО «</a:t>
            </a:r>
            <a:r>
              <a:rPr lang="ru-RU" sz="1580" dirty="0" err="1">
                <a:latin typeface="Georgia" panose="02040502050405020303" pitchFamily="18" charset="0"/>
              </a:rPr>
              <a:t>КрасТЭМ</a:t>
            </a:r>
            <a:r>
              <a:rPr lang="ru-RU" sz="1580" dirty="0" smtClean="0">
                <a:latin typeface="Georgia" panose="02040502050405020303" pitchFamily="18" charset="0"/>
              </a:rPr>
              <a:t>».</a:t>
            </a:r>
            <a:endParaRPr lang="ru-RU" sz="1580" dirty="0">
              <a:latin typeface="Georgia" panose="02040502050405020303" pitchFamily="18" charset="0"/>
            </a:endParaRPr>
          </a:p>
          <a:p>
            <a:pPr algn="just"/>
            <a:endParaRPr lang="ru-RU" sz="1580" dirty="0">
              <a:latin typeface="Georgia" panose="02040502050405020303" pitchFamily="18" charset="0"/>
            </a:endParaRPr>
          </a:p>
        </p:txBody>
      </p:sp>
      <p:sp>
        <p:nvSpPr>
          <p:cNvPr id="6" name="Прямоугольник 5"/>
          <p:cNvSpPr/>
          <p:nvPr/>
        </p:nvSpPr>
        <p:spPr>
          <a:xfrm>
            <a:off x="2092661" y="260091"/>
            <a:ext cx="4464495" cy="916148"/>
          </a:xfrm>
          <a:prstGeom prst="rect">
            <a:avLst/>
          </a:prstGeom>
          <a:noFill/>
        </p:spPr>
        <p:txBody>
          <a:bodyPr wrap="square" lIns="99060" tIns="49530" rIns="99060" bIns="49530">
            <a:spAutoFit/>
            <a:scene3d>
              <a:camera prst="orthographicFront"/>
              <a:lightRig rig="harsh" dir="t"/>
            </a:scene3d>
            <a:sp3d extrusionH="57150" prstMaterial="matte">
              <a:bevelT w="63500" h="12700" prst="angle"/>
              <a:contourClr>
                <a:schemeClr val="bg1">
                  <a:lumMod val="65000"/>
                </a:schemeClr>
              </a:contourClr>
            </a:sp3d>
          </a:bodyPr>
          <a:lstStyle/>
          <a:p>
            <a:pPr algn="ctr" eaLnBrk="1" hangingPunct="1">
              <a:lnSpc>
                <a:spcPct val="200000"/>
              </a:lnSpc>
              <a:defRPr/>
            </a:pPr>
            <a:r>
              <a:rPr lang="ru-RU" sz="1600" b="1" dirty="0">
                <a:ln/>
                <a:solidFill>
                  <a:schemeClr val="tx1">
                    <a:lumMod val="65000"/>
                    <a:lumOff val="35000"/>
                  </a:schemeClr>
                </a:solidFill>
              </a:rPr>
              <a:t>Страницы</a:t>
            </a:r>
            <a:r>
              <a:rPr lang="ru-RU" sz="1600" dirty="0" smtClean="0">
                <a:ln/>
                <a:solidFill>
                  <a:schemeClr val="tx1">
                    <a:lumMod val="65000"/>
                    <a:lumOff val="35000"/>
                  </a:schemeClr>
                </a:solidFill>
              </a:rPr>
              <a:t> </a:t>
            </a:r>
            <a:r>
              <a:rPr lang="ru-RU" sz="1600" b="1" dirty="0">
                <a:ln/>
                <a:solidFill>
                  <a:schemeClr val="tx1">
                    <a:lumMod val="65000"/>
                    <a:lumOff val="35000"/>
                  </a:schemeClr>
                </a:solidFill>
              </a:rPr>
              <a:t>Истории</a:t>
            </a:r>
          </a:p>
          <a:p>
            <a:pPr algn="ctr" eaLnBrk="1" hangingPunct="1">
              <a:lnSpc>
                <a:spcPct val="150000"/>
              </a:lnSpc>
              <a:defRPr/>
            </a:pPr>
            <a:r>
              <a:rPr lang="ru-RU" sz="1600" b="1" i="1" dirty="0">
                <a:ln/>
                <a:solidFill>
                  <a:schemeClr val="bg2">
                    <a:lumMod val="50000"/>
                  </a:schemeClr>
                </a:solidFill>
              </a:rPr>
              <a:t>Всероссийское общество слепых</a:t>
            </a:r>
          </a:p>
        </p:txBody>
      </p:sp>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9715"/>
          <a:stretch/>
        </p:blipFill>
        <p:spPr bwMode="auto">
          <a:xfrm>
            <a:off x="462553" y="1365933"/>
            <a:ext cx="2737242" cy="3295087"/>
          </a:xfrm>
          <a:prstGeom prst="rect">
            <a:avLst/>
          </a:prstGeom>
          <a:scene3d>
            <a:camera prst="orthographicFront"/>
            <a:lightRig rig="threePt" dir="t"/>
          </a:scene3d>
          <a:sp3d>
            <a:bevelT w="114300" prst="artDeco"/>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3128156" y="2124574"/>
            <a:ext cx="3429000" cy="1754326"/>
          </a:xfrm>
          <a:prstGeom prst="rect">
            <a:avLst/>
          </a:prstGeom>
        </p:spPr>
        <p:txBody>
          <a:bodyPr wrap="square">
            <a:spAutoFit/>
          </a:bodyPr>
          <a:lstStyle/>
          <a:p>
            <a:pPr algn="ctr">
              <a:lnSpc>
                <a:spcPct val="150000"/>
              </a:lnSpc>
            </a:pPr>
            <a:r>
              <a:rPr lang="ru-RU" sz="1200" dirty="0" smtClean="0">
                <a:latin typeface="Georgia" pitchFamily="18" charset="0"/>
              </a:rPr>
              <a:t>Вице-</a:t>
            </a:r>
            <a:r>
              <a:rPr lang="ru-RU" sz="1200" dirty="0">
                <a:latin typeface="Georgia" pitchFamily="18" charset="0"/>
              </a:rPr>
              <a:t>п</a:t>
            </a:r>
            <a:r>
              <a:rPr lang="ru-RU" sz="1200" dirty="0" smtClean="0">
                <a:latin typeface="Georgia" pitchFamily="18" charset="0"/>
              </a:rPr>
              <a:t>резидент </a:t>
            </a:r>
            <a:r>
              <a:rPr lang="ru-RU" sz="1200" dirty="0">
                <a:latin typeface="Georgia" pitchFamily="18" charset="0"/>
              </a:rPr>
              <a:t>Общероссийской общественной организации инвалидов «Всероссийское ордена Трудового Красного Знамени Общество слепых»</a:t>
            </a:r>
          </a:p>
          <a:p>
            <a:pPr algn="ctr">
              <a:lnSpc>
                <a:spcPct val="150000"/>
              </a:lnSpc>
            </a:pPr>
            <a:r>
              <a:rPr lang="ru-RU" sz="1200" b="1" dirty="0" smtClean="0">
                <a:latin typeface="Georgia" pitchFamily="18" charset="0"/>
              </a:rPr>
              <a:t>Владимир Васильевич</a:t>
            </a:r>
            <a:endParaRPr lang="ru-RU" sz="1200" b="1" dirty="0">
              <a:latin typeface="Georgia" pitchFamily="18" charset="0"/>
            </a:endParaRPr>
          </a:p>
          <a:p>
            <a:pPr algn="ctr">
              <a:lnSpc>
                <a:spcPct val="150000"/>
              </a:lnSpc>
            </a:pPr>
            <a:r>
              <a:rPr lang="ru-RU" sz="1200" b="1" dirty="0" smtClean="0">
                <a:latin typeface="Georgia" pitchFamily="18" charset="0"/>
              </a:rPr>
              <a:t>Сипкин</a:t>
            </a:r>
            <a:endParaRPr lang="ru-RU" sz="1200" b="1" dirty="0">
              <a:latin typeface="Georgia" pitchFamily="18" charset="0"/>
            </a:endParaRPr>
          </a:p>
        </p:txBody>
      </p:sp>
    </p:spTree>
    <p:extLst>
      <p:ext uri="{BB962C8B-B14F-4D97-AF65-F5344CB8AC3E}">
        <p14:creationId xmlns:p14="http://schemas.microsoft.com/office/powerpoint/2010/main" val="2322716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2656" y="14796"/>
            <a:ext cx="1107282" cy="1621761"/>
          </a:xfrm>
          <a:prstGeom prst="rect">
            <a:avLst/>
          </a:prstGeom>
        </p:spPr>
      </p:pic>
      <p:sp>
        <p:nvSpPr>
          <p:cNvPr id="5" name="Прямоугольник 4"/>
          <p:cNvSpPr/>
          <p:nvPr/>
        </p:nvSpPr>
        <p:spPr>
          <a:xfrm>
            <a:off x="332657" y="2113575"/>
            <a:ext cx="6264695" cy="323165"/>
          </a:xfrm>
          <a:prstGeom prst="rect">
            <a:avLst/>
          </a:prstGeom>
        </p:spPr>
        <p:txBody>
          <a:bodyPr wrap="square">
            <a:spAutoFit/>
          </a:bodyPr>
          <a:lstStyle/>
          <a:p>
            <a:pPr algn="just"/>
            <a:r>
              <a:rPr lang="ru-RU" sz="1500" dirty="0">
                <a:solidFill>
                  <a:srgbClr val="555555"/>
                </a:solidFill>
                <a:latin typeface="Georgia" panose="02040502050405020303" pitchFamily="18" charset="0"/>
              </a:rPr>
              <a:t>	</a:t>
            </a:r>
          </a:p>
        </p:txBody>
      </p:sp>
      <p:sp>
        <p:nvSpPr>
          <p:cNvPr id="6" name="Прямоугольник 5"/>
          <p:cNvSpPr/>
          <p:nvPr/>
        </p:nvSpPr>
        <p:spPr>
          <a:xfrm>
            <a:off x="1196752" y="-4251"/>
            <a:ext cx="5301430" cy="1638910"/>
          </a:xfrm>
          <a:prstGeom prst="rect">
            <a:avLst/>
          </a:prstGeom>
          <a:noFill/>
        </p:spPr>
        <p:txBody>
          <a:bodyPr wrap="square" lIns="99060" tIns="49530" rIns="99060" bIns="49530">
            <a:spAutoFit/>
            <a:scene3d>
              <a:camera prst="orthographicFront"/>
              <a:lightRig rig="harsh" dir="t"/>
            </a:scene3d>
            <a:sp3d extrusionH="57150" prstMaterial="matte">
              <a:bevelT w="63500" h="12700" prst="angle"/>
              <a:contourClr>
                <a:schemeClr val="bg1">
                  <a:lumMod val="65000"/>
                </a:schemeClr>
              </a:contourClr>
            </a:sp3d>
          </a:bodyPr>
          <a:lstStyle/>
          <a:p>
            <a:pPr algn="ctr" eaLnBrk="1" hangingPunct="1">
              <a:lnSpc>
                <a:spcPct val="200000"/>
              </a:lnSpc>
              <a:defRPr/>
            </a:pPr>
            <a:r>
              <a:rPr lang="ru-RU" sz="2000" b="1" dirty="0">
                <a:ln/>
                <a:solidFill>
                  <a:schemeClr val="tx1">
                    <a:lumMod val="65000"/>
                    <a:lumOff val="35000"/>
                  </a:schemeClr>
                </a:solidFill>
              </a:rPr>
              <a:t>Страницы</a:t>
            </a:r>
            <a:r>
              <a:rPr lang="ru-RU" dirty="0" smtClean="0">
                <a:ln/>
                <a:solidFill>
                  <a:schemeClr val="tx1">
                    <a:lumMod val="65000"/>
                    <a:lumOff val="35000"/>
                  </a:schemeClr>
                </a:solidFill>
              </a:rPr>
              <a:t> </a:t>
            </a:r>
            <a:r>
              <a:rPr lang="ru-RU" sz="2000" b="1" dirty="0">
                <a:ln/>
                <a:solidFill>
                  <a:schemeClr val="tx1">
                    <a:lumMod val="65000"/>
                    <a:lumOff val="35000"/>
                  </a:schemeClr>
                </a:solidFill>
              </a:rPr>
              <a:t>Истории</a:t>
            </a:r>
          </a:p>
          <a:p>
            <a:pPr algn="ctr" eaLnBrk="1" hangingPunct="1">
              <a:lnSpc>
                <a:spcPct val="150000"/>
              </a:lnSpc>
              <a:defRPr/>
            </a:pPr>
            <a:r>
              <a:rPr lang="ru-RU" sz="2000" b="1" i="1" dirty="0">
                <a:ln/>
                <a:solidFill>
                  <a:schemeClr val="bg2">
                    <a:lumMod val="50000"/>
                  </a:schemeClr>
                </a:solidFill>
              </a:rPr>
              <a:t>Культурно-спортивный реабилитационный комплекс ВОС</a:t>
            </a:r>
            <a:endParaRPr lang="ru-RU" sz="2400" b="1" i="1" dirty="0">
              <a:ln/>
              <a:solidFill>
                <a:schemeClr val="bg2">
                  <a:lumMod val="50000"/>
                </a:schemeClr>
              </a:solidFill>
            </a:endParaRPr>
          </a:p>
        </p:txBody>
      </p:sp>
      <p:sp>
        <p:nvSpPr>
          <p:cNvPr id="2" name="Прямоугольник 1"/>
          <p:cNvSpPr/>
          <p:nvPr/>
        </p:nvSpPr>
        <p:spPr>
          <a:xfrm>
            <a:off x="692697" y="1653706"/>
            <a:ext cx="5904655" cy="4478149"/>
          </a:xfrm>
          <a:prstGeom prst="rect">
            <a:avLst/>
          </a:prstGeom>
        </p:spPr>
        <p:txBody>
          <a:bodyPr wrap="square">
            <a:spAutoFit/>
          </a:bodyPr>
          <a:lstStyle/>
          <a:p>
            <a:pPr algn="just"/>
            <a:r>
              <a:rPr lang="en-US" sz="1500" dirty="0">
                <a:latin typeface="Georgia" panose="02040502050405020303" pitchFamily="18" charset="0"/>
                <a:ea typeface="Calibri" panose="020F0502020204030204" pitchFamily="34" charset="0"/>
                <a:cs typeface="Times New Roman" panose="02020603050405020304" pitchFamily="18" charset="0"/>
              </a:rPr>
              <a:t>       </a:t>
            </a:r>
            <a:r>
              <a:rPr lang="ru-RU" sz="1500" dirty="0">
                <a:latin typeface="Georgia" panose="02040502050405020303" pitchFamily="18" charset="0"/>
                <a:ea typeface="Calibri" panose="020F0502020204030204" pitchFamily="34" charset="0"/>
                <a:cs typeface="Times New Roman" panose="02020603050405020304" pitchFamily="18" charset="0"/>
              </a:rPr>
              <a:t>История Культурно-спортивного реабилитационного комплекса ВОС началась в сентябре 1939 г., с открытия Московского Городского Клуба слепых в здании перестроенной церкви Святых мучеников Флора и Лавра на Зацепе (Храм иконы Божией Матери «Всех Скорбящих Радость» на Зацепе) по адресу: </a:t>
            </a:r>
            <a:r>
              <a:rPr lang="ru-RU" sz="1500" dirty="0" err="1">
                <a:latin typeface="Georgia" panose="02040502050405020303" pitchFamily="18" charset="0"/>
                <a:ea typeface="Calibri" panose="020F0502020204030204" pitchFamily="34" charset="0"/>
                <a:cs typeface="Times New Roman" panose="02020603050405020304" pitchFamily="18" charset="0"/>
              </a:rPr>
              <a:t>Дубининская</a:t>
            </a:r>
            <a:r>
              <a:rPr lang="ru-RU" sz="1500" dirty="0">
                <a:latin typeface="Georgia" panose="02040502050405020303" pitchFamily="18" charset="0"/>
                <a:ea typeface="Calibri" panose="020F0502020204030204" pitchFamily="34" charset="0"/>
                <a:cs typeface="Times New Roman" panose="02020603050405020304" pitchFamily="18" charset="0"/>
              </a:rPr>
              <a:t> улица, 9. </a:t>
            </a:r>
            <a:r>
              <a:rPr lang="en-US" sz="1500" dirty="0">
                <a:latin typeface="Georgia" panose="02040502050405020303" pitchFamily="18" charset="0"/>
                <a:ea typeface="Calibri" panose="020F0502020204030204" pitchFamily="34" charset="0"/>
                <a:cs typeface="Times New Roman" panose="02020603050405020304" pitchFamily="18" charset="0"/>
              </a:rPr>
              <a:t>       </a:t>
            </a:r>
            <a:r>
              <a:rPr lang="ru-RU" sz="1500" dirty="0">
                <a:latin typeface="Georgia" panose="02040502050405020303" pitchFamily="18" charset="0"/>
                <a:ea typeface="Calibri" panose="020F0502020204030204" pitchFamily="34" charset="0"/>
                <a:cs typeface="Times New Roman" panose="02020603050405020304" pitchFamily="18" charset="0"/>
              </a:rPr>
              <a:t>Организатором и первым директором Московского Городского Клуба слепых стал Почётный член ВОС Николай Михайлович Жданович. В клубе работали различные кружки: хоровой, драматический, шахматно-шашечный, спортивные секции: по лёгкой атлетике, плаванию, катанию на коньках и лыжах В клубе демонстрировались кинофильмы, сопровождавшиеся специальными пояснениями действий, происходивших на экране. С июля 1941 года Московский Городской Клуб слепых перестал работать в связи с «временно закрытым помещением», а штат был распущен на основании распоряжения №86 от 4 июля 1941 года. Причиной закрытия послужила передача помещения Клуба для целей оборонного значения в связи с началом Великой Отечественной войны.</a:t>
            </a:r>
            <a:endParaRPr lang="ru-RU" sz="1500" dirty="0"/>
          </a:p>
        </p:txBody>
      </p:sp>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8912" y="6114610"/>
            <a:ext cx="4437112" cy="2837003"/>
          </a:xfrm>
          <a:prstGeom prst="rect">
            <a:avLst/>
          </a:prstGeom>
        </p:spPr>
      </p:pic>
    </p:spTree>
    <p:extLst>
      <p:ext uri="{BB962C8B-B14F-4D97-AF65-F5344CB8AC3E}">
        <p14:creationId xmlns:p14="http://schemas.microsoft.com/office/powerpoint/2010/main" val="36161103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2656" y="14796"/>
            <a:ext cx="1107282" cy="1621761"/>
          </a:xfrm>
          <a:prstGeom prst="rect">
            <a:avLst/>
          </a:prstGeom>
        </p:spPr>
      </p:pic>
      <p:sp>
        <p:nvSpPr>
          <p:cNvPr id="5" name="Прямоугольник 4"/>
          <p:cNvSpPr/>
          <p:nvPr/>
        </p:nvSpPr>
        <p:spPr>
          <a:xfrm>
            <a:off x="332657" y="2113575"/>
            <a:ext cx="6264695" cy="323165"/>
          </a:xfrm>
          <a:prstGeom prst="rect">
            <a:avLst/>
          </a:prstGeom>
        </p:spPr>
        <p:txBody>
          <a:bodyPr wrap="square">
            <a:spAutoFit/>
          </a:bodyPr>
          <a:lstStyle/>
          <a:p>
            <a:pPr algn="just"/>
            <a:r>
              <a:rPr lang="ru-RU" sz="1500" dirty="0">
                <a:solidFill>
                  <a:srgbClr val="555555"/>
                </a:solidFill>
                <a:latin typeface="Georgia" panose="02040502050405020303" pitchFamily="18" charset="0"/>
              </a:rPr>
              <a:t>    	</a:t>
            </a:r>
          </a:p>
        </p:txBody>
      </p:sp>
      <p:sp>
        <p:nvSpPr>
          <p:cNvPr id="6" name="Прямоугольник 5"/>
          <p:cNvSpPr/>
          <p:nvPr/>
        </p:nvSpPr>
        <p:spPr>
          <a:xfrm>
            <a:off x="1196752" y="-4251"/>
            <a:ext cx="5301430" cy="1638910"/>
          </a:xfrm>
          <a:prstGeom prst="rect">
            <a:avLst/>
          </a:prstGeom>
          <a:noFill/>
        </p:spPr>
        <p:txBody>
          <a:bodyPr wrap="square" lIns="99060" tIns="49530" rIns="99060" bIns="49530">
            <a:spAutoFit/>
            <a:scene3d>
              <a:camera prst="orthographicFront"/>
              <a:lightRig rig="harsh" dir="t"/>
            </a:scene3d>
            <a:sp3d extrusionH="57150" prstMaterial="matte">
              <a:bevelT w="63500" h="12700" prst="angle"/>
              <a:contourClr>
                <a:schemeClr val="bg1">
                  <a:lumMod val="65000"/>
                </a:schemeClr>
              </a:contourClr>
            </a:sp3d>
          </a:bodyPr>
          <a:lstStyle/>
          <a:p>
            <a:pPr algn="ctr" eaLnBrk="1" hangingPunct="1">
              <a:lnSpc>
                <a:spcPct val="200000"/>
              </a:lnSpc>
              <a:defRPr/>
            </a:pPr>
            <a:r>
              <a:rPr lang="ru-RU" sz="2000" b="1" dirty="0">
                <a:ln/>
                <a:solidFill>
                  <a:schemeClr val="tx1">
                    <a:lumMod val="65000"/>
                    <a:lumOff val="35000"/>
                  </a:schemeClr>
                </a:solidFill>
              </a:rPr>
              <a:t>Страницы</a:t>
            </a:r>
            <a:r>
              <a:rPr lang="ru-RU" dirty="0" smtClean="0">
                <a:ln/>
                <a:solidFill>
                  <a:schemeClr val="tx1">
                    <a:lumMod val="65000"/>
                    <a:lumOff val="35000"/>
                  </a:schemeClr>
                </a:solidFill>
              </a:rPr>
              <a:t> </a:t>
            </a:r>
            <a:r>
              <a:rPr lang="ru-RU" sz="2000" b="1" dirty="0">
                <a:ln/>
                <a:solidFill>
                  <a:schemeClr val="tx1">
                    <a:lumMod val="65000"/>
                    <a:lumOff val="35000"/>
                  </a:schemeClr>
                </a:solidFill>
              </a:rPr>
              <a:t>Истории</a:t>
            </a:r>
          </a:p>
          <a:p>
            <a:pPr algn="ctr" eaLnBrk="1" hangingPunct="1">
              <a:lnSpc>
                <a:spcPct val="150000"/>
              </a:lnSpc>
              <a:defRPr/>
            </a:pPr>
            <a:r>
              <a:rPr lang="ru-RU" sz="2000" b="1" i="1" dirty="0">
                <a:ln/>
                <a:solidFill>
                  <a:schemeClr val="bg2">
                    <a:lumMod val="50000"/>
                  </a:schemeClr>
                </a:solidFill>
              </a:rPr>
              <a:t>Культурно-спортивный реабилитационный комплекс ВОС</a:t>
            </a:r>
            <a:endParaRPr lang="ru-RU" sz="2400" b="1" i="1" dirty="0">
              <a:ln/>
              <a:solidFill>
                <a:schemeClr val="bg2">
                  <a:lumMod val="50000"/>
                </a:schemeClr>
              </a:solidFill>
            </a:endParaRPr>
          </a:p>
        </p:txBody>
      </p:sp>
      <p:sp>
        <p:nvSpPr>
          <p:cNvPr id="2" name="Прямоугольник 1"/>
          <p:cNvSpPr/>
          <p:nvPr/>
        </p:nvSpPr>
        <p:spPr>
          <a:xfrm>
            <a:off x="548681" y="2063621"/>
            <a:ext cx="5949502" cy="2800767"/>
          </a:xfrm>
          <a:prstGeom prst="rect">
            <a:avLst/>
          </a:prstGeom>
        </p:spPr>
        <p:txBody>
          <a:bodyPr wrap="square">
            <a:spAutoFit/>
          </a:bodyPr>
          <a:lstStyle/>
          <a:p>
            <a:pPr algn="just"/>
            <a:r>
              <a:rPr lang="ru-RU" sz="1600" dirty="0">
                <a:latin typeface="Georgia" panose="02040502050405020303" pitchFamily="18" charset="0"/>
                <a:ea typeface="Calibri" panose="020F0502020204030204" pitchFamily="34" charset="0"/>
                <a:cs typeface="Times New Roman" panose="02020603050405020304" pitchFamily="18" charset="0"/>
              </a:rPr>
              <a:t>         Вновь двери Клуба МГО ВОС открылись 28 августа 1947 года, правда, по новому адресу. Разместился он в центре столицы, в бывшем бомбоубежище жилого дома №2 по Лебяжьему переулку. </a:t>
            </a:r>
          </a:p>
          <a:p>
            <a:pPr algn="just"/>
            <a:r>
              <a:rPr lang="ru-RU" sz="1600" dirty="0">
                <a:latin typeface="Georgia" panose="02040502050405020303" pitchFamily="18" charset="0"/>
                <a:ea typeface="Calibri" panose="020F0502020204030204" pitchFamily="34" charset="0"/>
                <a:cs typeface="Times New Roman" panose="02020603050405020304" pitchFamily="18" charset="0"/>
              </a:rPr>
              <a:t>          Первым заведующим вновь созданного клуба стал Василий Горбатов.</a:t>
            </a:r>
            <a:r>
              <a:rPr lang="ru-RU" sz="1600" b="1" dirty="0">
                <a:latin typeface="Georgia" panose="02040502050405020303" pitchFamily="18" charset="0"/>
                <a:ea typeface="Calibri" panose="020F0502020204030204" pitchFamily="34" charset="0"/>
                <a:cs typeface="Times New Roman" panose="02020603050405020304" pitchFamily="18" charset="0"/>
              </a:rPr>
              <a:t> </a:t>
            </a:r>
            <a:r>
              <a:rPr lang="ru-RU" sz="1600" dirty="0">
                <a:latin typeface="Georgia" panose="02040502050405020303" pitchFamily="18" charset="0"/>
                <a:ea typeface="Calibri" panose="020F0502020204030204" pitchFamily="34" charset="0"/>
                <a:cs typeface="Times New Roman" panose="02020603050405020304" pitchFamily="18" charset="0"/>
              </a:rPr>
              <a:t>Клуб стал точкой притяжения незрячих Москвы. Был организован самодеятельный хор, оркестр народных инструментов, драмкружок. </a:t>
            </a:r>
          </a:p>
          <a:p>
            <a:pPr algn="just"/>
            <a:r>
              <a:rPr lang="ru-RU" sz="1600" dirty="0">
                <a:latin typeface="Georgia" panose="02040502050405020303" pitchFamily="18" charset="0"/>
                <a:ea typeface="Calibri" panose="020F0502020204030204" pitchFamily="34" charset="0"/>
                <a:cs typeface="Times New Roman" panose="02020603050405020304" pitchFamily="18" charset="0"/>
              </a:rPr>
              <a:t>           Здесь выступал и профессиональный духовой оркестр слепых под руководством дирижера С.С. </a:t>
            </a:r>
            <a:r>
              <a:rPr lang="ru-RU" sz="1600" dirty="0" err="1">
                <a:latin typeface="Georgia" panose="02040502050405020303" pitchFamily="18" charset="0"/>
                <a:ea typeface="Calibri" panose="020F0502020204030204" pitchFamily="34" charset="0"/>
                <a:cs typeface="Times New Roman" panose="02020603050405020304" pitchFamily="18" charset="0"/>
              </a:rPr>
              <a:t>Росицкого</a:t>
            </a:r>
            <a:r>
              <a:rPr lang="ru-RU" sz="1600" dirty="0">
                <a:latin typeface="Georgia" panose="02040502050405020303" pitchFamily="18" charset="0"/>
                <a:ea typeface="Calibri" panose="020F0502020204030204" pitchFamily="34" charset="0"/>
                <a:cs typeface="Times New Roman" panose="02020603050405020304" pitchFamily="18" charset="0"/>
              </a:rPr>
              <a:t>. Отмечались значимые события в жизни слепых и т.д. </a:t>
            </a:r>
            <a:endParaRPr lang="ru-RU" dirty="0"/>
          </a:p>
        </p:txBody>
      </p:sp>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4564" y="5291453"/>
            <a:ext cx="5437734" cy="3313793"/>
          </a:xfrm>
          <a:prstGeom prst="rect">
            <a:avLst/>
          </a:prstGeom>
        </p:spPr>
      </p:pic>
    </p:spTree>
    <p:extLst>
      <p:ext uri="{BB962C8B-B14F-4D97-AF65-F5344CB8AC3E}">
        <p14:creationId xmlns:p14="http://schemas.microsoft.com/office/powerpoint/2010/main" val="270963673"/>
      </p:ext>
    </p:extLst>
  </p:cSld>
  <p:clrMapOvr>
    <a:masterClrMapping/>
  </p:clrMapOvr>
</p:sld>
</file>

<file path=ppt/theme/theme1.xml><?xml version="1.0" encoding="utf-8"?>
<a:theme xmlns:a="http://schemas.openxmlformats.org/drawingml/2006/main" name="1_Тема Office">
  <a:themeElements>
    <a:clrScheme name="Метро">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Метро">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themeOverride>
</file>

<file path=ppt/theme/themeOverride2.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21793</TotalTime>
  <Words>3576</Words>
  <Application>Microsoft Office PowerPoint</Application>
  <PresentationFormat>Экран (4:3)</PresentationFormat>
  <Paragraphs>453</Paragraphs>
  <Slides>63</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63</vt:i4>
      </vt:variant>
    </vt:vector>
  </HeadingPairs>
  <TitlesOfParts>
    <vt:vector size="64" baseType="lpstr">
      <vt:lpstr>1_Тема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Ключевые  направления деятельности  КСРК  ВОС</vt:lpstr>
      <vt:lpstr>Итоги деятельности  Культурно-спортивного реабилитационного комплекса ВОС в 2020 году</vt:lpstr>
      <vt:lpstr>Итоги деятельности  Культурно-спортивного реабилитационного комплекса ВОС в 2020 году</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http://www.radiovos.ru/</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«Центр паралимпийского спорта»</vt:lpstr>
      <vt:lpstr>Презентация PowerPoint</vt:lpstr>
      <vt:lpstr>Презентация PowerPoint</vt:lpstr>
      <vt:lpstr>Контакты:</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Mr.White</cp:lastModifiedBy>
  <cp:revision>1141</cp:revision>
  <cp:lastPrinted>2021-09-15T12:40:28Z</cp:lastPrinted>
  <dcterms:created xsi:type="dcterms:W3CDTF">2017-02-08T08:51:35Z</dcterms:created>
  <dcterms:modified xsi:type="dcterms:W3CDTF">2021-09-15T12:43:16Z</dcterms:modified>
</cp:coreProperties>
</file>