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3.xml" ContentType="application/vnd.openxmlformats-officedocument.drawingml.chartshapes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358" r:id="rId2"/>
    <p:sldId id="374" r:id="rId3"/>
    <p:sldId id="285" r:id="rId4"/>
    <p:sldId id="314" r:id="rId5"/>
    <p:sldId id="287" r:id="rId6"/>
    <p:sldId id="277" r:id="rId7"/>
    <p:sldId id="259" r:id="rId8"/>
    <p:sldId id="392" r:id="rId9"/>
    <p:sldId id="292" r:id="rId10"/>
    <p:sldId id="309" r:id="rId11"/>
    <p:sldId id="367" r:id="rId12"/>
    <p:sldId id="369" r:id="rId13"/>
    <p:sldId id="370" r:id="rId14"/>
    <p:sldId id="368" r:id="rId15"/>
    <p:sldId id="371" r:id="rId16"/>
    <p:sldId id="372" r:id="rId17"/>
    <p:sldId id="284" r:id="rId18"/>
    <p:sldId id="393" r:id="rId19"/>
    <p:sldId id="394" r:id="rId20"/>
    <p:sldId id="291" r:id="rId21"/>
    <p:sldId id="268" r:id="rId22"/>
    <p:sldId id="271" r:id="rId23"/>
    <p:sldId id="293" r:id="rId24"/>
    <p:sldId id="294" r:id="rId25"/>
    <p:sldId id="395" r:id="rId26"/>
    <p:sldId id="260" r:id="rId27"/>
    <p:sldId id="265" r:id="rId28"/>
    <p:sldId id="295" r:id="rId29"/>
    <p:sldId id="261" r:id="rId30"/>
    <p:sldId id="380" r:id="rId31"/>
    <p:sldId id="288" r:id="rId32"/>
    <p:sldId id="366" r:id="rId33"/>
    <p:sldId id="296" r:id="rId34"/>
    <p:sldId id="262" r:id="rId35"/>
    <p:sldId id="326" r:id="rId36"/>
    <p:sldId id="328" r:id="rId37"/>
    <p:sldId id="335" r:id="rId38"/>
    <p:sldId id="334" r:id="rId39"/>
    <p:sldId id="336" r:id="rId40"/>
    <p:sldId id="359" r:id="rId41"/>
    <p:sldId id="362" r:id="rId42"/>
    <p:sldId id="363" r:id="rId43"/>
    <p:sldId id="360" r:id="rId44"/>
    <p:sldId id="364" r:id="rId45"/>
    <p:sldId id="365" r:id="rId46"/>
    <p:sldId id="397" r:id="rId47"/>
    <p:sldId id="263" r:id="rId48"/>
    <p:sldId id="396" r:id="rId49"/>
    <p:sldId id="322" r:id="rId50"/>
    <p:sldId id="376" r:id="rId51"/>
    <p:sldId id="377" r:id="rId52"/>
    <p:sldId id="378" r:id="rId53"/>
    <p:sldId id="379" r:id="rId54"/>
    <p:sldId id="388" r:id="rId55"/>
    <p:sldId id="389" r:id="rId56"/>
    <p:sldId id="390" r:id="rId57"/>
    <p:sldId id="391" r:id="rId58"/>
    <p:sldId id="318" r:id="rId59"/>
    <p:sldId id="320" r:id="rId60"/>
    <p:sldId id="321" r:id="rId61"/>
    <p:sldId id="342" r:id="rId62"/>
    <p:sldId id="347" r:id="rId63"/>
    <p:sldId id="386" r:id="rId64"/>
    <p:sldId id="349" r:id="rId65"/>
    <p:sldId id="385" r:id="rId66"/>
    <p:sldId id="351" r:id="rId67"/>
    <p:sldId id="381" r:id="rId68"/>
    <p:sldId id="382" r:id="rId69"/>
    <p:sldId id="383" r:id="rId70"/>
    <p:sldId id="346" r:id="rId71"/>
    <p:sldId id="353" r:id="rId72"/>
    <p:sldId id="352" r:id="rId73"/>
    <p:sldId id="354" r:id="rId74"/>
    <p:sldId id="355" r:id="rId75"/>
    <p:sldId id="356" r:id="rId76"/>
    <p:sldId id="357" r:id="rId77"/>
    <p:sldId id="286" r:id="rId78"/>
    <p:sldId id="398" r:id="rId79"/>
    <p:sldId id="270" r:id="rId80"/>
  </p:sldIdLst>
  <p:sldSz cx="10691813" cy="7559675"/>
  <p:notesSz cx="6896100" cy="10033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52143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0428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56431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08574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607183" algn="l" defTabSz="1042873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3128620" algn="l" defTabSz="1042873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650056" algn="l" defTabSz="1042873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4171493" algn="l" defTabSz="1042873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E0AF"/>
    <a:srgbClr val="A6F8E4"/>
    <a:srgbClr val="DAFCF4"/>
    <a:srgbClr val="DEF1FE"/>
    <a:srgbClr val="CAE9FE"/>
    <a:srgbClr val="DFDAFE"/>
    <a:srgbClr val="C1112A"/>
    <a:srgbClr val="F88C9B"/>
    <a:srgbClr val="FADADC"/>
    <a:srgbClr val="F99F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94614" autoAdjust="0"/>
  </p:normalViewPr>
  <p:slideViewPr>
    <p:cSldViewPr>
      <p:cViewPr varScale="1">
        <p:scale>
          <a:sx n="106" d="100"/>
          <a:sy n="106" d="100"/>
        </p:scale>
        <p:origin x="1056" y="102"/>
      </p:cViewPr>
      <p:guideLst>
        <p:guide orient="horz" pos="2381"/>
        <p:guide pos="3368"/>
      </p:guideLst>
    </p:cSldViewPr>
  </p:slideViewPr>
  <p:outlineViewPr>
    <p:cViewPr>
      <p:scale>
        <a:sx n="33" d="100"/>
        <a:sy n="33" d="100"/>
      </p:scale>
      <p:origin x="0" y="687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600" b="1" i="0" u="none" strike="noStrike" kern="1200" cap="all" baseline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pPr>
            <a:r>
              <a:rPr lang="ru-RU" sz="1600" b="1" i="0" u="none" strike="noStrike" kern="1200" baseline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   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ru-RU" sz="1600" b="1" i="0" u="none" strike="noStrike" kern="1200" cap="all" baseline="0">
              <a:solidFill>
                <a:srgbClr val="1F497D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644561724717951"/>
          <c:y val="0.30483591606071131"/>
          <c:w val="0.73323735529951872"/>
          <c:h val="0.62283008180949362"/>
        </c:manualLayout>
      </c:layout>
      <c:pie3DChart>
        <c:varyColors val="1"/>
        <c:ser>
          <c:idx val="0"/>
          <c:order val="0"/>
          <c:tx>
            <c:strRef>
              <c:f>Лист1!$B$7</c:f>
              <c:strCache>
                <c:ptCount val="1"/>
                <c:pt idx="0">
                  <c:v>ВСЕГО</c:v>
                </c:pt>
              </c:strCache>
            </c:strRef>
          </c:tx>
          <c:dPt>
            <c:idx val="0"/>
            <c:bubble3D val="0"/>
            <c:explosion val="6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2.7139617077937359E-2"/>
                  <c:y val="-0.1291727038051845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12369995441166"/>
                      <c:h val="0.20502476318019117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4.5008042346659408E-2"/>
                  <c:y val="-0.258999435865239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265075679000491"/>
                      <c:h val="0.1780567150086035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Лист1!$C$6:$D$6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Лист1!$C$7:$D$7</c:f>
              <c:numCache>
                <c:formatCode>General</c:formatCode>
                <c:ptCount val="2"/>
                <c:pt idx="0">
                  <c:v>73</c:v>
                </c:pt>
                <c:pt idx="1">
                  <c:v>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210831276363408"/>
          <c:y val="0.18131122368196997"/>
          <c:w val="0.44412511302809693"/>
          <c:h val="0.85183482289794166"/>
        </c:manualLayout>
      </c:layout>
      <c:doughnutChart>
        <c:varyColors val="1"/>
        <c:ser>
          <c:idx val="0"/>
          <c:order val="0"/>
          <c:explosion val="17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-0.26368561249943012"/>
                  <c:y val="0.279837438183277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1107246829878274"/>
                  <c:y val="0.150731728759963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20910763325800155"/>
                  <c:y val="3.49955593959071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795970292795287"/>
                      <c:h val="4.1526725636675074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9.5158576641939621E-2"/>
                  <c:y val="-0.1227281114067404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21109821570070494"/>
                  <c:y val="-7.55742021885356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2910072328032426E-2"/>
                  <c:y val="-0.1308742690927838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4.9310919119183887E-2"/>
                  <c:y val="-0.1465095239300874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'диаграмма 4'!$A$23:$A$69</c:f>
              <c:strCache>
                <c:ptCount val="5"/>
                <c:pt idx="0">
                  <c:v>1. Оплата труда и начисление на оплату</c:v>
                </c:pt>
                <c:pt idx="1">
                  <c:v>2. Приобретение услуг</c:v>
                </c:pt>
                <c:pt idx="2">
                  <c:v>3. Прочие расходы</c:v>
                </c:pt>
                <c:pt idx="3">
                  <c:v>4. Увеличение стоимости основных средств</c:v>
                </c:pt>
                <c:pt idx="4">
                  <c:v>5. Увеличение стоимости материальных запасов</c:v>
                </c:pt>
              </c:strCache>
            </c:strRef>
          </c:cat>
          <c:val>
            <c:numRef>
              <c:f>'диаграмма 4'!$B$23:$B$69</c:f>
              <c:numCache>
                <c:formatCode>0.0</c:formatCode>
                <c:ptCount val="5"/>
                <c:pt idx="0">
                  <c:v>69555.100000000006</c:v>
                </c:pt>
                <c:pt idx="1">
                  <c:v>33299.699999999997</c:v>
                </c:pt>
                <c:pt idx="2">
                  <c:v>13009.5</c:v>
                </c:pt>
                <c:pt idx="3">
                  <c:v>698.09999999999991</c:v>
                </c:pt>
                <c:pt idx="4">
                  <c:v>4333.3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>
                <a:solidFill>
                  <a:schemeClr val="tx2">
                    <a:lumMod val="75000"/>
                  </a:schemeClr>
                </a:solidFill>
              </a:rPr>
              <a:t>Распределение</a:t>
            </a:r>
            <a:r>
              <a:rPr lang="ru-RU" sz="1400" baseline="0">
                <a:solidFill>
                  <a:schemeClr val="tx2">
                    <a:lumMod val="75000"/>
                  </a:schemeClr>
                </a:solidFill>
              </a:rPr>
              <a:t> участников Форума по возрасту</a:t>
            </a:r>
          </a:p>
          <a:p>
            <a:pPr>
              <a:defRPr sz="1400">
                <a:solidFill>
                  <a:schemeClr val="tx2">
                    <a:lumMod val="75000"/>
                  </a:schemeClr>
                </a:solidFill>
              </a:defRPr>
            </a:pPr>
            <a:endParaRPr lang="ru-RU" sz="1400">
              <a:solidFill>
                <a:schemeClr val="tx2">
                  <a:lumMod val="7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815835277561753E-2"/>
          <c:y val="0.29045472659283139"/>
          <c:w val="0.87017954795146213"/>
          <c:h val="0.51014168488720479"/>
        </c:manualLayout>
      </c:layout>
      <c:pie3DChart>
        <c:varyColors val="1"/>
        <c:ser>
          <c:idx val="0"/>
          <c:order val="0"/>
          <c:tx>
            <c:strRef>
              <c:f>Лист1!$B$30</c:f>
              <c:strCache>
                <c:ptCount val="1"/>
                <c:pt idx="0">
                  <c:v>ВСЕГО участников:</c:v>
                </c:pt>
              </c:strCache>
            </c:strRef>
          </c:tx>
          <c:dPt>
            <c:idx val="0"/>
            <c:bubble3D val="0"/>
            <c:explosion val="18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1"/>
            <c:bubble3D val="0"/>
            <c:explosion val="12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2"/>
            <c:bubble3D val="0"/>
            <c:explosion val="6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3"/>
            <c:bubble3D val="0"/>
            <c:explosion val="7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0.14445904321131459"/>
                  <c:y val="-3.490317283827805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2493666102388092"/>
                  <c:y val="-9.721783246678511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0591974819715603E-2"/>
                  <c:y val="-7.781430893776593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434781303224672"/>
                  <c:y val="-3.612334995913854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Лист1!$C$29:$F$29</c:f>
              <c:strCache>
                <c:ptCount val="4"/>
                <c:pt idx="0">
                  <c:v>19-29 лет</c:v>
                </c:pt>
                <c:pt idx="1">
                  <c:v>30-39 лет</c:v>
                </c:pt>
                <c:pt idx="2">
                  <c:v>40-50 лет</c:v>
                </c:pt>
                <c:pt idx="3">
                  <c:v>51 +</c:v>
                </c:pt>
              </c:strCache>
            </c:strRef>
          </c:cat>
          <c:val>
            <c:numRef>
              <c:f>Лист1!$C$30:$F$30</c:f>
              <c:numCache>
                <c:formatCode>General</c:formatCode>
                <c:ptCount val="4"/>
                <c:pt idx="0">
                  <c:v>23</c:v>
                </c:pt>
                <c:pt idx="1">
                  <c:v>80</c:v>
                </c:pt>
                <c:pt idx="2">
                  <c:v>30</c:v>
                </c:pt>
                <c:pt idx="3">
                  <c:v>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>
                <a:solidFill>
                  <a:schemeClr val="tx2">
                    <a:lumMod val="75000"/>
                  </a:schemeClr>
                </a:solidFill>
              </a:rPr>
              <a:t>Участники Форума</a:t>
            </a:r>
          </a:p>
        </c:rich>
      </c:tx>
      <c:layout>
        <c:manualLayout>
          <c:xMode val="edge"/>
          <c:yMode val="edge"/>
          <c:x val="0.30347553975484221"/>
          <c:y val="2.86004257785171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870983470972369"/>
          <c:y val="0.27344033846089172"/>
          <c:w val="0.70014023599055042"/>
          <c:h val="0.491849629320466"/>
        </c:manualLayout>
      </c:layout>
      <c:pie3DChart>
        <c:varyColors val="1"/>
        <c:ser>
          <c:idx val="2"/>
          <c:order val="2"/>
          <c:tx>
            <c:strRef>
              <c:f>Лист1!$B$58</c:f>
              <c:strCache>
                <c:ptCount val="1"/>
                <c:pt idx="0">
                  <c:v>ВСЕГО:</c:v>
                </c:pt>
              </c:strCache>
            </c:strRef>
          </c:tx>
          <c:dPt>
            <c:idx val="0"/>
            <c:bubble3D val="0"/>
            <c:explosion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1"/>
            <c:bubble3D val="0"/>
            <c:explosion val="3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2"/>
            <c:bubble3D val="0"/>
            <c:explosion val="4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3.7319927415472368E-3"/>
                  <c:y val="6.311836222401714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8400054314952653E-2"/>
                      <c:h val="9.0496701567693683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5.6077719759532907E-2"/>
                  <c:y val="-0.1227832793353291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2211359231690344E-2"/>
                  <c:y val="-5.061524695454259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multiLvlStrRef>
              <c:f>Лист1!$C$54:$E$55</c:f>
              <c:multiLvlStrCache>
                <c:ptCount val="3"/>
                <c:lvl>
                  <c:pt idx="0">
                    <c:v>1-2</c:v>
                  </c:pt>
                  <c:pt idx="1">
                    <c:v>3</c:v>
                  </c:pt>
                </c:lvl>
                <c:lvl>
                  <c:pt idx="0">
                    <c:v>Группа инвалидности</c:v>
                  </c:pt>
                  <c:pt idx="2">
                    <c:v>без инвалидности</c:v>
                  </c:pt>
                </c:lvl>
              </c:multiLvlStrCache>
            </c:multiLvlStrRef>
          </c:cat>
          <c:val>
            <c:numRef>
              <c:f>Лист1!$C$58:$E$58</c:f>
              <c:numCache>
                <c:formatCode>General</c:formatCode>
                <c:ptCount val="3"/>
                <c:pt idx="0">
                  <c:v>110</c:v>
                </c:pt>
                <c:pt idx="1">
                  <c:v>10</c:v>
                </c:pt>
                <c:pt idx="2">
                  <c:v>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Лист1!$B$56</c15:sqref>
                        </c15:formulaRef>
                      </c:ext>
                    </c:extLst>
                    <c:strCache>
                      <c:ptCount val="1"/>
                      <c:pt idx="0">
                        <c:v>КСРК ВОС</c:v>
                      </c:pt>
                    </c:strCache>
                  </c:strRef>
                </c:tx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1"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  <a:ln>
                      <a:noFill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p3d/>
                  </c:spPr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2">
                            <a:shade val="51000"/>
                            <a:satMod val="130000"/>
                          </a:schemeClr>
                        </a:gs>
                        <a:gs pos="80000">
                          <a:schemeClr val="accent2">
                            <a:shade val="93000"/>
                            <a:satMod val="130000"/>
                          </a:schemeClr>
                        </a:gs>
                        <a:gs pos="100000">
                          <a:schemeClr val="accent2"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  <a:ln>
                      <a:noFill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p3d/>
                  </c:spPr>
                </c:dPt>
                <c:dPt>
                  <c:idx val="2"/>
                  <c:bubble3D val="0"/>
                  <c:spPr>
                    <a:gradFill rotWithShape="1">
                      <a:gsLst>
                        <a:gs pos="0">
                          <a:schemeClr val="accent3">
                            <a:shade val="51000"/>
                            <a:satMod val="130000"/>
                          </a:schemeClr>
                        </a:gs>
                        <a:gs pos="80000">
                          <a:schemeClr val="accent3">
                            <a:shade val="93000"/>
                            <a:satMod val="130000"/>
                          </a:schemeClr>
                        </a:gs>
                        <a:gs pos="100000">
                          <a:schemeClr val="accent3"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  <a:ln>
                      <a:noFill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p3d/>
                  </c:spPr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ctr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>
                        <a:solidFill>
                          <a:schemeClr val="tx2">
                            <a:lumMod val="35000"/>
                            <a:lumOff val="65000"/>
                          </a:schemeClr>
                        </a:solidFill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multiLvlStrRef>
                    <c:extLst>
                      <c:ext uri="{02D57815-91ED-43cb-92C2-25804820EDAC}">
                        <c15:formulaRef>
                          <c15:sqref>Лист1!$C$54:$E$55</c15:sqref>
                        </c15:formulaRef>
                      </c:ext>
                    </c:extLst>
                    <c:multiLvlStrCache>
                      <c:ptCount val="3"/>
                      <c:lvl>
                        <c:pt idx="0">
                          <c:v>1-2</c:v>
                        </c:pt>
                        <c:pt idx="1">
                          <c:v>3</c:v>
                        </c:pt>
                      </c:lvl>
                      <c:lvl>
                        <c:pt idx="0">
                          <c:v>Группа инвалидности</c:v>
                        </c:pt>
                        <c:pt idx="2">
                          <c:v>без инвалидности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Лист1!$C$56:$E$56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9</c:v>
                      </c:pt>
                      <c:pt idx="1">
                        <c:v>1</c:v>
                      </c:pt>
                      <c:pt idx="2">
                        <c:v>16</c:v>
                      </c:pt>
                    </c:numCache>
                  </c:numRef>
                </c:val>
              </c15:ser>
            </c15:filteredPieSeries>
            <c15:filteredPi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Лист1!$B$57</c15:sqref>
                        </c15:formulaRef>
                      </c:ext>
                    </c:extLst>
                    <c:strCache>
                      <c:ptCount val="1"/>
                      <c:pt idx="0">
                        <c:v>Регионы</c:v>
                      </c:pt>
                    </c:strCache>
                  </c:strRef>
                </c:tx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1"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  <a:ln>
                      <a:noFill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p3d/>
                  </c:spPr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2">
                            <a:shade val="51000"/>
                            <a:satMod val="130000"/>
                          </a:schemeClr>
                        </a:gs>
                        <a:gs pos="80000">
                          <a:schemeClr val="accent2">
                            <a:shade val="93000"/>
                            <a:satMod val="130000"/>
                          </a:schemeClr>
                        </a:gs>
                        <a:gs pos="100000">
                          <a:schemeClr val="accent2"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  <a:ln>
                      <a:noFill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p3d/>
                  </c:spPr>
                </c:dPt>
                <c:dPt>
                  <c:idx val="2"/>
                  <c:bubble3D val="0"/>
                  <c:spPr>
                    <a:gradFill rotWithShape="1">
                      <a:gsLst>
                        <a:gs pos="0">
                          <a:schemeClr val="accent3">
                            <a:shade val="51000"/>
                            <a:satMod val="130000"/>
                          </a:schemeClr>
                        </a:gs>
                        <a:gs pos="80000">
                          <a:schemeClr val="accent3">
                            <a:shade val="93000"/>
                            <a:satMod val="130000"/>
                          </a:schemeClr>
                        </a:gs>
                        <a:gs pos="100000">
                          <a:schemeClr val="accent3"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  <a:ln>
                      <a:noFill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p3d/>
                  </c:spPr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ctr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>
                        <a:solidFill>
                          <a:schemeClr val="tx2">
                            <a:lumMod val="35000"/>
                            <a:lumOff val="65000"/>
                          </a:schemeClr>
                        </a:solidFill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Лист1!$C$54:$E$55</c15:sqref>
                        </c15:formulaRef>
                      </c:ext>
                    </c:extLst>
                    <c:multiLvlStrCache>
                      <c:ptCount val="3"/>
                      <c:lvl>
                        <c:pt idx="0">
                          <c:v>1-2</c:v>
                        </c:pt>
                        <c:pt idx="1">
                          <c:v>3</c:v>
                        </c:pt>
                      </c:lvl>
                      <c:lvl>
                        <c:pt idx="0">
                          <c:v>Группа инвалидности</c:v>
                        </c:pt>
                        <c:pt idx="2">
                          <c:v>без инвалидности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Лист1!$C$57:$E$57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101</c:v>
                      </c:pt>
                      <c:pt idx="1">
                        <c:v>9</c:v>
                      </c:pt>
                      <c:pt idx="2">
                        <c:v>21</c:v>
                      </c:pt>
                    </c:numCache>
                  </c:numRef>
                </c:val>
              </c15:ser>
            </c15:filteredPieSeries>
          </c:ext>
        </c:extLst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1939969633003734E-2"/>
          <c:y val="0.82720463492044438"/>
          <c:w val="0.83612006073399259"/>
          <c:h val="0.153728414560544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Участники</a:t>
            </a:r>
            <a:r>
              <a:rPr lang="ru-RU" baseline="0"/>
              <a:t> Форума</a:t>
            </a:r>
          </a:p>
        </c:rich>
      </c:tx>
      <c:layout>
        <c:manualLayout>
          <c:xMode val="edge"/>
          <c:yMode val="edge"/>
          <c:x val="0.26074848667600625"/>
          <c:y val="8.3333333333333343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86564956198464"/>
          <c:y val="0.4842595237643032"/>
          <c:w val="0.80958806871389932"/>
          <c:h val="0.48293635170603677"/>
        </c:manualLayout>
      </c:layout>
      <c:pie3D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'Категория участников Форума'!$A$29:$E$29</c:f>
              <c:strCache>
                <c:ptCount val="5"/>
                <c:pt idx="0">
                  <c:v>КСРК ВОС</c:v>
                </c:pt>
                <c:pt idx="1">
                  <c:v>Региональные организации ВОС</c:v>
                </c:pt>
                <c:pt idx="2">
                  <c:v>Иностранные участники</c:v>
                </c:pt>
                <c:pt idx="4">
                  <c:v>Партнеры</c:v>
                </c:pt>
              </c:strCache>
            </c:strRef>
          </c:cat>
          <c:val>
            <c:numRef>
              <c:f>'Категория участников Форума'!$A$30:$E$30</c:f>
              <c:numCache>
                <c:formatCode>General</c:formatCode>
                <c:ptCount val="5"/>
                <c:pt idx="0">
                  <c:v>29</c:v>
                </c:pt>
                <c:pt idx="1">
                  <c:v>110</c:v>
                </c:pt>
                <c:pt idx="2">
                  <c:v>10</c:v>
                </c:pt>
                <c:pt idx="4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egendEntry>
        <c:idx val="3"/>
        <c:delete val="1"/>
      </c:legendEntry>
      <c:layout>
        <c:manualLayout>
          <c:xMode val="edge"/>
          <c:yMode val="edge"/>
          <c:x val="1.223270557722788E-2"/>
          <c:y val="0.23078008373059694"/>
          <c:w val="0.40672441326891595"/>
          <c:h val="0.50014903441590353"/>
        </c:manualLayout>
      </c:layout>
      <c:overlay val="0"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Распределение</a:t>
            </a:r>
            <a:r>
              <a:rPr lang="ru-RU" baseline="0"/>
              <a:t> участников Форума по полу</a:t>
            </a:r>
            <a:endParaRPr lang="ru-RU"/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'Категория участников Форума'!$A$53</c:f>
              <c:strCache>
                <c:ptCount val="1"/>
                <c:pt idx="0">
                  <c:v>Всего:</c:v>
                </c:pt>
              </c:strCache>
            </c:strRef>
          </c:tx>
          <c:explosion val="25"/>
          <c:dPt>
            <c:idx val="0"/>
            <c:bubble3D val="0"/>
            <c:explosion val="8"/>
          </c:dPt>
          <c:dPt>
            <c:idx val="1"/>
            <c:bubble3D val="0"/>
            <c:explosion val="9"/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'Категория участников Форума'!$B$52:$C$52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'Категория участников Форума'!$B$53:$C$53</c:f>
              <c:numCache>
                <c:formatCode>General</c:formatCode>
                <c:ptCount val="2"/>
                <c:pt idx="0">
                  <c:v>67</c:v>
                </c:pt>
                <c:pt idx="1">
                  <c:v>86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Категория</a:t>
            </a:r>
            <a:r>
              <a:rPr lang="ru-RU" baseline="0"/>
              <a:t> участников Форума</a:t>
            </a:r>
            <a:endParaRPr lang="ru-RU"/>
          </a:p>
        </c:rich>
      </c:tx>
      <c:layout>
        <c:manualLayout>
          <c:xMode val="edge"/>
          <c:yMode val="edge"/>
          <c:x val="0.18158333333333426"/>
          <c:y val="2.7777777777778054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2"/>
          <c:order val="2"/>
          <c:tx>
            <c:strRef>
              <c:f>'Категория участников Форума'!$B$8</c:f>
              <c:strCache>
                <c:ptCount val="1"/>
                <c:pt idx="0">
                  <c:v>ВСЕГО: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multiLvlStrRef>
              <c:f>'Категория участников Форума'!$C$4:$F$5</c:f>
              <c:multiLvlStrCache>
                <c:ptCount val="4"/>
                <c:lvl>
                  <c:pt idx="0">
                    <c:v>1-2</c:v>
                  </c:pt>
                  <c:pt idx="1">
                    <c:v>3</c:v>
                  </c:pt>
                </c:lvl>
                <c:lvl>
                  <c:pt idx="0">
                    <c:v>Группа инвалидности</c:v>
                  </c:pt>
                  <c:pt idx="2">
                    <c:v>без инвалидности</c:v>
                  </c:pt>
                  <c:pt idx="3">
                    <c:v>сопровождающие</c:v>
                  </c:pt>
                </c:lvl>
              </c:multiLvlStrCache>
            </c:multiLvlStrRef>
          </c:cat>
          <c:val>
            <c:numRef>
              <c:f>'Категория участников Форума'!$C$8:$F$8</c:f>
              <c:numCache>
                <c:formatCode>General</c:formatCode>
                <c:ptCount val="4"/>
                <c:pt idx="0">
                  <c:v>94</c:v>
                </c:pt>
                <c:pt idx="1">
                  <c:v>10</c:v>
                </c:pt>
                <c:pt idx="2">
                  <c:v>30</c:v>
                </c:pt>
                <c:pt idx="3">
                  <c:v>5</c:v>
                </c:pt>
              </c:numCache>
            </c:numRef>
          </c:val>
        </c:ser>
        <c:ser>
          <c:idx val="1"/>
          <c:order val="1"/>
          <c:tx>
            <c:strRef>
              <c:f>'Категория участников Форума'!$B$7</c:f>
              <c:strCache>
                <c:ptCount val="1"/>
                <c:pt idx="0">
                  <c:v>Регионы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multiLvlStrRef>
              <c:f>'Категория участников Форума'!$C$4:$F$5</c:f>
              <c:multiLvlStrCache>
                <c:ptCount val="4"/>
                <c:lvl>
                  <c:pt idx="0">
                    <c:v>1-2</c:v>
                  </c:pt>
                  <c:pt idx="1">
                    <c:v>3</c:v>
                  </c:pt>
                </c:lvl>
                <c:lvl>
                  <c:pt idx="0">
                    <c:v>Группа инвалидности</c:v>
                  </c:pt>
                  <c:pt idx="2">
                    <c:v>без инвалидности</c:v>
                  </c:pt>
                  <c:pt idx="3">
                    <c:v>сопровождающие</c:v>
                  </c:pt>
                </c:lvl>
              </c:multiLvlStrCache>
            </c:multiLvlStrRef>
          </c:cat>
          <c:val>
            <c:numRef>
              <c:f>'Категория участников Форума'!$C$7:$F$7</c:f>
              <c:numCache>
                <c:formatCode>General</c:formatCode>
                <c:ptCount val="4"/>
                <c:pt idx="0">
                  <c:v>83</c:v>
                </c:pt>
                <c:pt idx="1">
                  <c:v>9</c:v>
                </c:pt>
                <c:pt idx="2">
                  <c:v>14</c:v>
                </c:pt>
                <c:pt idx="3">
                  <c:v>4</c:v>
                </c:pt>
              </c:numCache>
            </c:numRef>
          </c:val>
        </c:ser>
        <c:ser>
          <c:idx val="0"/>
          <c:order val="0"/>
          <c:tx>
            <c:strRef>
              <c:f>'Категория участников Форума'!$B$6</c:f>
              <c:strCache>
                <c:ptCount val="1"/>
                <c:pt idx="0">
                  <c:v>КСРК ВОС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multiLvlStrRef>
              <c:f>'Категория участников Форума'!$C$4:$F$5</c:f>
              <c:multiLvlStrCache>
                <c:ptCount val="4"/>
                <c:lvl>
                  <c:pt idx="0">
                    <c:v>1-2</c:v>
                  </c:pt>
                  <c:pt idx="1">
                    <c:v>3</c:v>
                  </c:pt>
                </c:lvl>
                <c:lvl>
                  <c:pt idx="0">
                    <c:v>Группа инвалидности</c:v>
                  </c:pt>
                  <c:pt idx="2">
                    <c:v>без инвалидности</c:v>
                  </c:pt>
                  <c:pt idx="3">
                    <c:v>сопровождающие</c:v>
                  </c:pt>
                </c:lvl>
              </c:multiLvlStrCache>
            </c:multiLvlStrRef>
          </c:cat>
          <c:val>
            <c:numRef>
              <c:f>'Категория участников Форума'!$C$6:$F$6</c:f>
              <c:numCache>
                <c:formatCode>General</c:formatCode>
                <c:ptCount val="4"/>
                <c:pt idx="0">
                  <c:v>11</c:v>
                </c:pt>
                <c:pt idx="1">
                  <c:v>1</c:v>
                </c:pt>
                <c:pt idx="2">
                  <c:v>16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0.4591032759645064"/>
          <c:y val="0.23307477894776468"/>
          <c:w val="0.47287318317288429"/>
          <c:h val="0.23263998250218723"/>
        </c:manualLayout>
      </c:layout>
      <c:overlay val="0"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chemeClr val="tx1"/>
                </a:solidFill>
              </a:rPr>
              <a:t>БЮДЖЕТ КСРК ВОС 2019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57333333333333347"/>
          <c:y val="6.5735415608698125E-2"/>
          <c:w val="0.42143884514435698"/>
          <c:h val="0.78555499054777223"/>
        </c:manualLayout>
      </c:layout>
      <c:bar3D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3.8514437354180968E-2"/>
                  <c:y val="-1.44378246450028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0348458180570396E-2"/>
                  <c:y val="-4.33134739350086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0348458180570396E-2"/>
                  <c:y val="-2.88756492900068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3.8514437354180898E-2"/>
                  <c:y val="-4.33134739350086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3.4672965106057829E-2"/>
                  <c:y val="-5.77512985800115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5.4680535090133958E-2"/>
                  <c:y val="-4.3313264843781833E-3"/>
                </c:manualLayout>
              </c:layout>
              <c:tx>
                <c:rich>
                  <a:bodyPr/>
                  <a:lstStyle/>
                  <a:p>
                    <a:fld id="{C58D7D85-3D62-4DFB-807B-B01DFE2EF94E}" type="VALUE">
                      <a:rPr lang="en-US">
                        <a:solidFill>
                          <a:sysClr val="windowText" lastClr="000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3"/>
              <c:layout>
                <c:manualLayout>
                  <c:x val="4.2182479006960046E-2"/>
                  <c:y val="-4.3313473935009195E-3"/>
                </c:manualLayout>
              </c:layout>
              <c:tx>
                <c:rich>
                  <a:bodyPr/>
                  <a:lstStyle/>
                  <a:p>
                    <a:fld id="{5AFFC821-E192-419F-80D2-9FF1E60E5B73}" type="VALUE">
                      <a:rPr lang="en-US">
                        <a:solidFill>
                          <a:sysClr val="windowText" lastClr="000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4"/>
              <c:layout>
                <c:manualLayout>
                  <c:x val="4.6767531072934028E-2"/>
                  <c:y val="-4.3313473935008675E-3"/>
                </c:manualLayout>
              </c:layout>
              <c:tx>
                <c:rich>
                  <a:bodyPr/>
                  <a:lstStyle/>
                  <a:p>
                    <a:fld id="{F0DE7CCF-DEEF-4E35-B13E-6218069409B1}" type="VALUE">
                      <a:rPr lang="en-US">
                        <a:solidFill>
                          <a:sysClr val="windowText" lastClr="000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5"/>
              <c:layout>
                <c:manualLayout>
                  <c:x val="4.5850520659739179E-2"/>
                  <c:y val="-4.3313473935008675E-3"/>
                </c:manualLayout>
              </c:layout>
              <c:tx>
                <c:rich>
                  <a:bodyPr/>
                  <a:lstStyle/>
                  <a:p>
                    <a:fld id="{09032FAC-3842-431D-9167-E90D2D359670}" type="VALUE">
                      <a:rPr lang="en-US">
                        <a:solidFill>
                          <a:sysClr val="windowText" lastClr="000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6"/>
              <c:layout>
                <c:manualLayout>
                  <c:x val="6.0522687270855649E-2"/>
                  <c:y val="-4.3313473935008675E-3"/>
                </c:manualLayout>
              </c:layout>
              <c:tx>
                <c:rich>
                  <a:bodyPr/>
                  <a:lstStyle/>
                  <a:p>
                    <a:fld id="{09971C20-F7B4-4E10-9A0C-3D1EC94BF3B1}" type="VALUE">
                      <a:rPr lang="en-US">
                        <a:solidFill>
                          <a:sysClr val="windowText" lastClr="000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7"/>
              <c:layout>
                <c:manualLayout>
                  <c:x val="6.291692593817734E-2"/>
                  <c:y val="-3.3427304387928874E-3"/>
                </c:manualLayout>
              </c:layout>
              <c:tx>
                <c:rich>
                  <a:bodyPr/>
                  <a:lstStyle/>
                  <a:p>
                    <a:fld id="{CF59689E-5772-4447-AF6C-275F0C74C8E9}" type="VALUE">
                      <a:rPr lang="en-US">
                        <a:solidFill>
                          <a:sysClr val="windowText" lastClr="000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8"/>
              <c:layout>
                <c:manualLayout>
                  <c:x val="5.6327766995681247E-2"/>
                  <c:y val="-9.4937573318711434E-4"/>
                </c:manualLayout>
              </c:layout>
              <c:tx>
                <c:rich>
                  <a:bodyPr/>
                  <a:lstStyle/>
                  <a:p>
                    <a:fld id="{B9418FA4-40A7-4D89-8C0A-ED6691743A66}" type="VALUE">
                      <a:rPr lang="en-US">
                        <a:solidFill>
                          <a:sysClr val="windowText" lastClr="000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9"/>
              <c:layout>
                <c:manualLayout>
                  <c:x val="5.0460558731069326E-2"/>
                  <c:y val="9.8859604558529596E-4"/>
                </c:manualLayout>
              </c:layout>
              <c:tx>
                <c:rich>
                  <a:bodyPr/>
                  <a:lstStyle/>
                  <a:p>
                    <a:fld id="{CF6AD453-3899-4974-85D1-882FC3109DCA}" type="VALUE">
                      <a:rPr lang="en-US">
                        <a:solidFill>
                          <a:sysClr val="windowText" lastClr="000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'диаграмма 1'!$A$13:$A$70</c:f>
              <c:strCache>
                <c:ptCount val="21"/>
                <c:pt idx="0">
                  <c:v>ДОХОДЫ</c:v>
                </c:pt>
                <c:pt idx="1">
                  <c:v>1. Средства, поступающие с расчётного счёта ВОС</c:v>
                </c:pt>
                <c:pt idx="2">
                  <c:v>2. Средства, полученные от сдачи в аренду имущества ВОС</c:v>
                </c:pt>
                <c:pt idx="3">
                  <c:v>3.Средства, полученные для реализации ГРАНТОВ</c:v>
                </c:pt>
                <c:pt idx="4">
                  <c:v>4. Средства федерального бюджета, бюджета субъекта РФ и местных бюджетов ВОС</c:v>
                </c:pt>
                <c:pt idx="5">
                  <c:v>5. Средства, полученные в виде безвозмездной помощи</c:v>
                </c:pt>
                <c:pt idx="6">
                  <c:v>6. Средства, полученные из прочих источников ( в виде кредитов и займов и ФСС)</c:v>
                </c:pt>
                <c:pt idx="7">
                  <c:v>7. Средства, полученные в виде процентов  из банка</c:v>
                </c:pt>
                <c:pt idx="8">
                  <c:v>ВСЕГО   ДОХОДОВ</c:v>
                </c:pt>
                <c:pt idx="9">
                  <c:v>РАСХОДЫ</c:v>
                </c:pt>
                <c:pt idx="10">
                  <c:v>1. Оплата труда и начисление на оплату</c:v>
                </c:pt>
                <c:pt idx="11">
                  <c:v>2. Приобретение услуг</c:v>
                </c:pt>
                <c:pt idx="12">
                  <c:v>а)Услуги связи                                                                                                                                                                                                                 </c:v>
                </c:pt>
                <c:pt idx="13">
                  <c:v>б) Транспортные услуги (оплата командировок на спортивные и культурно-массовые мероприятия, выезд в регионы)</c:v>
                </c:pt>
                <c:pt idx="14">
                  <c:v>в)Коммунальные услуги</c:v>
                </c:pt>
                <c:pt idx="15">
                  <c:v>г)Услуги на содержание имущества</c:v>
                </c:pt>
                <c:pt idx="16">
                  <c:v>д) Прочие услуги</c:v>
                </c:pt>
                <c:pt idx="17">
                  <c:v>3. Прочие расходы</c:v>
                </c:pt>
                <c:pt idx="18">
                  <c:v>4. Увеличение стоимости основных средств</c:v>
                </c:pt>
                <c:pt idx="19">
                  <c:v>5. Увеличение стоимости материальных запасов</c:v>
                </c:pt>
                <c:pt idx="20">
                  <c:v>ВСЕГО РАСХОДОВ</c:v>
                </c:pt>
              </c:strCache>
            </c:strRef>
          </c:cat>
          <c:val>
            <c:numRef>
              <c:f>'диаграмма 1'!$B$13:$B$70</c:f>
              <c:numCache>
                <c:formatCode>0.0</c:formatCode>
                <c:ptCount val="21"/>
                <c:pt idx="1">
                  <c:v>3673.9</c:v>
                </c:pt>
                <c:pt idx="2">
                  <c:v>47925.4</c:v>
                </c:pt>
                <c:pt idx="3">
                  <c:v>216</c:v>
                </c:pt>
                <c:pt idx="4">
                  <c:v>62503.3</c:v>
                </c:pt>
                <c:pt idx="5">
                  <c:v>65</c:v>
                </c:pt>
                <c:pt idx="6">
                  <c:v>6507</c:v>
                </c:pt>
                <c:pt idx="7">
                  <c:v>5.0999999999999996</c:v>
                </c:pt>
                <c:pt idx="8">
                  <c:v>120895.70000000001</c:v>
                </c:pt>
                <c:pt idx="10">
                  <c:v>69555.100000000006</c:v>
                </c:pt>
                <c:pt idx="11">
                  <c:v>33299.699999999997</c:v>
                </c:pt>
                <c:pt idx="12">
                  <c:v>1473.1</c:v>
                </c:pt>
                <c:pt idx="13">
                  <c:v>2909.4</c:v>
                </c:pt>
                <c:pt idx="14">
                  <c:v>9514.6999999999953</c:v>
                </c:pt>
                <c:pt idx="15">
                  <c:v>5350.2000000000007</c:v>
                </c:pt>
                <c:pt idx="16">
                  <c:v>14052.3</c:v>
                </c:pt>
                <c:pt idx="17">
                  <c:v>13009.5</c:v>
                </c:pt>
                <c:pt idx="18">
                  <c:v>698.09999999999991</c:v>
                </c:pt>
                <c:pt idx="19">
                  <c:v>4333.3</c:v>
                </c:pt>
                <c:pt idx="20">
                  <c:v>120895.70000000001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312069168"/>
        <c:axId val="312072528"/>
        <c:axId val="0"/>
      </c:bar3DChart>
      <c:catAx>
        <c:axId val="312069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cap="all" spc="120" normalizeH="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ru-RU"/>
          </a:p>
        </c:txPr>
        <c:crossAx val="312072528"/>
        <c:crosses val="autoZero"/>
        <c:auto val="1"/>
        <c:lblAlgn val="ctr"/>
        <c:lblOffset val="100"/>
        <c:noMultiLvlLbl val="0"/>
      </c:catAx>
      <c:valAx>
        <c:axId val="312072528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one"/>
        <c:crossAx val="312069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2400" b="1">
                <a:solidFill>
                  <a:schemeClr val="tx1"/>
                </a:solidFill>
              </a:rPr>
              <a:t>Источники финансирования расходов</a:t>
            </a:r>
          </a:p>
        </c:rich>
      </c:tx>
      <c:layout>
        <c:manualLayout>
          <c:xMode val="edge"/>
          <c:yMode val="edge"/>
          <c:x val="0.25613176796014275"/>
          <c:y val="1.10741990520136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61899822402439"/>
          <c:y val="9.7757448532441948E-2"/>
          <c:w val="0.82045609568265021"/>
          <c:h val="0.47685692954489939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'диаграмма 2)'!$B$10:$B$11</c:f>
              <c:strCache>
                <c:ptCount val="2"/>
                <c:pt idx="0">
                  <c:v>ВСЕГО тыс. руб.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'диаграмма 2)'!$A$12:$A$70</c:f>
              <c:strCache>
                <c:ptCount val="2"/>
                <c:pt idx="0">
                  <c:v>ВСЕГО   ДОХОДОВ</c:v>
                </c:pt>
                <c:pt idx="1">
                  <c:v>ВСЕГО РАСХОДОВ</c:v>
                </c:pt>
              </c:strCache>
            </c:strRef>
          </c:cat>
          <c:val>
            <c:numRef>
              <c:f>'диаграмма 2)'!$B$12:$B$70</c:f>
              <c:numCache>
                <c:formatCode>0.0</c:formatCode>
                <c:ptCount val="2"/>
                <c:pt idx="0">
                  <c:v>120895.70000000001</c:v>
                </c:pt>
                <c:pt idx="1">
                  <c:v>120895.70000000001</c:v>
                </c:pt>
              </c:numCache>
            </c:numRef>
          </c:val>
        </c:ser>
        <c:ser>
          <c:idx val="1"/>
          <c:order val="1"/>
          <c:tx>
            <c:strRef>
              <c:f>'диаграмма 2)'!$C$10:$C$11</c:f>
              <c:strCache>
                <c:ptCount val="2"/>
                <c:pt idx="0">
                  <c:v>Источники финансирования расходов</c:v>
                </c:pt>
                <c:pt idx="1">
                  <c:v>Средства, поступающие с расчетного счета ВОС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'диаграмма 2)'!$A$12:$A$70</c:f>
              <c:strCache>
                <c:ptCount val="2"/>
                <c:pt idx="0">
                  <c:v>ВСЕГО   ДОХОДОВ</c:v>
                </c:pt>
                <c:pt idx="1">
                  <c:v>ВСЕГО РАСХОДОВ</c:v>
                </c:pt>
              </c:strCache>
            </c:strRef>
          </c:cat>
          <c:val>
            <c:numRef>
              <c:f>'диаграмма 2)'!$C$12:$C$70</c:f>
              <c:numCache>
                <c:formatCode>0.0</c:formatCode>
                <c:ptCount val="2"/>
                <c:pt idx="0">
                  <c:v>3673.9</c:v>
                </c:pt>
                <c:pt idx="1">
                  <c:v>3154.5</c:v>
                </c:pt>
              </c:numCache>
            </c:numRef>
          </c:val>
        </c:ser>
        <c:ser>
          <c:idx val="2"/>
          <c:order val="2"/>
          <c:tx>
            <c:strRef>
              <c:f>'диаграмма 2)'!$D$10:$D$11</c:f>
              <c:strCache>
                <c:ptCount val="2"/>
                <c:pt idx="0">
                  <c:v>Источники финансирования расходов</c:v>
                </c:pt>
                <c:pt idx="1">
                  <c:v>Средства, полученные от сдачи в аренду имущества ВОС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'диаграмма 2)'!$A$12:$A$70</c:f>
              <c:strCache>
                <c:ptCount val="2"/>
                <c:pt idx="0">
                  <c:v>ВСЕГО   ДОХОДОВ</c:v>
                </c:pt>
                <c:pt idx="1">
                  <c:v>ВСЕГО РАСХОДОВ</c:v>
                </c:pt>
              </c:strCache>
            </c:strRef>
          </c:cat>
          <c:val>
            <c:numRef>
              <c:f>'диаграмма 2)'!$D$12:$D$70</c:f>
              <c:numCache>
                <c:formatCode>0.0</c:formatCode>
                <c:ptCount val="2"/>
                <c:pt idx="0">
                  <c:v>54430.5</c:v>
                </c:pt>
                <c:pt idx="1">
                  <c:v>51685.1</c:v>
                </c:pt>
              </c:numCache>
            </c:numRef>
          </c:val>
        </c:ser>
        <c:ser>
          <c:idx val="3"/>
          <c:order val="3"/>
          <c:tx>
            <c:strRef>
              <c:f>'диаграмма 2)'!$E$10:$E$11</c:f>
              <c:strCache>
                <c:ptCount val="2"/>
                <c:pt idx="0">
                  <c:v>Источники финансирования расходов</c:v>
                </c:pt>
                <c:pt idx="1">
                  <c:v>Средства, полученные для реализации ГРАНТОВ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'диаграмма 2)'!$A$12:$A$70</c:f>
              <c:strCache>
                <c:ptCount val="2"/>
                <c:pt idx="0">
                  <c:v>ВСЕГО   ДОХОДОВ</c:v>
                </c:pt>
                <c:pt idx="1">
                  <c:v>ВСЕГО РАСХОДОВ</c:v>
                </c:pt>
              </c:strCache>
            </c:strRef>
          </c:cat>
          <c:val>
            <c:numRef>
              <c:f>'диаграмма 2)'!$E$12:$E$70</c:f>
              <c:numCache>
                <c:formatCode>0.0</c:formatCode>
                <c:ptCount val="2"/>
                <c:pt idx="0">
                  <c:v>216</c:v>
                </c:pt>
                <c:pt idx="1">
                  <c:v>2792.8</c:v>
                </c:pt>
              </c:numCache>
            </c:numRef>
          </c:val>
        </c:ser>
        <c:ser>
          <c:idx val="4"/>
          <c:order val="4"/>
          <c:tx>
            <c:strRef>
              <c:f>'диаграмма 2)'!$F$10:$F$11</c:f>
              <c:strCache>
                <c:ptCount val="2"/>
                <c:pt idx="0">
                  <c:v>Источники финансирования расходов</c:v>
                </c:pt>
                <c:pt idx="1">
                  <c:v>Средства ФБ,бюджета субъекта РФ и местных бюджетов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'диаграмма 2)'!$A$12:$A$70</c:f>
              <c:strCache>
                <c:ptCount val="2"/>
                <c:pt idx="0">
                  <c:v>ВСЕГО   ДОХОДОВ</c:v>
                </c:pt>
                <c:pt idx="1">
                  <c:v>ВСЕГО РАСХОДОВ</c:v>
                </c:pt>
              </c:strCache>
            </c:strRef>
          </c:cat>
          <c:val>
            <c:numRef>
              <c:f>'диаграмма 2)'!$F$12:$F$70</c:f>
              <c:numCache>
                <c:formatCode>0.0</c:formatCode>
                <c:ptCount val="2"/>
                <c:pt idx="0">
                  <c:v>62503.3</c:v>
                </c:pt>
                <c:pt idx="1">
                  <c:v>62650.1</c:v>
                </c:pt>
              </c:numCache>
            </c:numRef>
          </c:val>
        </c:ser>
        <c:ser>
          <c:idx val="5"/>
          <c:order val="5"/>
          <c:tx>
            <c:strRef>
              <c:f>'диаграмма 2)'!$G$10:$G$11</c:f>
              <c:strCache>
                <c:ptCount val="2"/>
                <c:pt idx="0">
                  <c:v>Источники финансирования расходов</c:v>
                </c:pt>
                <c:pt idx="1">
                  <c:v> Средства, полученные  в виде безвозмездной помощи (пожертвования)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'диаграмма 2)'!$A$12:$A$70</c:f>
              <c:strCache>
                <c:ptCount val="2"/>
                <c:pt idx="0">
                  <c:v>ВСЕГО   ДОХОДОВ</c:v>
                </c:pt>
                <c:pt idx="1">
                  <c:v>ВСЕГО РАСХОДОВ</c:v>
                </c:pt>
              </c:strCache>
            </c:strRef>
          </c:cat>
          <c:val>
            <c:numRef>
              <c:f>'диаграмма 2)'!$G$12:$G$70</c:f>
              <c:numCache>
                <c:formatCode>0.0</c:formatCode>
                <c:ptCount val="2"/>
                <c:pt idx="0">
                  <c:v>65</c:v>
                </c:pt>
                <c:pt idx="1">
                  <c:v>65</c:v>
                </c:pt>
              </c:numCache>
            </c:numRef>
          </c:val>
        </c:ser>
        <c:ser>
          <c:idx val="6"/>
          <c:order val="6"/>
          <c:tx>
            <c:strRef>
              <c:f>'диаграмма 2)'!$H$10:$H$11</c:f>
              <c:strCache>
                <c:ptCount val="2"/>
                <c:pt idx="0">
                  <c:v>Источники финансирования расходов</c:v>
                </c:pt>
                <c:pt idx="1">
                  <c:v>Средства, полученные из прочих источников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'диаграмма 2)'!$A$12:$A$70</c:f>
              <c:strCache>
                <c:ptCount val="2"/>
                <c:pt idx="0">
                  <c:v>ВСЕГО   ДОХОДОВ</c:v>
                </c:pt>
                <c:pt idx="1">
                  <c:v>ВСЕГО РАСХОДОВ</c:v>
                </c:pt>
              </c:strCache>
            </c:strRef>
          </c:cat>
          <c:val>
            <c:numRef>
              <c:f>'диаграмма 2)'!$H$12:$H$70</c:f>
              <c:numCache>
                <c:formatCode>0.0</c:formatCode>
                <c:ptCount val="2"/>
                <c:pt idx="0">
                  <c:v>7</c:v>
                </c:pt>
                <c:pt idx="1">
                  <c:v>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4120848"/>
        <c:axId val="314126448"/>
        <c:axId val="0"/>
      </c:bar3DChart>
      <c:catAx>
        <c:axId val="3141208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4126448"/>
        <c:crosses val="autoZero"/>
        <c:auto val="1"/>
        <c:lblAlgn val="ctr"/>
        <c:lblOffset val="100"/>
        <c:noMultiLvlLbl val="0"/>
      </c:catAx>
      <c:valAx>
        <c:axId val="314126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4120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945941188489163E-2"/>
          <c:y val="0.68775467387878975"/>
          <c:w val="0.81244163641221501"/>
          <c:h val="0.258307524054991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748741394918692"/>
          <c:y val="0.1408595467439909"/>
          <c:w val="0.44412511302809693"/>
          <c:h val="0.85183482289794166"/>
        </c:manualLayout>
      </c:layout>
      <c:doughnutChart>
        <c:varyColors val="1"/>
        <c:ser>
          <c:idx val="0"/>
          <c:order val="0"/>
          <c:explosion val="12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explosion val="13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0.16043488360480995"/>
                  <c:y val="-9.95664098281387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9644377579353382E-2"/>
                  <c:y val="0.331400227813019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3552980815363333"/>
                  <c:y val="0.1226197103073084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2934661334682374"/>
                  <c:y val="0.2422222222222222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7599855849284352"/>
                  <c:y val="-3.306802567313631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15201674232408299"/>
                  <c:y val="-0.1055806792253560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4.9310919119183887E-2"/>
                  <c:y val="-0.1465095239300874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'диаграмма 3'!$A$14:$A$20</c:f>
              <c:strCache>
                <c:ptCount val="6"/>
                <c:pt idx="0">
                  <c:v>1. Средства, поступающие с расчётного счёта ВОС</c:v>
                </c:pt>
                <c:pt idx="1">
                  <c:v>2. Средства, полученные от сдачи в аренду имущества ВОС</c:v>
                </c:pt>
                <c:pt idx="2">
                  <c:v>3.Средства, полученные для реализации ГРАНТОВ</c:v>
                </c:pt>
                <c:pt idx="3">
                  <c:v>4. Средства федерального бюджета, бюджета субъекта РФ и местных бюджетов ВОС</c:v>
                </c:pt>
                <c:pt idx="4">
                  <c:v>5. Средства, полученные в виде безвозмездной помощи</c:v>
                </c:pt>
                <c:pt idx="5">
                  <c:v>6. Средства, полученные из прочих источников ( в виде кредитов и займов и ФСС)</c:v>
                </c:pt>
              </c:strCache>
            </c:strRef>
          </c:cat>
          <c:val>
            <c:numRef>
              <c:f>'диаграмма 3'!$B$14:$B$20</c:f>
              <c:numCache>
                <c:formatCode>0.0</c:formatCode>
                <c:ptCount val="6"/>
                <c:pt idx="0">
                  <c:v>3673.9</c:v>
                </c:pt>
                <c:pt idx="1">
                  <c:v>47925.4</c:v>
                </c:pt>
                <c:pt idx="2">
                  <c:v>216</c:v>
                </c:pt>
                <c:pt idx="3">
                  <c:v>62503.3</c:v>
                </c:pt>
                <c:pt idx="4">
                  <c:v>65</c:v>
                </c:pt>
                <c:pt idx="5">
                  <c:v>6507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632534-B054-4CF9-94D2-AF43347B42CD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66F18F-2A50-463B-8D4B-F035E71A488D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Georgia" panose="02040502050405020303" pitchFamily="18" charset="0"/>
            </a:rPr>
            <a:t>Социокультурная реабилитация</a:t>
          </a:r>
          <a:endParaRPr lang="ru-RU" sz="20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20D478F0-61BD-40A0-A9AF-BB87E3E44628}" type="parTrans" cxnId="{83F14E96-DBAB-4275-919B-F6F1161C53B0}">
      <dgm:prSet/>
      <dgm:spPr/>
      <dgm:t>
        <a:bodyPr/>
        <a:lstStyle/>
        <a:p>
          <a:endParaRPr lang="ru-RU"/>
        </a:p>
      </dgm:t>
    </dgm:pt>
    <dgm:pt modelId="{2F510BAD-A21B-49C1-B057-B79160808071}" type="sibTrans" cxnId="{83F14E96-DBAB-4275-919B-F6F1161C53B0}">
      <dgm:prSet/>
      <dgm:spPr/>
      <dgm:t>
        <a:bodyPr/>
        <a:lstStyle/>
        <a:p>
          <a:endParaRPr lang="ru-RU"/>
        </a:p>
      </dgm:t>
    </dgm:pt>
    <dgm:pt modelId="{A92B9954-93EC-4344-8B5B-C2CEE12D6B03}">
      <dgm:prSet phldrT="[Текст]" custT="1"/>
      <dgm:spPr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Georgia" panose="02040502050405020303" pitchFamily="18" charset="0"/>
            </a:rPr>
            <a:t>Реабилитация средствами физической культуры и спорта</a:t>
          </a:r>
          <a:endParaRPr lang="ru-RU" sz="20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4353BAD2-49D7-4D74-BA8A-A91CEDA150BC}" type="parTrans" cxnId="{27FD8328-7B2D-480F-A09F-371D4E367698}">
      <dgm:prSet/>
      <dgm:spPr/>
      <dgm:t>
        <a:bodyPr/>
        <a:lstStyle/>
        <a:p>
          <a:endParaRPr lang="ru-RU"/>
        </a:p>
      </dgm:t>
    </dgm:pt>
    <dgm:pt modelId="{3C83472D-BF24-46EC-87DB-DE4453B8A0D6}" type="sibTrans" cxnId="{27FD8328-7B2D-480F-A09F-371D4E367698}">
      <dgm:prSet/>
      <dgm:spPr/>
      <dgm:t>
        <a:bodyPr/>
        <a:lstStyle/>
        <a:p>
          <a:endParaRPr lang="ru-RU"/>
        </a:p>
      </dgm:t>
    </dgm:pt>
    <dgm:pt modelId="{38041086-2B3C-4F59-9F33-50F0AF0486D9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Georgia" panose="02040502050405020303" pitchFamily="18" charset="0"/>
            </a:rPr>
            <a:t>Молодёжное движение инвалидов по зрению</a:t>
          </a:r>
          <a:endParaRPr lang="ru-RU" sz="20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F85DA271-0D20-4FB7-85AC-FBBF44A2B08F}" type="parTrans" cxnId="{2081C8C7-29D7-4DB5-9BAB-7A2C89A0C27F}">
      <dgm:prSet/>
      <dgm:spPr/>
      <dgm:t>
        <a:bodyPr/>
        <a:lstStyle/>
        <a:p>
          <a:endParaRPr lang="ru-RU"/>
        </a:p>
      </dgm:t>
    </dgm:pt>
    <dgm:pt modelId="{5EFF9680-FEB3-4242-8D5F-378980927CC4}" type="sibTrans" cxnId="{2081C8C7-29D7-4DB5-9BAB-7A2C89A0C27F}">
      <dgm:prSet/>
      <dgm:spPr/>
      <dgm:t>
        <a:bodyPr/>
        <a:lstStyle/>
        <a:p>
          <a:endParaRPr lang="ru-RU"/>
        </a:p>
      </dgm:t>
    </dgm:pt>
    <dgm:pt modelId="{35539FC0-3A41-4A03-AAB8-99C2F25EC544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Georgia" panose="02040502050405020303" pitchFamily="18" charset="0"/>
            </a:rPr>
            <a:t>Официальная радиостанция ВОС </a:t>
          </a:r>
          <a:r>
            <a:rPr lang="en-US" sz="2000" dirty="0" smtClean="0">
              <a:solidFill>
                <a:schemeClr val="tx1"/>
              </a:solidFill>
              <a:latin typeface="Georgia" panose="02040502050405020303" pitchFamily="18" charset="0"/>
            </a:rPr>
            <a:t>            </a:t>
          </a:r>
          <a:r>
            <a:rPr lang="ru-RU" sz="2000" dirty="0" smtClean="0">
              <a:solidFill>
                <a:schemeClr val="tx1"/>
              </a:solidFill>
              <a:latin typeface="Georgia" panose="02040502050405020303" pitchFamily="18" charset="0"/>
            </a:rPr>
            <a:t>«Радио ВОС»</a:t>
          </a:r>
          <a:endParaRPr lang="ru-RU" sz="20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2E554B15-67C4-452F-A20F-3B38BF7E224A}" type="parTrans" cxnId="{A889A057-E552-45CF-AB4F-61ACC88EE330}">
      <dgm:prSet/>
      <dgm:spPr/>
      <dgm:t>
        <a:bodyPr/>
        <a:lstStyle/>
        <a:p>
          <a:endParaRPr lang="ru-RU"/>
        </a:p>
      </dgm:t>
    </dgm:pt>
    <dgm:pt modelId="{BC3EEBA5-58A9-425D-BBBD-FE682916F95B}" type="sibTrans" cxnId="{A889A057-E552-45CF-AB4F-61ACC88EE330}">
      <dgm:prSet/>
      <dgm:spPr/>
      <dgm:t>
        <a:bodyPr/>
        <a:lstStyle/>
        <a:p>
          <a:endParaRPr lang="ru-RU"/>
        </a:p>
      </dgm:t>
    </dgm:pt>
    <dgm:pt modelId="{9A56E17C-4979-4B59-AB6E-0FBD9A053DD7}">
      <dgm:prSet phldrT="[Текст]" custT="1"/>
      <dgm:spPr>
        <a:solidFill>
          <a:schemeClr val="bg1">
            <a:lumMod val="8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Georgia" panose="02040502050405020303" pitchFamily="18" charset="0"/>
            </a:rPr>
            <a:t>Обучение и повышение квалификации инвалидов по зрению</a:t>
          </a:r>
          <a:endParaRPr lang="ru-RU" sz="20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AB45199-2224-4D20-84B7-62E88F47C33F}" type="parTrans" cxnId="{36AEA58F-37D4-4CC3-92EE-3F0BC3867FE1}">
      <dgm:prSet/>
      <dgm:spPr/>
      <dgm:t>
        <a:bodyPr/>
        <a:lstStyle/>
        <a:p>
          <a:endParaRPr lang="ru-RU"/>
        </a:p>
      </dgm:t>
    </dgm:pt>
    <dgm:pt modelId="{7B9207C0-F2AB-46FB-B5EB-42F8AB6622B3}" type="sibTrans" cxnId="{36AEA58F-37D4-4CC3-92EE-3F0BC3867FE1}">
      <dgm:prSet/>
      <dgm:spPr/>
      <dgm:t>
        <a:bodyPr/>
        <a:lstStyle/>
        <a:p>
          <a:endParaRPr lang="ru-RU"/>
        </a:p>
      </dgm:t>
    </dgm:pt>
    <dgm:pt modelId="{EE353169-0AAD-4BBB-8D2C-E286565A3A45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Georgia" panose="02040502050405020303" pitchFamily="18" charset="0"/>
            </a:rPr>
            <a:t>Центральный музей ВОС</a:t>
          </a:r>
          <a:endParaRPr lang="ru-RU" sz="20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4436B032-C8EE-42B7-B62A-B0A51230E762}" type="parTrans" cxnId="{8078EDDB-6973-4FBA-8FEF-3A0FD1A89FA7}">
      <dgm:prSet/>
      <dgm:spPr/>
      <dgm:t>
        <a:bodyPr/>
        <a:lstStyle/>
        <a:p>
          <a:endParaRPr lang="ru-RU"/>
        </a:p>
      </dgm:t>
    </dgm:pt>
    <dgm:pt modelId="{B16A3CA3-ADC9-42AF-8D1B-2C06F33A20FF}" type="sibTrans" cxnId="{8078EDDB-6973-4FBA-8FEF-3A0FD1A89FA7}">
      <dgm:prSet/>
      <dgm:spPr/>
      <dgm:t>
        <a:bodyPr/>
        <a:lstStyle/>
        <a:p>
          <a:endParaRPr lang="ru-RU"/>
        </a:p>
      </dgm:t>
    </dgm:pt>
    <dgm:pt modelId="{94D6593B-A774-4606-8BAA-9B35F975D2ED}" type="pres">
      <dgm:prSet presAssocID="{C4632534-B054-4CF9-94D2-AF43347B42C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64E48E-BBB1-4A89-A07B-406997F6DD6E}" type="pres">
      <dgm:prSet presAssocID="{1266F18F-2A50-463B-8D4B-F035E71A488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9D5A4F-6383-4257-BB65-CBEC722AB789}" type="pres">
      <dgm:prSet presAssocID="{2F510BAD-A21B-49C1-B057-B79160808071}" presName="sibTrans" presStyleCnt="0"/>
      <dgm:spPr/>
    </dgm:pt>
    <dgm:pt modelId="{3058CD65-C719-4AB4-A728-6683B8C1FEE8}" type="pres">
      <dgm:prSet presAssocID="{A92B9954-93EC-4344-8B5B-C2CEE12D6B03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A9BE4-707A-4550-9E81-B44698BFD724}" type="pres">
      <dgm:prSet presAssocID="{3C83472D-BF24-46EC-87DB-DE4453B8A0D6}" presName="sibTrans" presStyleCnt="0"/>
      <dgm:spPr/>
    </dgm:pt>
    <dgm:pt modelId="{982AD814-599D-4CDD-9F9D-17905DC1577E}" type="pres">
      <dgm:prSet presAssocID="{38041086-2B3C-4F59-9F33-50F0AF0486D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8DEC40-9EA2-4ACE-9B7C-424B2EA34C1A}" type="pres">
      <dgm:prSet presAssocID="{5EFF9680-FEB3-4242-8D5F-378980927CC4}" presName="sibTrans" presStyleCnt="0"/>
      <dgm:spPr/>
    </dgm:pt>
    <dgm:pt modelId="{CD1D8071-28A6-48B3-A6A3-EBC5A6A365C1}" type="pres">
      <dgm:prSet presAssocID="{35539FC0-3A41-4A03-AAB8-99C2F25EC54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F01262-EA84-4069-93D1-5D497622E437}" type="pres">
      <dgm:prSet presAssocID="{BC3EEBA5-58A9-425D-BBBD-FE682916F95B}" presName="sibTrans" presStyleCnt="0"/>
      <dgm:spPr/>
    </dgm:pt>
    <dgm:pt modelId="{AC4C63C8-B4AA-4BB5-91F5-55AF7F449C19}" type="pres">
      <dgm:prSet presAssocID="{9A56E17C-4979-4B59-AB6E-0FBD9A053DD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167BB0-B9F1-4B3E-A1F9-4A0FA30B8AAB}" type="pres">
      <dgm:prSet presAssocID="{7B9207C0-F2AB-46FB-B5EB-42F8AB6622B3}" presName="sibTrans" presStyleCnt="0"/>
      <dgm:spPr/>
    </dgm:pt>
    <dgm:pt modelId="{4DA857C2-14BB-411B-8504-8778F9646340}" type="pres">
      <dgm:prSet presAssocID="{EE353169-0AAD-4BBB-8D2C-E286565A3A4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F14E96-DBAB-4275-919B-F6F1161C53B0}" srcId="{C4632534-B054-4CF9-94D2-AF43347B42CD}" destId="{1266F18F-2A50-463B-8D4B-F035E71A488D}" srcOrd="0" destOrd="0" parTransId="{20D478F0-61BD-40A0-A9AF-BB87E3E44628}" sibTransId="{2F510BAD-A21B-49C1-B057-B79160808071}"/>
    <dgm:cxn modelId="{A889A057-E552-45CF-AB4F-61ACC88EE330}" srcId="{C4632534-B054-4CF9-94D2-AF43347B42CD}" destId="{35539FC0-3A41-4A03-AAB8-99C2F25EC544}" srcOrd="3" destOrd="0" parTransId="{2E554B15-67C4-452F-A20F-3B38BF7E224A}" sibTransId="{BC3EEBA5-58A9-425D-BBBD-FE682916F95B}"/>
    <dgm:cxn modelId="{92301D9A-C55B-4A23-B085-96334718316C}" type="presOf" srcId="{EE353169-0AAD-4BBB-8D2C-E286565A3A45}" destId="{4DA857C2-14BB-411B-8504-8778F9646340}" srcOrd="0" destOrd="0" presId="urn:microsoft.com/office/officeart/2005/8/layout/default#1"/>
    <dgm:cxn modelId="{1290F083-B01A-45A4-AA17-13901599A88E}" type="presOf" srcId="{9A56E17C-4979-4B59-AB6E-0FBD9A053DD7}" destId="{AC4C63C8-B4AA-4BB5-91F5-55AF7F449C19}" srcOrd="0" destOrd="0" presId="urn:microsoft.com/office/officeart/2005/8/layout/default#1"/>
    <dgm:cxn modelId="{6FAFD9F9-999F-4BEE-A34B-E17C6831BE2F}" type="presOf" srcId="{38041086-2B3C-4F59-9F33-50F0AF0486D9}" destId="{982AD814-599D-4CDD-9F9D-17905DC1577E}" srcOrd="0" destOrd="0" presId="urn:microsoft.com/office/officeart/2005/8/layout/default#1"/>
    <dgm:cxn modelId="{8078EDDB-6973-4FBA-8FEF-3A0FD1A89FA7}" srcId="{C4632534-B054-4CF9-94D2-AF43347B42CD}" destId="{EE353169-0AAD-4BBB-8D2C-E286565A3A45}" srcOrd="5" destOrd="0" parTransId="{4436B032-C8EE-42B7-B62A-B0A51230E762}" sibTransId="{B16A3CA3-ADC9-42AF-8D1B-2C06F33A20FF}"/>
    <dgm:cxn modelId="{27FD8328-7B2D-480F-A09F-371D4E367698}" srcId="{C4632534-B054-4CF9-94D2-AF43347B42CD}" destId="{A92B9954-93EC-4344-8B5B-C2CEE12D6B03}" srcOrd="1" destOrd="0" parTransId="{4353BAD2-49D7-4D74-BA8A-A91CEDA150BC}" sibTransId="{3C83472D-BF24-46EC-87DB-DE4453B8A0D6}"/>
    <dgm:cxn modelId="{43EB9656-E285-45FC-A207-84DE8C9278F7}" type="presOf" srcId="{35539FC0-3A41-4A03-AAB8-99C2F25EC544}" destId="{CD1D8071-28A6-48B3-A6A3-EBC5A6A365C1}" srcOrd="0" destOrd="0" presId="urn:microsoft.com/office/officeart/2005/8/layout/default#1"/>
    <dgm:cxn modelId="{2081C8C7-29D7-4DB5-9BAB-7A2C89A0C27F}" srcId="{C4632534-B054-4CF9-94D2-AF43347B42CD}" destId="{38041086-2B3C-4F59-9F33-50F0AF0486D9}" srcOrd="2" destOrd="0" parTransId="{F85DA271-0D20-4FB7-85AC-FBBF44A2B08F}" sibTransId="{5EFF9680-FEB3-4242-8D5F-378980927CC4}"/>
    <dgm:cxn modelId="{36AEA58F-37D4-4CC3-92EE-3F0BC3867FE1}" srcId="{C4632534-B054-4CF9-94D2-AF43347B42CD}" destId="{9A56E17C-4979-4B59-AB6E-0FBD9A053DD7}" srcOrd="4" destOrd="0" parTransId="{CAB45199-2224-4D20-84B7-62E88F47C33F}" sibTransId="{7B9207C0-F2AB-46FB-B5EB-42F8AB6622B3}"/>
    <dgm:cxn modelId="{DE97F5E1-FBE1-493E-8A25-0B4616264B17}" type="presOf" srcId="{1266F18F-2A50-463B-8D4B-F035E71A488D}" destId="{4C64E48E-BBB1-4A89-A07B-406997F6DD6E}" srcOrd="0" destOrd="0" presId="urn:microsoft.com/office/officeart/2005/8/layout/default#1"/>
    <dgm:cxn modelId="{71117B3B-3E8D-4033-9A37-EAFF71B1F11A}" type="presOf" srcId="{A92B9954-93EC-4344-8B5B-C2CEE12D6B03}" destId="{3058CD65-C719-4AB4-A728-6683B8C1FEE8}" srcOrd="0" destOrd="0" presId="urn:microsoft.com/office/officeart/2005/8/layout/default#1"/>
    <dgm:cxn modelId="{CDBF0733-ACC9-49B2-9709-063218A31612}" type="presOf" srcId="{C4632534-B054-4CF9-94D2-AF43347B42CD}" destId="{94D6593B-A774-4606-8BAA-9B35F975D2ED}" srcOrd="0" destOrd="0" presId="urn:microsoft.com/office/officeart/2005/8/layout/default#1"/>
    <dgm:cxn modelId="{ADBEAE48-1911-45A9-AD7C-7E6031F46FF9}" type="presParOf" srcId="{94D6593B-A774-4606-8BAA-9B35F975D2ED}" destId="{4C64E48E-BBB1-4A89-A07B-406997F6DD6E}" srcOrd="0" destOrd="0" presId="urn:microsoft.com/office/officeart/2005/8/layout/default#1"/>
    <dgm:cxn modelId="{5F17154E-7325-41A8-AE14-37C40E3E9B43}" type="presParOf" srcId="{94D6593B-A774-4606-8BAA-9B35F975D2ED}" destId="{C59D5A4F-6383-4257-BB65-CBEC722AB789}" srcOrd="1" destOrd="0" presId="urn:microsoft.com/office/officeart/2005/8/layout/default#1"/>
    <dgm:cxn modelId="{67E0D34A-C863-4117-BB8F-05FCAFBA36ED}" type="presParOf" srcId="{94D6593B-A774-4606-8BAA-9B35F975D2ED}" destId="{3058CD65-C719-4AB4-A728-6683B8C1FEE8}" srcOrd="2" destOrd="0" presId="urn:microsoft.com/office/officeart/2005/8/layout/default#1"/>
    <dgm:cxn modelId="{A7B129ED-AB68-49D5-AAFB-A361B3DC5286}" type="presParOf" srcId="{94D6593B-A774-4606-8BAA-9B35F975D2ED}" destId="{152A9BE4-707A-4550-9E81-B44698BFD724}" srcOrd="3" destOrd="0" presId="urn:microsoft.com/office/officeart/2005/8/layout/default#1"/>
    <dgm:cxn modelId="{C5D0405A-70EB-4FAB-8760-CD5DCF1130CC}" type="presParOf" srcId="{94D6593B-A774-4606-8BAA-9B35F975D2ED}" destId="{982AD814-599D-4CDD-9F9D-17905DC1577E}" srcOrd="4" destOrd="0" presId="urn:microsoft.com/office/officeart/2005/8/layout/default#1"/>
    <dgm:cxn modelId="{AEB00CAC-54D1-43F6-826E-153644A2F293}" type="presParOf" srcId="{94D6593B-A774-4606-8BAA-9B35F975D2ED}" destId="{6B8DEC40-9EA2-4ACE-9B7C-424B2EA34C1A}" srcOrd="5" destOrd="0" presId="urn:microsoft.com/office/officeart/2005/8/layout/default#1"/>
    <dgm:cxn modelId="{5A58AE94-C4A0-46B5-ADC8-F18418EEAF29}" type="presParOf" srcId="{94D6593B-A774-4606-8BAA-9B35F975D2ED}" destId="{CD1D8071-28A6-48B3-A6A3-EBC5A6A365C1}" srcOrd="6" destOrd="0" presId="urn:microsoft.com/office/officeart/2005/8/layout/default#1"/>
    <dgm:cxn modelId="{78020980-8BEB-4B25-8B68-80F5737C851F}" type="presParOf" srcId="{94D6593B-A774-4606-8BAA-9B35F975D2ED}" destId="{F9F01262-EA84-4069-93D1-5D497622E437}" srcOrd="7" destOrd="0" presId="urn:microsoft.com/office/officeart/2005/8/layout/default#1"/>
    <dgm:cxn modelId="{240C490C-158F-4DE4-B760-054C64FE3106}" type="presParOf" srcId="{94D6593B-A774-4606-8BAA-9B35F975D2ED}" destId="{AC4C63C8-B4AA-4BB5-91F5-55AF7F449C19}" srcOrd="8" destOrd="0" presId="urn:microsoft.com/office/officeart/2005/8/layout/default#1"/>
    <dgm:cxn modelId="{56AD84DE-646F-4F30-9BFC-3F56809DAC89}" type="presParOf" srcId="{94D6593B-A774-4606-8BAA-9B35F975D2ED}" destId="{58167BB0-B9F1-4B3E-A1F9-4A0FA30B8AAB}" srcOrd="9" destOrd="0" presId="urn:microsoft.com/office/officeart/2005/8/layout/default#1"/>
    <dgm:cxn modelId="{454113D3-9D1D-43B5-8E7E-B77A4A637058}" type="presParOf" srcId="{94D6593B-A774-4606-8BAA-9B35F975D2ED}" destId="{4DA857C2-14BB-411B-8504-8778F9646340}" srcOrd="10" destOrd="0" presId="urn:microsoft.com/office/officeart/2005/8/layout/default#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71C537-BF8A-4689-86C0-06C84BC04D5D}" type="doc">
      <dgm:prSet loTypeId="urn:microsoft.com/office/officeart/2005/8/layout/orgChart1" loCatId="hierarchy" qsTypeId="urn:microsoft.com/office/officeart/2005/8/quickstyle/3d3" qsCatId="3D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702C7C49-66D6-4C3B-BEB0-64CCBF088C0F}">
      <dgm:prSet phldrT="[Текст]"/>
      <dgm:spPr/>
      <dgm:t>
        <a:bodyPr/>
        <a:lstStyle/>
        <a:p>
          <a:r>
            <a:rPr lang="ru-RU" dirty="0" smtClean="0"/>
            <a:t>Головной центр компетенций</a:t>
          </a:r>
        </a:p>
        <a:p>
          <a:r>
            <a:rPr lang="ru-RU" dirty="0" smtClean="0"/>
            <a:t>В КСРК ВОС г. Москва</a:t>
          </a:r>
          <a:endParaRPr lang="ru-RU" dirty="0"/>
        </a:p>
      </dgm:t>
    </dgm:pt>
    <dgm:pt modelId="{92FA7A82-6B99-4649-9C8A-0EE726805FFE}" type="parTrans" cxnId="{E33E02D3-D988-4DFF-AAC1-B37896B8817F}">
      <dgm:prSet/>
      <dgm:spPr/>
      <dgm:t>
        <a:bodyPr/>
        <a:lstStyle/>
        <a:p>
          <a:endParaRPr lang="ru-RU"/>
        </a:p>
      </dgm:t>
    </dgm:pt>
    <dgm:pt modelId="{27572D2C-FE13-4480-8C5C-75DD0E48C532}" type="sibTrans" cxnId="{E33E02D3-D988-4DFF-AAC1-B37896B8817F}">
      <dgm:prSet/>
      <dgm:spPr/>
      <dgm:t>
        <a:bodyPr/>
        <a:lstStyle/>
        <a:p>
          <a:endParaRPr lang="ru-RU"/>
        </a:p>
      </dgm:t>
    </dgm:pt>
    <dgm:pt modelId="{803E9BA8-0D0E-4CC5-9D83-F7A890997CB0}">
      <dgm:prSet phldrT="[Текст]"/>
      <dgm:spPr/>
      <dgm:t>
        <a:bodyPr/>
        <a:lstStyle/>
        <a:p>
          <a:r>
            <a:rPr lang="ru-RU" dirty="0" smtClean="0"/>
            <a:t>Санкт-Петербургский центр компетенций </a:t>
          </a:r>
          <a:endParaRPr lang="ru-RU" dirty="0"/>
        </a:p>
      </dgm:t>
    </dgm:pt>
    <dgm:pt modelId="{7CA01AD7-CB08-4D37-AA6B-8704FBD4630F}" type="parTrans" cxnId="{8C015378-F37F-4B27-B034-7D7A92F2EEEA}">
      <dgm:prSet/>
      <dgm:spPr/>
      <dgm:t>
        <a:bodyPr/>
        <a:lstStyle/>
        <a:p>
          <a:endParaRPr lang="ru-RU"/>
        </a:p>
      </dgm:t>
    </dgm:pt>
    <dgm:pt modelId="{83C832E0-A77B-4D83-BCDC-39914ABA6D74}" type="sibTrans" cxnId="{8C015378-F37F-4B27-B034-7D7A92F2EEEA}">
      <dgm:prSet/>
      <dgm:spPr/>
      <dgm:t>
        <a:bodyPr/>
        <a:lstStyle/>
        <a:p>
          <a:endParaRPr lang="ru-RU"/>
        </a:p>
      </dgm:t>
    </dgm:pt>
    <dgm:pt modelId="{ADDDBFF3-D372-4165-970E-F4DA594470CD}">
      <dgm:prSet phldrT="[Текст]"/>
      <dgm:spPr/>
      <dgm:t>
        <a:bodyPr/>
        <a:lstStyle/>
        <a:p>
          <a:r>
            <a:rPr lang="ru-RU" dirty="0" smtClean="0"/>
            <a:t>Дальневосточный центр компетенций</a:t>
          </a:r>
          <a:endParaRPr lang="ru-RU" dirty="0"/>
        </a:p>
      </dgm:t>
    </dgm:pt>
    <dgm:pt modelId="{7D48FE24-CAEA-40DD-A063-7A1448B385C0}" type="parTrans" cxnId="{17BC072D-7385-4F42-8A95-B5985E2C5647}">
      <dgm:prSet/>
      <dgm:spPr/>
      <dgm:t>
        <a:bodyPr/>
        <a:lstStyle/>
        <a:p>
          <a:endParaRPr lang="ru-RU"/>
        </a:p>
      </dgm:t>
    </dgm:pt>
    <dgm:pt modelId="{AA386991-0433-420C-B688-F978D348E42C}" type="sibTrans" cxnId="{17BC072D-7385-4F42-8A95-B5985E2C5647}">
      <dgm:prSet/>
      <dgm:spPr/>
      <dgm:t>
        <a:bodyPr/>
        <a:lstStyle/>
        <a:p>
          <a:endParaRPr lang="ru-RU"/>
        </a:p>
      </dgm:t>
    </dgm:pt>
    <dgm:pt modelId="{B793B443-45BD-4A68-8333-D27B92880A96}">
      <dgm:prSet phldrT="[Текст]"/>
      <dgm:spPr/>
      <dgm:t>
        <a:bodyPr/>
        <a:lstStyle/>
        <a:p>
          <a:r>
            <a:rPr lang="ru-RU" dirty="0" smtClean="0"/>
            <a:t>Крымский центр компетенций</a:t>
          </a:r>
          <a:endParaRPr lang="ru-RU" dirty="0"/>
        </a:p>
      </dgm:t>
    </dgm:pt>
    <dgm:pt modelId="{FDB72D5A-D5BB-4AFC-A081-BAEBF1E44D07}" type="parTrans" cxnId="{522EA81D-4E4F-48C5-8AB4-5218CBEE2D15}">
      <dgm:prSet/>
      <dgm:spPr/>
      <dgm:t>
        <a:bodyPr/>
        <a:lstStyle/>
        <a:p>
          <a:endParaRPr lang="ru-RU"/>
        </a:p>
      </dgm:t>
    </dgm:pt>
    <dgm:pt modelId="{686C4187-6647-4841-BD95-B86AA3AB3362}" type="sibTrans" cxnId="{522EA81D-4E4F-48C5-8AB4-5218CBEE2D15}">
      <dgm:prSet/>
      <dgm:spPr/>
      <dgm:t>
        <a:bodyPr/>
        <a:lstStyle/>
        <a:p>
          <a:endParaRPr lang="ru-RU"/>
        </a:p>
      </dgm:t>
    </dgm:pt>
    <dgm:pt modelId="{A2E84026-3D7D-4ED2-BA1F-3866A8788199}" type="pres">
      <dgm:prSet presAssocID="{FE71C537-BF8A-4689-86C0-06C84BC04D5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ECAD8AE-6811-46DC-9A9B-3643674C0EE9}" type="pres">
      <dgm:prSet presAssocID="{702C7C49-66D6-4C3B-BEB0-64CCBF088C0F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94C34235-8CCC-49A2-A0FB-B98AFD2C7330}" type="pres">
      <dgm:prSet presAssocID="{702C7C49-66D6-4C3B-BEB0-64CCBF088C0F}" presName="rootComposite1" presStyleCnt="0"/>
      <dgm:spPr/>
      <dgm:t>
        <a:bodyPr/>
        <a:lstStyle/>
        <a:p>
          <a:endParaRPr lang="ru-RU"/>
        </a:p>
      </dgm:t>
    </dgm:pt>
    <dgm:pt modelId="{F0803653-DE27-4FEC-892C-1C48F339676E}" type="pres">
      <dgm:prSet presAssocID="{702C7C49-66D6-4C3B-BEB0-64CCBF088C0F}" presName="rootText1" presStyleLbl="node0" presStyleIdx="0" presStyleCnt="1" custLinFactNeighborX="4082" custLinFactNeighborY="20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6FD488-EE7B-499E-8B32-EFD8F18A65AE}" type="pres">
      <dgm:prSet presAssocID="{702C7C49-66D6-4C3B-BEB0-64CCBF088C0F}" presName="rootConnector1" presStyleLbl="node1" presStyleIdx="0" presStyleCnt="0"/>
      <dgm:spPr/>
      <dgm:t>
        <a:bodyPr/>
        <a:lstStyle/>
        <a:p>
          <a:endParaRPr lang="ru-RU"/>
        </a:p>
      </dgm:t>
    </dgm:pt>
    <dgm:pt modelId="{1BE2E24E-7C26-4194-824E-1248006B32DD}" type="pres">
      <dgm:prSet presAssocID="{702C7C49-66D6-4C3B-BEB0-64CCBF088C0F}" presName="hierChild2" presStyleCnt="0"/>
      <dgm:spPr/>
      <dgm:t>
        <a:bodyPr/>
        <a:lstStyle/>
        <a:p>
          <a:endParaRPr lang="ru-RU"/>
        </a:p>
      </dgm:t>
    </dgm:pt>
    <dgm:pt modelId="{371CE12C-19F5-4A85-942E-9A64E45A0276}" type="pres">
      <dgm:prSet presAssocID="{7CA01AD7-CB08-4D37-AA6B-8704FBD4630F}" presName="Name37" presStyleLbl="parChTrans1D2" presStyleIdx="0" presStyleCnt="3"/>
      <dgm:spPr/>
      <dgm:t>
        <a:bodyPr/>
        <a:lstStyle/>
        <a:p>
          <a:endParaRPr lang="ru-RU"/>
        </a:p>
      </dgm:t>
    </dgm:pt>
    <dgm:pt modelId="{A6189117-62C9-4FCA-B029-785825185142}" type="pres">
      <dgm:prSet presAssocID="{803E9BA8-0D0E-4CC5-9D83-F7A890997CB0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046B001B-9FB3-48EF-8116-FBFB065CFB10}" type="pres">
      <dgm:prSet presAssocID="{803E9BA8-0D0E-4CC5-9D83-F7A890997CB0}" presName="rootComposite" presStyleCnt="0"/>
      <dgm:spPr/>
      <dgm:t>
        <a:bodyPr/>
        <a:lstStyle/>
        <a:p>
          <a:endParaRPr lang="ru-RU"/>
        </a:p>
      </dgm:t>
    </dgm:pt>
    <dgm:pt modelId="{9DDB4EB8-4FED-44E1-ABCF-D52CF589B15F}" type="pres">
      <dgm:prSet presAssocID="{803E9BA8-0D0E-4CC5-9D83-F7A890997CB0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4424765-A6D9-400F-A44C-8B2E18AFEB7F}" type="pres">
      <dgm:prSet presAssocID="{803E9BA8-0D0E-4CC5-9D83-F7A890997CB0}" presName="rootConnector" presStyleLbl="node2" presStyleIdx="0" presStyleCnt="3"/>
      <dgm:spPr/>
      <dgm:t>
        <a:bodyPr/>
        <a:lstStyle/>
        <a:p>
          <a:endParaRPr lang="ru-RU"/>
        </a:p>
      </dgm:t>
    </dgm:pt>
    <dgm:pt modelId="{8C18FBC0-5354-4D3B-8AE0-0E54815129DB}" type="pres">
      <dgm:prSet presAssocID="{803E9BA8-0D0E-4CC5-9D83-F7A890997CB0}" presName="hierChild4" presStyleCnt="0"/>
      <dgm:spPr/>
      <dgm:t>
        <a:bodyPr/>
        <a:lstStyle/>
        <a:p>
          <a:endParaRPr lang="ru-RU"/>
        </a:p>
      </dgm:t>
    </dgm:pt>
    <dgm:pt modelId="{C6EFE48A-A09C-4982-8459-7D74D41CACBC}" type="pres">
      <dgm:prSet presAssocID="{803E9BA8-0D0E-4CC5-9D83-F7A890997CB0}" presName="hierChild5" presStyleCnt="0"/>
      <dgm:spPr/>
      <dgm:t>
        <a:bodyPr/>
        <a:lstStyle/>
        <a:p>
          <a:endParaRPr lang="ru-RU"/>
        </a:p>
      </dgm:t>
    </dgm:pt>
    <dgm:pt modelId="{2D9DB624-0B4B-4258-9F64-D9DF9407FB4B}" type="pres">
      <dgm:prSet presAssocID="{7D48FE24-CAEA-40DD-A063-7A1448B385C0}" presName="Name37" presStyleLbl="parChTrans1D2" presStyleIdx="1" presStyleCnt="3"/>
      <dgm:spPr/>
      <dgm:t>
        <a:bodyPr/>
        <a:lstStyle/>
        <a:p>
          <a:endParaRPr lang="ru-RU"/>
        </a:p>
      </dgm:t>
    </dgm:pt>
    <dgm:pt modelId="{39ADCF66-8452-4A0B-A599-934512315F2D}" type="pres">
      <dgm:prSet presAssocID="{ADDDBFF3-D372-4165-970E-F4DA594470CD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5A804642-10FF-44A6-9414-096C61D9389B}" type="pres">
      <dgm:prSet presAssocID="{ADDDBFF3-D372-4165-970E-F4DA594470CD}" presName="rootComposite" presStyleCnt="0"/>
      <dgm:spPr/>
      <dgm:t>
        <a:bodyPr/>
        <a:lstStyle/>
        <a:p>
          <a:endParaRPr lang="ru-RU"/>
        </a:p>
      </dgm:t>
    </dgm:pt>
    <dgm:pt modelId="{61E52FE4-E8C7-49F0-8438-4CB5E7369137}" type="pres">
      <dgm:prSet presAssocID="{ADDDBFF3-D372-4165-970E-F4DA594470CD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122BFF-0419-4EDD-ADC9-930C822BE8E3}" type="pres">
      <dgm:prSet presAssocID="{ADDDBFF3-D372-4165-970E-F4DA594470CD}" presName="rootConnector" presStyleLbl="node2" presStyleIdx="1" presStyleCnt="3"/>
      <dgm:spPr/>
      <dgm:t>
        <a:bodyPr/>
        <a:lstStyle/>
        <a:p>
          <a:endParaRPr lang="ru-RU"/>
        </a:p>
      </dgm:t>
    </dgm:pt>
    <dgm:pt modelId="{B902CE3C-FBAC-4B5B-B0BC-B2B6AFDDB827}" type="pres">
      <dgm:prSet presAssocID="{ADDDBFF3-D372-4165-970E-F4DA594470CD}" presName="hierChild4" presStyleCnt="0"/>
      <dgm:spPr/>
      <dgm:t>
        <a:bodyPr/>
        <a:lstStyle/>
        <a:p>
          <a:endParaRPr lang="ru-RU"/>
        </a:p>
      </dgm:t>
    </dgm:pt>
    <dgm:pt modelId="{10255255-A165-4F68-B1F0-750587C60460}" type="pres">
      <dgm:prSet presAssocID="{ADDDBFF3-D372-4165-970E-F4DA594470CD}" presName="hierChild5" presStyleCnt="0"/>
      <dgm:spPr/>
      <dgm:t>
        <a:bodyPr/>
        <a:lstStyle/>
        <a:p>
          <a:endParaRPr lang="ru-RU"/>
        </a:p>
      </dgm:t>
    </dgm:pt>
    <dgm:pt modelId="{A9557F25-5C07-4D99-B12A-7C7D4EEDB69D}" type="pres">
      <dgm:prSet presAssocID="{FDB72D5A-D5BB-4AFC-A081-BAEBF1E44D07}" presName="Name37" presStyleLbl="parChTrans1D2" presStyleIdx="2" presStyleCnt="3"/>
      <dgm:spPr/>
      <dgm:t>
        <a:bodyPr/>
        <a:lstStyle/>
        <a:p>
          <a:endParaRPr lang="ru-RU"/>
        </a:p>
      </dgm:t>
    </dgm:pt>
    <dgm:pt modelId="{A121C715-1AE2-44D0-ADB2-E7DAC34362AD}" type="pres">
      <dgm:prSet presAssocID="{B793B443-45BD-4A68-8333-D27B92880A96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64421713-381E-43F4-B50F-698FABD0A1E2}" type="pres">
      <dgm:prSet presAssocID="{B793B443-45BD-4A68-8333-D27B92880A96}" presName="rootComposite" presStyleCnt="0"/>
      <dgm:spPr/>
      <dgm:t>
        <a:bodyPr/>
        <a:lstStyle/>
        <a:p>
          <a:endParaRPr lang="ru-RU"/>
        </a:p>
      </dgm:t>
    </dgm:pt>
    <dgm:pt modelId="{01202BA7-04CA-475B-93CA-3A4FB1067748}" type="pres">
      <dgm:prSet presAssocID="{B793B443-45BD-4A68-8333-D27B92880A96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15BA8C-04E4-4AD4-A9A7-2C7877047546}" type="pres">
      <dgm:prSet presAssocID="{B793B443-45BD-4A68-8333-D27B92880A96}" presName="rootConnector" presStyleLbl="node2" presStyleIdx="2" presStyleCnt="3"/>
      <dgm:spPr/>
      <dgm:t>
        <a:bodyPr/>
        <a:lstStyle/>
        <a:p>
          <a:endParaRPr lang="ru-RU"/>
        </a:p>
      </dgm:t>
    </dgm:pt>
    <dgm:pt modelId="{FC05734F-C6A0-4EFA-8ED4-780A6BD78CD6}" type="pres">
      <dgm:prSet presAssocID="{B793B443-45BD-4A68-8333-D27B92880A96}" presName="hierChild4" presStyleCnt="0"/>
      <dgm:spPr/>
      <dgm:t>
        <a:bodyPr/>
        <a:lstStyle/>
        <a:p>
          <a:endParaRPr lang="ru-RU"/>
        </a:p>
      </dgm:t>
    </dgm:pt>
    <dgm:pt modelId="{2B028296-AF2E-477C-9BB3-4E693A58D120}" type="pres">
      <dgm:prSet presAssocID="{B793B443-45BD-4A68-8333-D27B92880A96}" presName="hierChild5" presStyleCnt="0"/>
      <dgm:spPr/>
      <dgm:t>
        <a:bodyPr/>
        <a:lstStyle/>
        <a:p>
          <a:endParaRPr lang="ru-RU"/>
        </a:p>
      </dgm:t>
    </dgm:pt>
    <dgm:pt modelId="{4C701CEF-2BEA-460A-99E1-2C5C1B9B6E6F}" type="pres">
      <dgm:prSet presAssocID="{702C7C49-66D6-4C3B-BEB0-64CCBF088C0F}" presName="hierChild3" presStyleCnt="0"/>
      <dgm:spPr/>
      <dgm:t>
        <a:bodyPr/>
        <a:lstStyle/>
        <a:p>
          <a:endParaRPr lang="ru-RU"/>
        </a:p>
      </dgm:t>
    </dgm:pt>
  </dgm:ptLst>
  <dgm:cxnLst>
    <dgm:cxn modelId="{5816031E-5A00-418D-9E49-0CE57D6BBE1B}" type="presOf" srcId="{FE71C537-BF8A-4689-86C0-06C84BC04D5D}" destId="{A2E84026-3D7D-4ED2-BA1F-3866A8788199}" srcOrd="0" destOrd="0" presId="urn:microsoft.com/office/officeart/2005/8/layout/orgChart1"/>
    <dgm:cxn modelId="{522EA81D-4E4F-48C5-8AB4-5218CBEE2D15}" srcId="{702C7C49-66D6-4C3B-BEB0-64CCBF088C0F}" destId="{B793B443-45BD-4A68-8333-D27B92880A96}" srcOrd="2" destOrd="0" parTransId="{FDB72D5A-D5BB-4AFC-A081-BAEBF1E44D07}" sibTransId="{686C4187-6647-4841-BD95-B86AA3AB3362}"/>
    <dgm:cxn modelId="{E33E02D3-D988-4DFF-AAC1-B37896B8817F}" srcId="{FE71C537-BF8A-4689-86C0-06C84BC04D5D}" destId="{702C7C49-66D6-4C3B-BEB0-64CCBF088C0F}" srcOrd="0" destOrd="0" parTransId="{92FA7A82-6B99-4649-9C8A-0EE726805FFE}" sibTransId="{27572D2C-FE13-4480-8C5C-75DD0E48C532}"/>
    <dgm:cxn modelId="{1E4C5EB8-8874-46A7-9903-23F15228BFC9}" type="presOf" srcId="{803E9BA8-0D0E-4CC5-9D83-F7A890997CB0}" destId="{74424765-A6D9-400F-A44C-8B2E18AFEB7F}" srcOrd="1" destOrd="0" presId="urn:microsoft.com/office/officeart/2005/8/layout/orgChart1"/>
    <dgm:cxn modelId="{A25D405D-22E9-4BB2-962A-602EF5308353}" type="presOf" srcId="{ADDDBFF3-D372-4165-970E-F4DA594470CD}" destId="{54122BFF-0419-4EDD-ADC9-930C822BE8E3}" srcOrd="1" destOrd="0" presId="urn:microsoft.com/office/officeart/2005/8/layout/orgChart1"/>
    <dgm:cxn modelId="{8C015378-F37F-4B27-B034-7D7A92F2EEEA}" srcId="{702C7C49-66D6-4C3B-BEB0-64CCBF088C0F}" destId="{803E9BA8-0D0E-4CC5-9D83-F7A890997CB0}" srcOrd="0" destOrd="0" parTransId="{7CA01AD7-CB08-4D37-AA6B-8704FBD4630F}" sibTransId="{83C832E0-A77B-4D83-BCDC-39914ABA6D74}"/>
    <dgm:cxn modelId="{205C8302-4F0E-4EAC-8B16-CCAF627850B9}" type="presOf" srcId="{FDB72D5A-D5BB-4AFC-A081-BAEBF1E44D07}" destId="{A9557F25-5C07-4D99-B12A-7C7D4EEDB69D}" srcOrd="0" destOrd="0" presId="urn:microsoft.com/office/officeart/2005/8/layout/orgChart1"/>
    <dgm:cxn modelId="{F73EB79A-790A-4C5E-8E7D-2B99C21C2B61}" type="presOf" srcId="{702C7C49-66D6-4C3B-BEB0-64CCBF088C0F}" destId="{336FD488-EE7B-499E-8B32-EFD8F18A65AE}" srcOrd="1" destOrd="0" presId="urn:microsoft.com/office/officeart/2005/8/layout/orgChart1"/>
    <dgm:cxn modelId="{8D264801-8C76-4D92-A91B-DAEEEDE1D76B}" type="presOf" srcId="{7D48FE24-CAEA-40DD-A063-7A1448B385C0}" destId="{2D9DB624-0B4B-4258-9F64-D9DF9407FB4B}" srcOrd="0" destOrd="0" presId="urn:microsoft.com/office/officeart/2005/8/layout/orgChart1"/>
    <dgm:cxn modelId="{564ECE96-3F9E-46E8-AE5B-72D3F7AE4A8D}" type="presOf" srcId="{B793B443-45BD-4A68-8333-D27B92880A96}" destId="{01202BA7-04CA-475B-93CA-3A4FB1067748}" srcOrd="0" destOrd="0" presId="urn:microsoft.com/office/officeart/2005/8/layout/orgChart1"/>
    <dgm:cxn modelId="{830C0BA1-380C-4FBE-B5B2-76F0863A5D92}" type="presOf" srcId="{B793B443-45BD-4A68-8333-D27B92880A96}" destId="{6B15BA8C-04E4-4AD4-A9A7-2C7877047546}" srcOrd="1" destOrd="0" presId="urn:microsoft.com/office/officeart/2005/8/layout/orgChart1"/>
    <dgm:cxn modelId="{5C24DF83-35B1-4A7D-80BA-99A9F467735B}" type="presOf" srcId="{7CA01AD7-CB08-4D37-AA6B-8704FBD4630F}" destId="{371CE12C-19F5-4A85-942E-9A64E45A0276}" srcOrd="0" destOrd="0" presId="urn:microsoft.com/office/officeart/2005/8/layout/orgChart1"/>
    <dgm:cxn modelId="{AEBBEB57-240A-4373-A6BD-1B30E8B62714}" type="presOf" srcId="{ADDDBFF3-D372-4165-970E-F4DA594470CD}" destId="{61E52FE4-E8C7-49F0-8438-4CB5E7369137}" srcOrd="0" destOrd="0" presId="urn:microsoft.com/office/officeart/2005/8/layout/orgChart1"/>
    <dgm:cxn modelId="{17BC072D-7385-4F42-8A95-B5985E2C5647}" srcId="{702C7C49-66D6-4C3B-BEB0-64CCBF088C0F}" destId="{ADDDBFF3-D372-4165-970E-F4DA594470CD}" srcOrd="1" destOrd="0" parTransId="{7D48FE24-CAEA-40DD-A063-7A1448B385C0}" sibTransId="{AA386991-0433-420C-B688-F978D348E42C}"/>
    <dgm:cxn modelId="{535C07BF-9EBF-4841-AA35-B767DAD21473}" type="presOf" srcId="{803E9BA8-0D0E-4CC5-9D83-F7A890997CB0}" destId="{9DDB4EB8-4FED-44E1-ABCF-D52CF589B15F}" srcOrd="0" destOrd="0" presId="urn:microsoft.com/office/officeart/2005/8/layout/orgChart1"/>
    <dgm:cxn modelId="{3AF0C7BB-6EE5-4E2E-9F98-A63CDE11889A}" type="presOf" srcId="{702C7C49-66D6-4C3B-BEB0-64CCBF088C0F}" destId="{F0803653-DE27-4FEC-892C-1C48F339676E}" srcOrd="0" destOrd="0" presId="urn:microsoft.com/office/officeart/2005/8/layout/orgChart1"/>
    <dgm:cxn modelId="{77B298AD-7736-4E1D-BC13-00D4FCE27FA7}" type="presParOf" srcId="{A2E84026-3D7D-4ED2-BA1F-3866A8788199}" destId="{5ECAD8AE-6811-46DC-9A9B-3643674C0EE9}" srcOrd="0" destOrd="0" presId="urn:microsoft.com/office/officeart/2005/8/layout/orgChart1"/>
    <dgm:cxn modelId="{D424EC31-57FE-4361-9458-CF306B790DD8}" type="presParOf" srcId="{5ECAD8AE-6811-46DC-9A9B-3643674C0EE9}" destId="{94C34235-8CCC-49A2-A0FB-B98AFD2C7330}" srcOrd="0" destOrd="0" presId="urn:microsoft.com/office/officeart/2005/8/layout/orgChart1"/>
    <dgm:cxn modelId="{F0A7C495-975A-4E5D-B809-2B88857C8BB4}" type="presParOf" srcId="{94C34235-8CCC-49A2-A0FB-B98AFD2C7330}" destId="{F0803653-DE27-4FEC-892C-1C48F339676E}" srcOrd="0" destOrd="0" presId="urn:microsoft.com/office/officeart/2005/8/layout/orgChart1"/>
    <dgm:cxn modelId="{DE974E04-2758-4C3C-92DE-AC6319C45560}" type="presParOf" srcId="{94C34235-8CCC-49A2-A0FB-B98AFD2C7330}" destId="{336FD488-EE7B-499E-8B32-EFD8F18A65AE}" srcOrd="1" destOrd="0" presId="urn:microsoft.com/office/officeart/2005/8/layout/orgChart1"/>
    <dgm:cxn modelId="{F86CF02D-B2A5-489E-B9F5-9129768ABD37}" type="presParOf" srcId="{5ECAD8AE-6811-46DC-9A9B-3643674C0EE9}" destId="{1BE2E24E-7C26-4194-824E-1248006B32DD}" srcOrd="1" destOrd="0" presId="urn:microsoft.com/office/officeart/2005/8/layout/orgChart1"/>
    <dgm:cxn modelId="{9A915A72-19B4-4DAF-A3D5-B204445492B4}" type="presParOf" srcId="{1BE2E24E-7C26-4194-824E-1248006B32DD}" destId="{371CE12C-19F5-4A85-942E-9A64E45A0276}" srcOrd="0" destOrd="0" presId="urn:microsoft.com/office/officeart/2005/8/layout/orgChart1"/>
    <dgm:cxn modelId="{AB65A7D4-36B5-470B-82D0-BB7992C159F0}" type="presParOf" srcId="{1BE2E24E-7C26-4194-824E-1248006B32DD}" destId="{A6189117-62C9-4FCA-B029-785825185142}" srcOrd="1" destOrd="0" presId="urn:microsoft.com/office/officeart/2005/8/layout/orgChart1"/>
    <dgm:cxn modelId="{77D81B8B-CE66-4ABE-9B04-70BA360133F1}" type="presParOf" srcId="{A6189117-62C9-4FCA-B029-785825185142}" destId="{046B001B-9FB3-48EF-8116-FBFB065CFB10}" srcOrd="0" destOrd="0" presId="urn:microsoft.com/office/officeart/2005/8/layout/orgChart1"/>
    <dgm:cxn modelId="{7F04A2AA-19AC-4827-A7EE-50E842C1804E}" type="presParOf" srcId="{046B001B-9FB3-48EF-8116-FBFB065CFB10}" destId="{9DDB4EB8-4FED-44E1-ABCF-D52CF589B15F}" srcOrd="0" destOrd="0" presId="urn:microsoft.com/office/officeart/2005/8/layout/orgChart1"/>
    <dgm:cxn modelId="{F5D05B22-1857-4ECB-921A-40D069209E9B}" type="presParOf" srcId="{046B001B-9FB3-48EF-8116-FBFB065CFB10}" destId="{74424765-A6D9-400F-A44C-8B2E18AFEB7F}" srcOrd="1" destOrd="0" presId="urn:microsoft.com/office/officeart/2005/8/layout/orgChart1"/>
    <dgm:cxn modelId="{9419F900-FAE1-4985-87F8-E5C79762AA18}" type="presParOf" srcId="{A6189117-62C9-4FCA-B029-785825185142}" destId="{8C18FBC0-5354-4D3B-8AE0-0E54815129DB}" srcOrd="1" destOrd="0" presId="urn:microsoft.com/office/officeart/2005/8/layout/orgChart1"/>
    <dgm:cxn modelId="{9B2EE78A-8BD2-4B1B-9955-F56D1B98A6CC}" type="presParOf" srcId="{A6189117-62C9-4FCA-B029-785825185142}" destId="{C6EFE48A-A09C-4982-8459-7D74D41CACBC}" srcOrd="2" destOrd="0" presId="urn:microsoft.com/office/officeart/2005/8/layout/orgChart1"/>
    <dgm:cxn modelId="{2FBF2729-4A95-46AB-A561-FD104F8895B2}" type="presParOf" srcId="{1BE2E24E-7C26-4194-824E-1248006B32DD}" destId="{2D9DB624-0B4B-4258-9F64-D9DF9407FB4B}" srcOrd="2" destOrd="0" presId="urn:microsoft.com/office/officeart/2005/8/layout/orgChart1"/>
    <dgm:cxn modelId="{3F6226F7-BA66-4292-B0C3-6764B8154AE1}" type="presParOf" srcId="{1BE2E24E-7C26-4194-824E-1248006B32DD}" destId="{39ADCF66-8452-4A0B-A599-934512315F2D}" srcOrd="3" destOrd="0" presId="urn:microsoft.com/office/officeart/2005/8/layout/orgChart1"/>
    <dgm:cxn modelId="{CCFFE770-CB91-4DC8-BB34-B65F38C4F1E7}" type="presParOf" srcId="{39ADCF66-8452-4A0B-A599-934512315F2D}" destId="{5A804642-10FF-44A6-9414-096C61D9389B}" srcOrd="0" destOrd="0" presId="urn:microsoft.com/office/officeart/2005/8/layout/orgChart1"/>
    <dgm:cxn modelId="{4A34F9AE-18F9-43D2-BB14-054D6D001CAE}" type="presParOf" srcId="{5A804642-10FF-44A6-9414-096C61D9389B}" destId="{61E52FE4-E8C7-49F0-8438-4CB5E7369137}" srcOrd="0" destOrd="0" presId="urn:microsoft.com/office/officeart/2005/8/layout/orgChart1"/>
    <dgm:cxn modelId="{26BE39A4-2F13-4FB3-A789-386081FB4A23}" type="presParOf" srcId="{5A804642-10FF-44A6-9414-096C61D9389B}" destId="{54122BFF-0419-4EDD-ADC9-930C822BE8E3}" srcOrd="1" destOrd="0" presId="urn:microsoft.com/office/officeart/2005/8/layout/orgChart1"/>
    <dgm:cxn modelId="{8E3C4A74-D226-412D-B22A-FBB59C85B845}" type="presParOf" srcId="{39ADCF66-8452-4A0B-A599-934512315F2D}" destId="{B902CE3C-FBAC-4B5B-B0BC-B2B6AFDDB827}" srcOrd="1" destOrd="0" presId="urn:microsoft.com/office/officeart/2005/8/layout/orgChart1"/>
    <dgm:cxn modelId="{1AD8E571-8673-4D17-95AD-AD7981E0A996}" type="presParOf" srcId="{39ADCF66-8452-4A0B-A599-934512315F2D}" destId="{10255255-A165-4F68-B1F0-750587C60460}" srcOrd="2" destOrd="0" presId="urn:microsoft.com/office/officeart/2005/8/layout/orgChart1"/>
    <dgm:cxn modelId="{5483CDD3-8BAC-4026-A974-99A4B97C713D}" type="presParOf" srcId="{1BE2E24E-7C26-4194-824E-1248006B32DD}" destId="{A9557F25-5C07-4D99-B12A-7C7D4EEDB69D}" srcOrd="4" destOrd="0" presId="urn:microsoft.com/office/officeart/2005/8/layout/orgChart1"/>
    <dgm:cxn modelId="{C4FA444B-44E8-43E6-BBA5-77DB41E8B9F6}" type="presParOf" srcId="{1BE2E24E-7C26-4194-824E-1248006B32DD}" destId="{A121C715-1AE2-44D0-ADB2-E7DAC34362AD}" srcOrd="5" destOrd="0" presId="urn:microsoft.com/office/officeart/2005/8/layout/orgChart1"/>
    <dgm:cxn modelId="{59329D37-2592-4941-8855-0D37FEBE52C1}" type="presParOf" srcId="{A121C715-1AE2-44D0-ADB2-E7DAC34362AD}" destId="{64421713-381E-43F4-B50F-698FABD0A1E2}" srcOrd="0" destOrd="0" presId="urn:microsoft.com/office/officeart/2005/8/layout/orgChart1"/>
    <dgm:cxn modelId="{9B4AF24C-E901-43EA-A207-A02A5C8F23D2}" type="presParOf" srcId="{64421713-381E-43F4-B50F-698FABD0A1E2}" destId="{01202BA7-04CA-475B-93CA-3A4FB1067748}" srcOrd="0" destOrd="0" presId="urn:microsoft.com/office/officeart/2005/8/layout/orgChart1"/>
    <dgm:cxn modelId="{29A996DD-2880-4D23-ACFB-06EF306F7C86}" type="presParOf" srcId="{64421713-381E-43F4-B50F-698FABD0A1E2}" destId="{6B15BA8C-04E4-4AD4-A9A7-2C7877047546}" srcOrd="1" destOrd="0" presId="urn:microsoft.com/office/officeart/2005/8/layout/orgChart1"/>
    <dgm:cxn modelId="{8E2C01B7-ED67-4A71-9DAF-ABB72186925D}" type="presParOf" srcId="{A121C715-1AE2-44D0-ADB2-E7DAC34362AD}" destId="{FC05734F-C6A0-4EFA-8ED4-780A6BD78CD6}" srcOrd="1" destOrd="0" presId="urn:microsoft.com/office/officeart/2005/8/layout/orgChart1"/>
    <dgm:cxn modelId="{4FA9CB1E-C9EF-48CC-87BF-C2E38D33D762}" type="presParOf" srcId="{A121C715-1AE2-44D0-ADB2-E7DAC34362AD}" destId="{2B028296-AF2E-477C-9BB3-4E693A58D120}" srcOrd="2" destOrd="0" presId="urn:microsoft.com/office/officeart/2005/8/layout/orgChart1"/>
    <dgm:cxn modelId="{353FABBE-B031-4CFB-9AA1-C2566AB0A78F}" type="presParOf" srcId="{5ECAD8AE-6811-46DC-9A9B-3643674C0EE9}" destId="{4C701CEF-2BEA-460A-99E1-2C5C1B9B6E6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image" Target="../media/image235.png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drawing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image" Target="../media/image241.png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0.39961</cdr:x>
      <cdr:y>0.1059</cdr:y>
    </cdr:from>
    <cdr:to>
      <cdr:x>0.58858</cdr:x>
      <cdr:y>0.43924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33575" y="29051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0.12008</cdr:x>
      <cdr:y>0.0434</cdr:y>
    </cdr:from>
    <cdr:to>
      <cdr:x>0.87402</cdr:x>
      <cdr:y>0.2691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81024" y="119063"/>
          <a:ext cx="3648076" cy="619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>
              <a:solidFill>
                <a:schemeClr val="tx2">
                  <a:lumMod val="75000"/>
                </a:schemeClr>
              </a:solidFill>
            </a:rPr>
            <a:t>Распределение участников</a:t>
          </a:r>
          <a:r>
            <a:rPr lang="ru-RU" sz="1400" b="1" baseline="0" dirty="0">
              <a:solidFill>
                <a:schemeClr val="tx2">
                  <a:lumMod val="75000"/>
                </a:schemeClr>
              </a:solidFill>
            </a:rPr>
            <a:t> Форума </a:t>
          </a:r>
          <a:endParaRPr lang="ru-RU" sz="1400" b="1" baseline="0" dirty="0" smtClean="0">
            <a:solidFill>
              <a:schemeClr val="tx2">
                <a:lumMod val="75000"/>
              </a:schemeClr>
            </a:solidFill>
          </a:endParaRPr>
        </a:p>
        <a:p xmlns:a="http://schemas.openxmlformats.org/drawingml/2006/main">
          <a:pPr algn="ctr"/>
          <a:r>
            <a:rPr lang="ru-RU" sz="1400" b="1" baseline="0" dirty="0" smtClean="0">
              <a:solidFill>
                <a:schemeClr val="tx2">
                  <a:lumMod val="75000"/>
                </a:schemeClr>
              </a:solidFill>
            </a:rPr>
            <a:t>по</a:t>
          </a:r>
          <a:r>
            <a:rPr lang="ru-RU" sz="1400" b="1" dirty="0" smtClean="0">
              <a:solidFill>
                <a:schemeClr val="tx2">
                  <a:lumMod val="75000"/>
                </a:schemeClr>
              </a:solidFill>
            </a:rPr>
            <a:t> </a:t>
          </a:r>
          <a:r>
            <a:rPr lang="ru-RU" sz="1400" b="1" baseline="0" dirty="0" smtClean="0">
              <a:solidFill>
                <a:schemeClr val="tx2">
                  <a:lumMod val="75000"/>
                </a:schemeClr>
              </a:solidFill>
            </a:rPr>
            <a:t>полу</a:t>
          </a:r>
          <a:endParaRPr lang="ru-RU" sz="1400" b="1" baseline="0" dirty="0">
            <a:solidFill>
              <a:schemeClr val="tx2">
                <a:lumMod val="75000"/>
              </a:schemeClr>
            </a:solidFill>
          </a:endParaRPr>
        </a:p>
        <a:p xmlns:a="http://schemas.openxmlformats.org/drawingml/2006/main">
          <a:pPr algn="ctr"/>
          <a:endParaRPr lang="ru-RU" sz="1400" b="1" dirty="0">
            <a:solidFill>
              <a:schemeClr val="tx2">
                <a:lumMod val="75000"/>
              </a:schemeClr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0.33742</cdr:x>
      <cdr:y>0.0199</cdr:y>
    </cdr:from>
    <cdr:to>
      <cdr:x>0.71421</cdr:x>
      <cdr:y>0.13079</cdr:y>
    </cdr:to>
    <cdr:sp macro="" textlink="">
      <cdr:nvSpPr>
        <cdr:cNvPr id="2" name="Заголовок 1"/>
        <cdr:cNvSpPr>
          <a:spLocks xmlns:a="http://schemas.openxmlformats.org/drawingml/2006/main" noGrp="1"/>
        </cdr:cNvSpPr>
      </cdr:nvSpPr>
      <cdr:spPr bwMode="auto">
        <a:xfrm xmlns:a="http://schemas.openxmlformats.org/drawingml/2006/main">
          <a:off x="3885654" y="139901"/>
          <a:ext cx="4338958" cy="77948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algn="ctr" rtl="0" eaLnBrk="0" fontAlgn="base" hangingPunct="0">
            <a:spcBef>
              <a:spcPct val="0"/>
            </a:spcBef>
            <a:spcAft>
              <a:spcPct val="0"/>
            </a:spcAft>
            <a:defRPr sz="4767" kern="1200">
              <a:solidFill>
                <a:schemeClr val="tx1"/>
              </a:solidFill>
              <a:latin typeface="+mj-lt"/>
              <a:ea typeface="+mj-ea"/>
              <a:cs typeface="+mj-cs"/>
            </a:defRPr>
          </a:lvl1pPr>
          <a:lvl2pPr algn="ctr" rtl="0" eaLnBrk="0" fontAlgn="base" hangingPunct="0">
            <a:spcBef>
              <a:spcPct val="0"/>
            </a:spcBef>
            <a:spcAft>
              <a:spcPct val="0"/>
            </a:spcAft>
            <a:defRPr sz="4767">
              <a:solidFill>
                <a:schemeClr val="tx1"/>
              </a:solidFill>
              <a:latin typeface="Calibri" pitchFamily="34" charset="0"/>
            </a:defRPr>
          </a:lvl2pPr>
          <a:lvl3pPr algn="ctr" rtl="0" eaLnBrk="0" fontAlgn="base" hangingPunct="0">
            <a:spcBef>
              <a:spcPct val="0"/>
            </a:spcBef>
            <a:spcAft>
              <a:spcPct val="0"/>
            </a:spcAft>
            <a:defRPr sz="4767">
              <a:solidFill>
                <a:schemeClr val="tx1"/>
              </a:solidFill>
              <a:latin typeface="Calibri" pitchFamily="34" charset="0"/>
            </a:defRPr>
          </a:lvl3pPr>
          <a:lvl4pPr algn="ctr" rtl="0" eaLnBrk="0" fontAlgn="base" hangingPunct="0">
            <a:spcBef>
              <a:spcPct val="0"/>
            </a:spcBef>
            <a:spcAft>
              <a:spcPct val="0"/>
            </a:spcAft>
            <a:defRPr sz="4767">
              <a:solidFill>
                <a:schemeClr val="tx1"/>
              </a:solidFill>
              <a:latin typeface="Calibri" pitchFamily="34" charset="0"/>
            </a:defRPr>
          </a:lvl4pPr>
          <a:lvl5pPr algn="ctr" rtl="0" eaLnBrk="0" fontAlgn="base" hangingPunct="0">
            <a:spcBef>
              <a:spcPct val="0"/>
            </a:spcBef>
            <a:spcAft>
              <a:spcPct val="0"/>
            </a:spcAft>
            <a:defRPr sz="4767">
              <a:solidFill>
                <a:schemeClr val="tx1"/>
              </a:solidFill>
              <a:latin typeface="Calibri" pitchFamily="34" charset="0"/>
            </a:defRPr>
          </a:lvl5pPr>
          <a:lvl6pPr marL="495285" algn="ctr" rtl="0" fontAlgn="base">
            <a:spcBef>
              <a:spcPct val="0"/>
            </a:spcBef>
            <a:spcAft>
              <a:spcPct val="0"/>
            </a:spcAft>
            <a:defRPr sz="4767">
              <a:solidFill>
                <a:schemeClr val="tx1"/>
              </a:solidFill>
              <a:latin typeface="Calibri" pitchFamily="34" charset="0"/>
            </a:defRPr>
          </a:lvl6pPr>
          <a:lvl7pPr marL="990570" algn="ctr" rtl="0" fontAlgn="base">
            <a:spcBef>
              <a:spcPct val="0"/>
            </a:spcBef>
            <a:spcAft>
              <a:spcPct val="0"/>
            </a:spcAft>
            <a:defRPr sz="4767">
              <a:solidFill>
                <a:schemeClr val="tx1"/>
              </a:solidFill>
              <a:latin typeface="Calibri" pitchFamily="34" charset="0"/>
            </a:defRPr>
          </a:lvl7pPr>
          <a:lvl8pPr marL="1485854" algn="ctr" rtl="0" fontAlgn="base">
            <a:spcBef>
              <a:spcPct val="0"/>
            </a:spcBef>
            <a:spcAft>
              <a:spcPct val="0"/>
            </a:spcAft>
            <a:defRPr sz="4767">
              <a:solidFill>
                <a:schemeClr val="tx1"/>
              </a:solidFill>
              <a:latin typeface="Calibri" pitchFamily="34" charset="0"/>
            </a:defRPr>
          </a:lvl8pPr>
          <a:lvl9pPr marL="1981139" algn="ctr" rtl="0" fontAlgn="base">
            <a:spcBef>
              <a:spcPct val="0"/>
            </a:spcBef>
            <a:spcAft>
              <a:spcPct val="0"/>
            </a:spcAft>
            <a:defRPr sz="4767">
              <a:solidFill>
                <a:schemeClr val="tx1"/>
              </a:solidFill>
              <a:latin typeface="Calibri" pitchFamily="34" charset="0"/>
            </a:defRPr>
          </a:lvl9pPr>
        </a:lstStyle>
        <a:p xmlns:a="http://schemas.openxmlformats.org/drawingml/2006/main">
          <a:r>
            <a:rPr lang="ru-RU" sz="2800" b="1" dirty="0" smtClean="0">
              <a:latin typeface="Georgia" panose="02040502050405020303" pitchFamily="18" charset="0"/>
            </a:rPr>
            <a:t>Доходы 2019</a:t>
          </a:r>
          <a:endParaRPr lang="ru-RU" sz="1400" b="1" dirty="0">
            <a:latin typeface="Georgia" panose="02040502050405020303" pitchFamily="18" charset="0"/>
          </a:endParaRPr>
        </a:p>
      </cdr:txBody>
    </cdr:sp>
  </cdr:relSizeAnchor>
  <cdr:relSizeAnchor xmlns:cdr="http://schemas.openxmlformats.org/drawingml/2006/chartDrawing">
    <cdr:from>
      <cdr:x>0.51251</cdr:x>
      <cdr:y>0.27464</cdr:y>
    </cdr:from>
    <cdr:to>
      <cdr:x>0.53898</cdr:x>
      <cdr:y>0.3206</cdr:y>
    </cdr:to>
    <cdr:pic>
      <cdr:nvPicPr>
        <cdr:cNvPr id="8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901878" y="1930548"/>
          <a:ext cx="304826" cy="32311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0.65633</cdr:x>
      <cdr:y>0.5</cdr:y>
    </cdr:from>
    <cdr:to>
      <cdr:x>0.68491</cdr:x>
      <cdr:y>0.54597</cdr:y>
    </cdr:to>
    <cdr:pic>
      <cdr:nvPicPr>
        <cdr:cNvPr id="9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7558062" y="3514724"/>
          <a:ext cx="329213" cy="32311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0.58754</cdr:x>
      <cdr:y>0.86878</cdr:y>
    </cdr:from>
    <cdr:to>
      <cdr:x>0.61613</cdr:x>
      <cdr:y>0.91474</cdr:y>
    </cdr:to>
    <cdr:pic>
      <cdr:nvPicPr>
        <cdr:cNvPr id="10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6765974" y="6107012"/>
          <a:ext cx="329213" cy="32311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0.33117</cdr:x>
      <cdr:y>0.64341</cdr:y>
    </cdr:from>
    <cdr:to>
      <cdr:x>0.35976</cdr:x>
      <cdr:y>0.68938</cdr:y>
    </cdr:to>
    <cdr:pic>
      <cdr:nvPicPr>
        <cdr:cNvPr id="11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/>
        <a:stretch xmlns:a="http://schemas.openxmlformats.org/drawingml/2006/main">
          <a:fillRect/>
        </a:stretch>
      </cdr:blipFill>
      <cdr:spPr>
        <a:xfrm xmlns:a="http://schemas.openxmlformats.org/drawingml/2006/main">
          <a:off x="3813646" y="4522836"/>
          <a:ext cx="329213" cy="32311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0.43122</cdr:x>
      <cdr:y>0.27464</cdr:y>
    </cdr:from>
    <cdr:to>
      <cdr:x>0.45928</cdr:x>
      <cdr:y>0.3206</cdr:y>
    </cdr:to>
    <cdr:pic>
      <cdr:nvPicPr>
        <cdr:cNvPr id="1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5"/>
        <a:stretch xmlns:a="http://schemas.openxmlformats.org/drawingml/2006/main">
          <a:fillRect/>
        </a:stretch>
      </cdr:blipFill>
      <cdr:spPr>
        <a:xfrm xmlns:a="http://schemas.openxmlformats.org/drawingml/2006/main">
          <a:off x="4965774" y="1930548"/>
          <a:ext cx="323116" cy="32311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0.47141</cdr:x>
      <cdr:y>0.28488</cdr:y>
    </cdr:from>
    <cdr:to>
      <cdr:x>0.5</cdr:x>
      <cdr:y>0.33085</cdr:y>
    </cdr:to>
    <cdr:pic>
      <cdr:nvPicPr>
        <cdr:cNvPr id="1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6"/>
        <a:stretch xmlns:a="http://schemas.openxmlformats.org/drawingml/2006/main">
          <a:fillRect/>
        </a:stretch>
      </cdr:blipFill>
      <cdr:spPr>
        <a:xfrm xmlns:a="http://schemas.openxmlformats.org/drawingml/2006/main">
          <a:off x="5428649" y="2002556"/>
          <a:ext cx="329213" cy="323116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0.78163</cdr:x>
      <cdr:y>0.60049</cdr:y>
    </cdr:from>
    <cdr:to>
      <cdr:x>0.81339</cdr:x>
      <cdr:y>0.65426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9001000" y="4221088"/>
          <a:ext cx="365792" cy="37798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0.44396</cdr:x>
      <cdr:y>0.60049</cdr:y>
    </cdr:from>
    <cdr:to>
      <cdr:x>0.47785</cdr:x>
      <cdr:y>0.65426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5112568" y="4221088"/>
          <a:ext cx="390178" cy="37798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0.52525</cdr:x>
      <cdr:y>0.30342</cdr:y>
    </cdr:from>
    <cdr:to>
      <cdr:x>0.55914</cdr:x>
      <cdr:y>0.35719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6048672" y="2132856"/>
          <a:ext cx="390178" cy="37798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0.57528</cdr:x>
      <cdr:y>0.30342</cdr:y>
    </cdr:from>
    <cdr:to>
      <cdr:x>0.60969</cdr:x>
      <cdr:y>0.35719</cdr:y>
    </cdr:to>
    <cdr:pic>
      <cdr:nvPicPr>
        <cdr:cNvPr id="6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/>
        <a:stretch xmlns:a="http://schemas.openxmlformats.org/drawingml/2006/main">
          <a:fillRect/>
        </a:stretch>
      </cdr:blipFill>
      <cdr:spPr>
        <a:xfrm xmlns:a="http://schemas.openxmlformats.org/drawingml/2006/main">
          <a:off x="6624736" y="2132856"/>
          <a:ext cx="396274" cy="37798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0.60109</cdr:x>
      <cdr:y>0.24195</cdr:y>
    </cdr:from>
    <cdr:to>
      <cdr:x>0.63444</cdr:x>
      <cdr:y>0.29573</cdr:y>
    </cdr:to>
    <cdr:pic>
      <cdr:nvPicPr>
        <cdr:cNvPr id="8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5"/>
        <a:stretch xmlns:a="http://schemas.openxmlformats.org/drawingml/2006/main">
          <a:fillRect/>
        </a:stretch>
      </cdr:blipFill>
      <cdr:spPr>
        <a:xfrm xmlns:a="http://schemas.openxmlformats.org/drawingml/2006/main">
          <a:off x="6922007" y="1700808"/>
          <a:ext cx="384081" cy="377985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8310" cy="503393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6195" y="0"/>
            <a:ext cx="2988310" cy="503393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fld id="{CC563962-1F4D-44AA-A253-BD643E2E0AFC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54100" y="1254125"/>
            <a:ext cx="4787900" cy="33861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56" tIns="46278" rIns="92556" bIns="4627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9611" y="4828381"/>
            <a:ext cx="5516880" cy="3950494"/>
          </a:xfrm>
          <a:prstGeom prst="rect">
            <a:avLst/>
          </a:prstGeom>
        </p:spPr>
        <p:txBody>
          <a:bodyPr vert="horz" lIns="92556" tIns="46278" rIns="92556" bIns="4627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29610"/>
            <a:ext cx="2988310" cy="503392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6195" y="9529610"/>
            <a:ext cx="2988310" cy="503392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7FD58948-AD49-4342-921C-34F19B4509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875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54100" y="1254125"/>
            <a:ext cx="4787900" cy="33861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58948-AD49-4342-921C-34F19B45099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625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54100" y="1254125"/>
            <a:ext cx="4787900" cy="33861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58948-AD49-4342-921C-34F19B45099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416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54100" y="1254125"/>
            <a:ext cx="4787900" cy="33861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58948-AD49-4342-921C-34F19B45099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099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54100" y="1254125"/>
            <a:ext cx="4787900" cy="33861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58948-AD49-4342-921C-34F19B45099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201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54100" y="1254125"/>
            <a:ext cx="4787900" cy="33861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58948-AD49-4342-921C-34F19B450998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997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54100" y="1254125"/>
            <a:ext cx="4787900" cy="33861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58948-AD49-4342-921C-34F19B450998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350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54100" y="1254125"/>
            <a:ext cx="4787900" cy="33861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58948-AD49-4342-921C-34F19B450998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342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54100" y="1254125"/>
            <a:ext cx="4787900" cy="33861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58948-AD49-4342-921C-34F19B450998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564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1886" y="2348402"/>
            <a:ext cx="908804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3772" y="4283816"/>
            <a:ext cx="7484269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0F9F0-7A98-43F7-959C-B467CD63EE71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1C24-FEA0-423B-9898-CCCB059854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A9719-E409-469A-A28D-FEE5A7B778EA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B270E-1662-42DE-B0D5-A139F2AD15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1564" y="302740"/>
            <a:ext cx="2405658" cy="64502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591" y="302740"/>
            <a:ext cx="7038777" cy="645022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D7F26-1021-4FE0-91AC-45FB71BF3CCD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A6E1E-E39C-4140-9E1C-AD1507E15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EA714-03E2-46CF-91A9-33FDBCDA3299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E1561-A800-450C-9DB5-43C53F923B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580" y="4857794"/>
            <a:ext cx="9088041" cy="1501435"/>
          </a:xfrm>
        </p:spPr>
        <p:txBody>
          <a:bodyPr anchor="t"/>
          <a:lstStyle>
            <a:lvl1pPr algn="l">
              <a:defRPr sz="4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580" y="3204114"/>
            <a:ext cx="9088041" cy="1653678"/>
          </a:xfrm>
        </p:spPr>
        <p:txBody>
          <a:bodyPr anchor="b"/>
          <a:lstStyle>
            <a:lvl1pPr marL="0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1pPr>
            <a:lvl2pPr marL="495285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990570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3pPr>
            <a:lvl4pPr marL="1485854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4pPr>
            <a:lvl5pPr marL="1981139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5pPr>
            <a:lvl6pPr marL="2476424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6pPr>
            <a:lvl7pPr marL="2971709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7pPr>
            <a:lvl8pPr marL="3466993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8pPr>
            <a:lvl9pPr marL="3962278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32E42-C2C8-4230-ACB1-C55C6BA4FDB8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2675A-8D1C-4FA3-B919-3C165808B9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591" y="1763927"/>
            <a:ext cx="4722217" cy="4989036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005" y="1763927"/>
            <a:ext cx="4722217" cy="4989036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4BDF8-5161-4FD7-BCEC-4F0E398C6A34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B5CC2-3050-4934-B9ED-AB3ADE48B2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591" y="1692178"/>
            <a:ext cx="4724074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591" y="2397397"/>
            <a:ext cx="4724074" cy="4355563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1294" y="1692178"/>
            <a:ext cx="4725930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1294" y="2397397"/>
            <a:ext cx="4725930" cy="4355563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8257E-D595-4DAF-B2AA-7D4B4B1E0A7A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296DD-2B9F-436F-9F23-1F7B40DAA6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EF4F3-DD36-477C-A52F-865E5C1A0AB5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366ED-C77C-4CAF-AAC1-89F799ABC4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EF0F4-810B-4DBA-B16F-4F9B11E253DA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52F7D-7562-4361-BCD3-20382CEB4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591" y="300987"/>
            <a:ext cx="3517533" cy="1280945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203" y="300990"/>
            <a:ext cx="5977020" cy="6451973"/>
          </a:xfrm>
        </p:spPr>
        <p:txBody>
          <a:bodyPr/>
          <a:lstStyle>
            <a:lvl1pPr>
              <a:defRPr sz="3467"/>
            </a:lvl1pPr>
            <a:lvl2pPr>
              <a:defRPr sz="3033"/>
            </a:lvl2pPr>
            <a:lvl3pPr>
              <a:defRPr sz="2600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591" y="1581935"/>
            <a:ext cx="3517533" cy="5171028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B210A-A02B-4002-9AC6-77F02559B0DC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A0A11-4065-44D5-ACDD-53C498EBCE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670" y="5291772"/>
            <a:ext cx="6415088" cy="624724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670" y="675471"/>
            <a:ext cx="6415088" cy="4535805"/>
          </a:xfrm>
        </p:spPr>
        <p:txBody>
          <a:bodyPr rtlCol="0">
            <a:normAutofit/>
          </a:bodyPr>
          <a:lstStyle>
            <a:lvl1pPr marL="0" indent="0">
              <a:buNone/>
              <a:defRPr sz="3467"/>
            </a:lvl1pPr>
            <a:lvl2pPr marL="495285" indent="0">
              <a:buNone/>
              <a:defRPr sz="3033"/>
            </a:lvl2pPr>
            <a:lvl3pPr marL="990570" indent="0">
              <a:buNone/>
              <a:defRPr sz="2600"/>
            </a:lvl3pPr>
            <a:lvl4pPr marL="1485854" indent="0">
              <a:buNone/>
              <a:defRPr sz="2167"/>
            </a:lvl4pPr>
            <a:lvl5pPr marL="1981139" indent="0">
              <a:buNone/>
              <a:defRPr sz="2167"/>
            </a:lvl5pPr>
            <a:lvl6pPr marL="2476424" indent="0">
              <a:buNone/>
              <a:defRPr sz="2167"/>
            </a:lvl6pPr>
            <a:lvl7pPr marL="2971709" indent="0">
              <a:buNone/>
              <a:defRPr sz="2167"/>
            </a:lvl7pPr>
            <a:lvl8pPr marL="3466993" indent="0">
              <a:buNone/>
              <a:defRPr sz="2167"/>
            </a:lvl8pPr>
            <a:lvl9pPr marL="3962278" indent="0">
              <a:buNone/>
              <a:defRPr sz="216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670" y="5916496"/>
            <a:ext cx="6415088" cy="887211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A1BF8-A2A4-450B-9B86-A94462B167C0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1A408-134E-43B8-AC27-5E4EF72805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34591" y="302737"/>
            <a:ext cx="9622632" cy="125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34591" y="1763927"/>
            <a:ext cx="9622632" cy="498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591" y="7006701"/>
            <a:ext cx="249475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553747-668F-4AFA-B8DA-CAB359647B71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036" y="7006701"/>
            <a:ext cx="33857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2466" y="7006701"/>
            <a:ext cx="249475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8E4A15-EC2B-4600-8B27-1AF39DF9E2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7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7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7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7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767">
          <a:solidFill>
            <a:schemeClr val="tx1"/>
          </a:solidFill>
          <a:latin typeface="Calibri" pitchFamily="34" charset="0"/>
        </a:defRPr>
      </a:lvl5pPr>
      <a:lvl6pPr marL="495285" algn="ctr" rtl="0" fontAlgn="base">
        <a:spcBef>
          <a:spcPct val="0"/>
        </a:spcBef>
        <a:spcAft>
          <a:spcPct val="0"/>
        </a:spcAft>
        <a:defRPr sz="4767">
          <a:solidFill>
            <a:schemeClr val="tx1"/>
          </a:solidFill>
          <a:latin typeface="Calibri" pitchFamily="34" charset="0"/>
        </a:defRPr>
      </a:lvl6pPr>
      <a:lvl7pPr marL="990570" algn="ctr" rtl="0" fontAlgn="base">
        <a:spcBef>
          <a:spcPct val="0"/>
        </a:spcBef>
        <a:spcAft>
          <a:spcPct val="0"/>
        </a:spcAft>
        <a:defRPr sz="4767">
          <a:solidFill>
            <a:schemeClr val="tx1"/>
          </a:solidFill>
          <a:latin typeface="Calibri" pitchFamily="34" charset="0"/>
        </a:defRPr>
      </a:lvl7pPr>
      <a:lvl8pPr marL="1485854" algn="ctr" rtl="0" fontAlgn="base">
        <a:spcBef>
          <a:spcPct val="0"/>
        </a:spcBef>
        <a:spcAft>
          <a:spcPct val="0"/>
        </a:spcAft>
        <a:defRPr sz="4767">
          <a:solidFill>
            <a:schemeClr val="tx1"/>
          </a:solidFill>
          <a:latin typeface="Calibri" pitchFamily="34" charset="0"/>
        </a:defRPr>
      </a:lvl8pPr>
      <a:lvl9pPr marL="1981139" algn="ctr" rtl="0" fontAlgn="base">
        <a:spcBef>
          <a:spcPct val="0"/>
        </a:spcBef>
        <a:spcAft>
          <a:spcPct val="0"/>
        </a:spcAft>
        <a:defRPr sz="4767">
          <a:solidFill>
            <a:schemeClr val="tx1"/>
          </a:solidFill>
          <a:latin typeface="Calibri" pitchFamily="34" charset="0"/>
        </a:defRPr>
      </a:lvl9pPr>
    </p:titleStyle>
    <p:bodyStyle>
      <a:lvl1pPr marL="371464" indent="-37146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1pPr>
      <a:lvl2pPr marL="804838" indent="-30955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033" kern="1200">
          <a:solidFill>
            <a:schemeClr val="tx1"/>
          </a:solidFill>
          <a:latin typeface="+mn-lt"/>
          <a:ea typeface="+mn-ea"/>
          <a:cs typeface="+mn-cs"/>
        </a:defRPr>
      </a:lvl2pPr>
      <a:lvl3pPr marL="1238212" indent="-24764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33497" indent="-24764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228781" indent="-24764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4066" indent="-247642" algn="l" defTabSz="990570" rtl="0" eaLnBrk="1" latinLnBrk="0" hangingPunct="1">
        <a:spcBef>
          <a:spcPct val="20000"/>
        </a:spcBef>
        <a:buFont typeface="Arial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19351" indent="-247642" algn="l" defTabSz="990570" rtl="0" eaLnBrk="1" latinLnBrk="0" hangingPunct="1">
        <a:spcBef>
          <a:spcPct val="20000"/>
        </a:spcBef>
        <a:buFont typeface="Arial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714636" indent="-247642" algn="l" defTabSz="990570" rtl="0" eaLnBrk="1" latinLnBrk="0" hangingPunct="1">
        <a:spcBef>
          <a:spcPct val="20000"/>
        </a:spcBef>
        <a:buFont typeface="Arial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209920" indent="-247642" algn="l" defTabSz="990570" rtl="0" eaLnBrk="1" latinLnBrk="0" hangingPunct="1">
        <a:spcBef>
          <a:spcPct val="20000"/>
        </a:spcBef>
        <a:buFont typeface="Arial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5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90570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85854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81139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76424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9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66993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62278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4.png"/><Relationship Id="rId7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5.jpeg"/><Relationship Id="rId11" Type="http://schemas.openxmlformats.org/officeDocument/2006/relationships/image" Target="../media/image70.png"/><Relationship Id="rId5" Type="http://schemas.openxmlformats.org/officeDocument/2006/relationships/image" Target="../media/image64.jpeg"/><Relationship Id="rId10" Type="http://schemas.openxmlformats.org/officeDocument/2006/relationships/image" Target="../media/image69.png"/><Relationship Id="rId4" Type="http://schemas.openxmlformats.org/officeDocument/2006/relationships/image" Target="../media/image60.png"/><Relationship Id="rId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4.png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60.png"/><Relationship Id="rId9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60.png"/><Relationship Id="rId7" Type="http://schemas.openxmlformats.org/officeDocument/2006/relationships/image" Target="../media/image7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4.png"/><Relationship Id="rId7" Type="http://schemas.openxmlformats.org/officeDocument/2006/relationships/image" Target="../media/image8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60.png"/><Relationship Id="rId9" Type="http://schemas.openxmlformats.org/officeDocument/2006/relationships/image" Target="../media/image8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60.png"/><Relationship Id="rId7" Type="http://schemas.openxmlformats.org/officeDocument/2006/relationships/image" Target="../media/image9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4.pn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Relationship Id="rId9" Type="http://schemas.openxmlformats.org/officeDocument/2006/relationships/image" Target="../media/image1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4.pn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16.jpeg"/><Relationship Id="rId9" Type="http://schemas.openxmlformats.org/officeDocument/2006/relationships/image" Target="../media/image1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0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7" Type="http://schemas.openxmlformats.org/officeDocument/2006/relationships/image" Target="../media/image153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pw.ironstar.eve.vosdem&amp;h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jpeg"/><Relationship Id="rId4" Type="http://schemas.openxmlformats.org/officeDocument/2006/relationships/hyperlink" Target="https://apps.apple.com/ru/app/%D1%82%D0%B8%D1%84%D0%BB%25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6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Relationship Id="rId9" Type="http://schemas.openxmlformats.org/officeDocument/2006/relationships/image" Target="../media/image1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openxmlformats.org/officeDocument/2006/relationships/image" Target="../media/image163.jpeg"/><Relationship Id="rId7" Type="http://schemas.openxmlformats.org/officeDocument/2006/relationships/image" Target="../media/image18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Relationship Id="rId9" Type="http://schemas.openxmlformats.org/officeDocument/2006/relationships/image" Target="../media/image18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3" Type="http://schemas.openxmlformats.org/officeDocument/2006/relationships/image" Target="../media/image163.jpeg"/><Relationship Id="rId7" Type="http://schemas.openxmlformats.org/officeDocument/2006/relationships/image" Target="../media/image18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3" Type="http://schemas.openxmlformats.org/officeDocument/2006/relationships/image" Target="../media/image163.jpeg"/><Relationship Id="rId7" Type="http://schemas.openxmlformats.org/officeDocument/2006/relationships/image" Target="../media/image19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Relationship Id="rId9" Type="http://schemas.openxmlformats.org/officeDocument/2006/relationships/image" Target="../media/image196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eg"/><Relationship Id="rId3" Type="http://schemas.openxmlformats.org/officeDocument/2006/relationships/image" Target="../media/image163.jpeg"/><Relationship Id="rId7" Type="http://schemas.openxmlformats.org/officeDocument/2006/relationships/image" Target="../media/image20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jpeg"/><Relationship Id="rId5" Type="http://schemas.openxmlformats.org/officeDocument/2006/relationships/image" Target="../media/image198.png"/><Relationship Id="rId4" Type="http://schemas.openxmlformats.org/officeDocument/2006/relationships/image" Target="../media/image197.png"/><Relationship Id="rId9" Type="http://schemas.openxmlformats.org/officeDocument/2006/relationships/image" Target="../media/image20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jpeg"/><Relationship Id="rId3" Type="http://schemas.openxmlformats.org/officeDocument/2006/relationships/image" Target="../media/image4.png"/><Relationship Id="rId7" Type="http://schemas.openxmlformats.org/officeDocument/2006/relationships/image" Target="../media/image20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.png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jpeg"/><Relationship Id="rId5" Type="http://schemas.openxmlformats.org/officeDocument/2006/relationships/image" Target="../media/image216.png"/><Relationship Id="rId4" Type="http://schemas.openxmlformats.org/officeDocument/2006/relationships/image" Target="../media/image2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5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3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jpeg"/><Relationship Id="rId3" Type="http://schemas.openxmlformats.org/officeDocument/2006/relationships/image" Target="../media/image219.jpeg"/><Relationship Id="rId7" Type="http://schemas.openxmlformats.org/officeDocument/2006/relationships/image" Target="../media/image223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220.png"/><Relationship Id="rId9" Type="http://schemas.openxmlformats.org/officeDocument/2006/relationships/image" Target="../media/image22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6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28.jpe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231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218.png"/><Relationship Id="rId5" Type="http://schemas.openxmlformats.org/officeDocument/2006/relationships/diagramData" Target="../diagrams/data2.xml"/><Relationship Id="rId10" Type="http://schemas.openxmlformats.org/officeDocument/2006/relationships/image" Target="../media/image230.jpeg"/><Relationship Id="rId4" Type="http://schemas.openxmlformats.org/officeDocument/2006/relationships/image" Target="../media/image229.jpeg"/><Relationship Id="rId9" Type="http://schemas.microsoft.com/office/2007/relationships/diagramDrawing" Target="../diagrams/drawing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.png"/><Relationship Id="rId5" Type="http://schemas.openxmlformats.org/officeDocument/2006/relationships/image" Target="../media/image248.jpeg"/><Relationship Id="rId4" Type="http://schemas.openxmlformats.org/officeDocument/2006/relationships/image" Target="../media/image24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2.jpeg"/><Relationship Id="rId4" Type="http://schemas.openxmlformats.org/officeDocument/2006/relationships/image" Target="../media/image25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55.jpeg"/><Relationship Id="rId4" Type="http://schemas.openxmlformats.org/officeDocument/2006/relationships/image" Target="../media/image25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58.jpeg"/><Relationship Id="rId5" Type="http://schemas.openxmlformats.org/officeDocument/2006/relationships/image" Target="../media/image257.jpe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60.jpeg"/><Relationship Id="rId5" Type="http://schemas.openxmlformats.org/officeDocument/2006/relationships/image" Target="../media/image259.jpe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261.jpe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262.jpe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265.jpeg"/><Relationship Id="rId5" Type="http://schemas.openxmlformats.org/officeDocument/2006/relationships/image" Target="../media/image264.jpe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267.jpeg"/><Relationship Id="rId5" Type="http://schemas.openxmlformats.org/officeDocument/2006/relationships/image" Target="../media/image266.jpeg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269.jpeg"/><Relationship Id="rId5" Type="http://schemas.openxmlformats.org/officeDocument/2006/relationships/image" Target="../media/image268.jpe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271.jpeg"/><Relationship Id="rId5" Type="http://schemas.openxmlformats.org/officeDocument/2006/relationships/image" Target="../media/image270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4.jpeg"/><Relationship Id="rId4" Type="http://schemas.openxmlformats.org/officeDocument/2006/relationships/image" Target="../media/image27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276.jpeg"/><Relationship Id="rId5" Type="http://schemas.openxmlformats.org/officeDocument/2006/relationships/image" Target="../media/image275.jpeg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278.jpeg"/><Relationship Id="rId5" Type="http://schemas.openxmlformats.org/officeDocument/2006/relationships/image" Target="../media/image277.jpeg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280.jpeg"/><Relationship Id="rId5" Type="http://schemas.openxmlformats.org/officeDocument/2006/relationships/image" Target="../media/image279.jpeg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282.jpeg"/><Relationship Id="rId5" Type="http://schemas.openxmlformats.org/officeDocument/2006/relationships/image" Target="../media/image281.jpeg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284.jpeg"/><Relationship Id="rId5" Type="http://schemas.openxmlformats.org/officeDocument/2006/relationships/image" Target="../media/image283.jpeg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285.jpeg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.png"/><Relationship Id="rId3" Type="http://schemas.openxmlformats.org/officeDocument/2006/relationships/image" Target="../media/image287.png"/><Relationship Id="rId7" Type="http://schemas.openxmlformats.org/officeDocument/2006/relationships/image" Target="../media/image291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9.png"/><Relationship Id="rId4" Type="http://schemas.openxmlformats.org/officeDocument/2006/relationships/image" Target="../media/image288.png"/><Relationship Id="rId9" Type="http://schemas.openxmlformats.org/officeDocument/2006/relationships/image" Target="../media/image29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srk.ru/" TargetMode="External"/><Relationship Id="rId5" Type="http://schemas.openxmlformats.org/officeDocument/2006/relationships/hyperlink" Target="mailto:info@ksrk.ru" TargetMode="External"/><Relationship Id="rId4" Type="http://schemas.openxmlformats.org/officeDocument/2006/relationships/image" Target="../media/image28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3000">
              <a:schemeClr val="accent1">
                <a:lumMod val="45000"/>
                <a:lumOff val="55000"/>
              </a:schemeClr>
            </a:gs>
            <a:gs pos="47000">
              <a:schemeClr val="accent1">
                <a:lumMod val="45000"/>
                <a:lumOff val="55000"/>
              </a:schemeClr>
            </a:gs>
            <a:gs pos="86885">
              <a:schemeClr val="accent1">
                <a:lumMod val="75000"/>
              </a:schemeClr>
            </a:gs>
            <a:gs pos="6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" t="2998" r="388" b="2449"/>
          <a:stretch/>
        </p:blipFill>
        <p:spPr>
          <a:xfrm>
            <a:off x="368016" y="350839"/>
            <a:ext cx="9930891" cy="685665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0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746" y="5981120"/>
            <a:ext cx="720080" cy="114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657900" y="5981121"/>
            <a:ext cx="567308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0033CC"/>
                </a:solidFill>
                <a:latin typeface="Georgia" pitchFamily="18" charset="0"/>
              </a:rPr>
              <a:t>ГОДОВОЙ ОТЧЕТ КУЛЬТУРНО-СПОРТИВНОГО РЕАБИЛИТАЦИОННОГО КОМПЛЕКСА</a:t>
            </a:r>
          </a:p>
          <a:p>
            <a:pPr lvl="0"/>
            <a:r>
              <a:rPr lang="ru-RU" sz="1600" b="1" dirty="0">
                <a:solidFill>
                  <a:srgbClr val="0033CC"/>
                </a:solidFill>
                <a:latin typeface="Georgia" pitchFamily="18" charset="0"/>
              </a:rPr>
              <a:t>ВСЕРОССИЙСКОГО ОБЩЕСТВА СЛЕПЫХ ЗА </a:t>
            </a:r>
            <a:r>
              <a:rPr lang="ru-RU" sz="2000" b="1" dirty="0">
                <a:solidFill>
                  <a:srgbClr val="0033CC"/>
                </a:solidFill>
                <a:latin typeface="Georgia" pitchFamily="18" charset="0"/>
              </a:rPr>
              <a:t>2019</a:t>
            </a:r>
            <a:r>
              <a:rPr lang="ru-RU" sz="1600" b="1" dirty="0">
                <a:solidFill>
                  <a:srgbClr val="0033CC"/>
                </a:solidFill>
                <a:latin typeface="Georgia" pitchFamily="18" charset="0"/>
              </a:rPr>
              <a:t> год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65386" y="467469"/>
            <a:ext cx="8996208" cy="1033488"/>
          </a:xfrm>
          <a:prstGeom prst="rect">
            <a:avLst/>
          </a:prstGeom>
          <a:noFill/>
        </p:spPr>
        <p:txBody>
          <a:bodyPr wrap="square" lIns="99060" tIns="49530" rIns="99060" bIns="4953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3033" b="1" dirty="0">
                <a:ln/>
                <a:solidFill>
                  <a:schemeClr val="bg2">
                    <a:lumMod val="50000"/>
                  </a:schemeClr>
                </a:solidFill>
              </a:rPr>
              <a:t>Будущее – это не то, куда мы идём,</a:t>
            </a:r>
          </a:p>
          <a:p>
            <a:r>
              <a:rPr lang="ru-RU" sz="3033" b="1" dirty="0">
                <a:ln/>
                <a:solidFill>
                  <a:schemeClr val="bg2">
                    <a:lumMod val="50000"/>
                  </a:schemeClr>
                </a:solidFill>
              </a:rPr>
              <a:t>а то, что мы создаём!</a:t>
            </a:r>
          </a:p>
        </p:txBody>
      </p:sp>
    </p:spTree>
    <p:extLst>
      <p:ext uri="{BB962C8B-B14F-4D97-AF65-F5344CB8AC3E}">
        <p14:creationId xmlns:p14="http://schemas.microsoft.com/office/powerpoint/2010/main" val="255647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0418" y="378102"/>
            <a:ext cx="854210" cy="135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835812" y="362612"/>
            <a:ext cx="7967794" cy="12382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latin typeface="Georgia" panose="02040502050405020303" pitchFamily="18" charset="0"/>
              </a:rPr>
              <a:t>Социокультурная реабилитация</a:t>
            </a:r>
            <a:endParaRPr lang="ru-RU" sz="3600" dirty="0"/>
          </a:p>
        </p:txBody>
      </p:sp>
      <p:sp>
        <p:nvSpPr>
          <p:cNvPr id="17419" name="TextBox 13"/>
          <p:cNvSpPr txBox="1">
            <a:spLocks noChangeArrowheads="1"/>
          </p:cNvSpPr>
          <p:nvPr/>
        </p:nvSpPr>
        <p:spPr bwMode="auto">
          <a:xfrm>
            <a:off x="1169442" y="3894347"/>
            <a:ext cx="85689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Georgia" pitchFamily="18" charset="0"/>
              </a:rPr>
              <a:t>     На </a:t>
            </a:r>
            <a:r>
              <a:rPr lang="ru-RU" dirty="0">
                <a:latin typeface="Georgia" pitchFamily="18" charset="0"/>
              </a:rPr>
              <a:t>базе КСРК ВОС постоянно действуют </a:t>
            </a:r>
            <a:r>
              <a:rPr lang="ru-RU" dirty="0" smtClean="0">
                <a:latin typeface="Georgia" pitchFamily="18" charset="0"/>
              </a:rPr>
              <a:t>9 </a:t>
            </a:r>
            <a:r>
              <a:rPr lang="ru-RU" dirty="0">
                <a:latin typeface="Georgia" pitchFamily="18" charset="0"/>
              </a:rPr>
              <a:t>коллективов художественной самодеятельности. Активными участниками коллективов являются более 200 инвалидов по зрению.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571" y="5024629"/>
            <a:ext cx="2908920" cy="193928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05" y="5010859"/>
            <a:ext cx="2929576" cy="195305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" r="4493"/>
          <a:stretch/>
        </p:blipFill>
        <p:spPr>
          <a:xfrm>
            <a:off x="2627605" y="1792968"/>
            <a:ext cx="2340260" cy="17145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108" y="1796317"/>
            <a:ext cx="2730303" cy="17287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0" r="5281"/>
          <a:stretch/>
        </p:blipFill>
        <p:spPr>
          <a:xfrm>
            <a:off x="5048874" y="1799930"/>
            <a:ext cx="2016224" cy="17214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082" y="4992388"/>
            <a:ext cx="2964329" cy="1976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1" t="12204" r="26493"/>
          <a:stretch/>
        </p:blipFill>
        <p:spPr>
          <a:xfrm>
            <a:off x="830406" y="1799241"/>
            <a:ext cx="1716191" cy="17234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42000">
              <a:schemeClr val="accent6">
                <a:lumMod val="20000"/>
                <a:lumOff val="80000"/>
              </a:schemeClr>
            </a:gs>
            <a:gs pos="79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410" y="387957"/>
            <a:ext cx="832422" cy="132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793" y="190632"/>
            <a:ext cx="2590747" cy="1716997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12430" y="335095"/>
            <a:ext cx="6708745" cy="1238250"/>
          </a:xfrm>
        </p:spPr>
        <p:txBody>
          <a:bodyPr/>
          <a:lstStyle/>
          <a:p>
            <a:pPr eaLnBrk="1" hangingPunct="1"/>
            <a:r>
              <a:rPr lang="ru-RU" sz="1950" b="1" dirty="0">
                <a:latin typeface="Georgia" pitchFamily="18" charset="0"/>
              </a:rPr>
              <a:t>Всероссийский открытый </a:t>
            </a:r>
            <a:br>
              <a:rPr lang="ru-RU" sz="1950" b="1" dirty="0">
                <a:latin typeface="Georgia" pitchFamily="18" charset="0"/>
              </a:rPr>
            </a:br>
            <a:r>
              <a:rPr lang="ru-RU" sz="1950" b="1" dirty="0">
                <a:latin typeface="Georgia" pitchFamily="18" charset="0"/>
              </a:rPr>
              <a:t>театральный фестиваль ВОС </a:t>
            </a:r>
            <a:br>
              <a:rPr lang="ru-RU" sz="1950" b="1" dirty="0">
                <a:latin typeface="Georgia" pitchFamily="18" charset="0"/>
              </a:rPr>
            </a:br>
            <a:r>
              <a:rPr lang="ru-RU" sz="2167" b="1" dirty="0">
                <a:latin typeface="Georgia" pitchFamily="18" charset="0"/>
              </a:rPr>
              <a:t>«Пространство равных возможностей»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11" y="4264426"/>
            <a:ext cx="5490865" cy="281681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95" y="1868838"/>
            <a:ext cx="3320160" cy="22134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6" r="18773" b="11390"/>
          <a:stretch/>
        </p:blipFill>
        <p:spPr>
          <a:xfrm>
            <a:off x="7988911" y="4264426"/>
            <a:ext cx="1760509" cy="281681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Прямоугольник 11"/>
          <p:cNvSpPr/>
          <p:nvPr/>
        </p:nvSpPr>
        <p:spPr>
          <a:xfrm>
            <a:off x="4295662" y="1820267"/>
            <a:ext cx="551474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25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В Год театра в России Всероссийское общество слепых, Культурно-спортивный реабилитационный комплекс ВОС при поддержке Фонда президентских грантов в апреле 2019 года провели фестиваль, который объединил 17 театральных коллективов</a:t>
            </a:r>
            <a:r>
              <a:rPr lang="en-US" sz="1625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(200 </a:t>
            </a:r>
            <a:r>
              <a:rPr lang="ru-RU" sz="1625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человек) из 14 регионов нашей страны. </a:t>
            </a:r>
          </a:p>
          <a:p>
            <a:r>
              <a:rPr lang="ru-RU" sz="1625" dirty="0">
                <a:latin typeface="Georgia" panose="02040502050405020303" pitchFamily="18" charset="0"/>
                <a:ea typeface="Times New Roman" panose="02020603050405020304" pitchFamily="18" charset="0"/>
              </a:rPr>
              <a:t>       Среди них как народные театры с полувековой историей, так и молодые перспективные коллективы.</a:t>
            </a:r>
            <a:endParaRPr lang="ru-RU" sz="1625" dirty="0">
              <a:latin typeface="Georgia" panose="02040502050405020303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3" t="25012" r="66879" b="38641"/>
          <a:stretch/>
        </p:blipFill>
        <p:spPr>
          <a:xfrm>
            <a:off x="6883932" y="4433160"/>
            <a:ext cx="624069" cy="62406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5" t="22718" r="9668" b="36393"/>
          <a:stretch/>
        </p:blipFill>
        <p:spPr>
          <a:xfrm>
            <a:off x="6922831" y="5211139"/>
            <a:ext cx="546061" cy="70207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1" t="9086" r="30746" b="31850"/>
          <a:stretch/>
        </p:blipFill>
        <p:spPr>
          <a:xfrm>
            <a:off x="6688806" y="6067128"/>
            <a:ext cx="1014113" cy="101411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10229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41000">
              <a:schemeClr val="accent6">
                <a:lumMod val="20000"/>
                <a:lumOff val="80000"/>
              </a:schemeClr>
            </a:gs>
            <a:gs pos="76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410" y="397841"/>
            <a:ext cx="832422" cy="132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28" y="200516"/>
            <a:ext cx="2590747" cy="1716997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23484" y="335095"/>
            <a:ext cx="6708745" cy="1238250"/>
          </a:xfrm>
        </p:spPr>
        <p:txBody>
          <a:bodyPr/>
          <a:lstStyle/>
          <a:p>
            <a:pPr eaLnBrk="1" hangingPunct="1"/>
            <a:r>
              <a:rPr lang="ru-RU" sz="1950" b="1" dirty="0">
                <a:latin typeface="Georgia" pitchFamily="18" charset="0"/>
              </a:rPr>
              <a:t>Всероссийский открытый </a:t>
            </a:r>
            <a:br>
              <a:rPr lang="ru-RU" sz="1950" b="1" dirty="0">
                <a:latin typeface="Georgia" pitchFamily="18" charset="0"/>
              </a:rPr>
            </a:br>
            <a:r>
              <a:rPr lang="ru-RU" sz="1950" b="1" dirty="0">
                <a:latin typeface="Georgia" pitchFamily="18" charset="0"/>
              </a:rPr>
              <a:t>театральный фестиваль ВОС </a:t>
            </a:r>
            <a:br>
              <a:rPr lang="ru-RU" sz="1950" b="1" dirty="0">
                <a:latin typeface="Georgia" pitchFamily="18" charset="0"/>
              </a:rPr>
            </a:br>
            <a:r>
              <a:rPr lang="ru-RU" sz="2167" b="1" dirty="0">
                <a:latin typeface="Georgia" pitchFamily="18" charset="0"/>
              </a:rPr>
              <a:t>«Пространство равных возможностей»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5871" y="1605146"/>
            <a:ext cx="5669976" cy="3718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571" dirty="0">
                <a:latin typeface="Georgia" panose="02040502050405020303" pitchFamily="18" charset="0"/>
              </a:rPr>
              <a:t>       В церемонии открытия Фестиваля приняли участие </a:t>
            </a:r>
            <a:r>
              <a:rPr lang="ru-RU" sz="1571" dirty="0">
                <a:latin typeface="Georgia" panose="02040502050405020303" pitchFamily="18" charset="0"/>
                <a:cs typeface="Times New Roman" panose="02020603050405020304" pitchFamily="18" charset="0"/>
              </a:rPr>
              <a:t>с</a:t>
            </a:r>
            <a:r>
              <a:rPr lang="ru-RU" sz="157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оветская и российская актриса театра и кино, народная артистка РСФСР Лариса Анатольевна Лужина, </a:t>
            </a:r>
            <a:r>
              <a:rPr lang="ru-RU" sz="1571" dirty="0">
                <a:latin typeface="Georgia" panose="02040502050405020303" pitchFamily="18" charset="0"/>
              </a:rPr>
              <a:t>вице-президент Всероссийского общества слепых  Владимир Васильевич Сипкин, начальник Управления социального развития администрации Аппарата управления ВОС Сергей Егорович Ковалев, </a:t>
            </a:r>
            <a:r>
              <a:rPr lang="ru-RU" sz="1571" dirty="0">
                <a:latin typeface="Georgia" panose="02040502050405020303" pitchFamily="18" charset="0"/>
                <a:ea typeface="Times New Roman" panose="02020603050405020304" pitchFamily="18" charset="0"/>
              </a:rPr>
              <a:t>специалист отдела театрального искусства и детского художественного творчества Государственного Российского Дома народного творчества имени В.Д. Поленова Динара Маратовна Абдуллина,</a:t>
            </a:r>
            <a:r>
              <a:rPr lang="ru-RU" sz="1571" b="1" dirty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571" dirty="0">
                <a:latin typeface="Georgia" panose="02040502050405020303" pitchFamily="18" charset="0"/>
                <a:ea typeface="Times New Roman" panose="02020603050405020304" pitchFamily="18" charset="0"/>
              </a:rPr>
              <a:t>руководитель программы «Особый взгляд» благотворительного фонда Алишера Усманова «Искусство, наука и спорт» Ксения Михайловна Дмитриева.</a:t>
            </a:r>
            <a:endParaRPr lang="ru-RU" sz="1571" dirty="0">
              <a:latin typeface="Georgia" panose="02040502050405020303" pitchFamily="18" charset="0"/>
            </a:endParaRPr>
          </a:p>
          <a:p>
            <a:endParaRPr lang="ru-RU" sz="1571" dirty="0"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96" y="5031776"/>
            <a:ext cx="3177395" cy="211826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1" r="30556"/>
          <a:stretch/>
        </p:blipFill>
        <p:spPr>
          <a:xfrm>
            <a:off x="859996" y="1742388"/>
            <a:ext cx="1906539" cy="312034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r="51878" b="3422"/>
          <a:stretch/>
        </p:blipFill>
        <p:spPr>
          <a:xfrm>
            <a:off x="8440014" y="1730204"/>
            <a:ext cx="1394555" cy="311509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5"/>
          <a:stretch/>
        </p:blipFill>
        <p:spPr>
          <a:xfrm>
            <a:off x="5567080" y="5033225"/>
            <a:ext cx="4267489" cy="209461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3" t="25012" r="66879" b="38641"/>
          <a:stretch/>
        </p:blipFill>
        <p:spPr>
          <a:xfrm>
            <a:off x="4321396" y="5022166"/>
            <a:ext cx="547375" cy="5473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5" t="22718" r="9668" b="36393"/>
          <a:stretch/>
        </p:blipFill>
        <p:spPr>
          <a:xfrm>
            <a:off x="4863304" y="5198135"/>
            <a:ext cx="530859" cy="68253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31" y="5823047"/>
            <a:ext cx="899087" cy="130479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098698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41000">
              <a:schemeClr val="accent6">
                <a:lumMod val="20000"/>
                <a:lumOff val="80000"/>
              </a:schemeClr>
            </a:gs>
            <a:gs pos="73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410" y="395462"/>
            <a:ext cx="832422" cy="132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28" y="198137"/>
            <a:ext cx="2590747" cy="1716997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23484" y="335095"/>
            <a:ext cx="6708745" cy="1238250"/>
          </a:xfrm>
        </p:spPr>
        <p:txBody>
          <a:bodyPr/>
          <a:lstStyle/>
          <a:p>
            <a:pPr eaLnBrk="1" hangingPunct="1"/>
            <a:r>
              <a:rPr lang="ru-RU" sz="1950" b="1" dirty="0">
                <a:latin typeface="Georgia" pitchFamily="18" charset="0"/>
              </a:rPr>
              <a:t>Всероссийский открытый </a:t>
            </a:r>
            <a:br>
              <a:rPr lang="ru-RU" sz="1950" b="1" dirty="0">
                <a:latin typeface="Georgia" pitchFamily="18" charset="0"/>
              </a:rPr>
            </a:br>
            <a:r>
              <a:rPr lang="ru-RU" sz="1950" b="1" dirty="0">
                <a:latin typeface="Georgia" pitchFamily="18" charset="0"/>
              </a:rPr>
              <a:t>театральный фестиваль ВОС </a:t>
            </a:r>
            <a:br>
              <a:rPr lang="ru-RU" sz="1950" b="1" dirty="0">
                <a:latin typeface="Georgia" pitchFamily="18" charset="0"/>
              </a:rPr>
            </a:br>
            <a:r>
              <a:rPr lang="ru-RU" sz="2167" b="1" dirty="0">
                <a:latin typeface="Georgia" pitchFamily="18" charset="0"/>
              </a:rPr>
              <a:t>«Пространство равных возможностей»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53618" y="1763052"/>
            <a:ext cx="3917144" cy="2660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517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спектакли фестиваля «Пространство равных возможностей» сопровождались </a:t>
            </a:r>
            <a:r>
              <a:rPr lang="ru-RU" sz="1517" dirty="0" err="1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тифлокомментированием</a:t>
            </a:r>
            <a:r>
              <a:rPr lang="ru-RU" sz="1517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7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людей с инвалидностью по зрению. Перед каждым спектаклем на входе в зрительный зал специалисты КСРК ВОС выдавали желающим приборы с индивидуальными наушниками. Работа </a:t>
            </a:r>
            <a:r>
              <a:rPr lang="ru-RU" sz="1517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тифлокомментаторов</a:t>
            </a:r>
            <a:r>
              <a:rPr lang="ru-RU" sz="1517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помогла нашим зрителям ярче воспринимать происходя-</a:t>
            </a:r>
            <a:r>
              <a:rPr lang="ru-RU" sz="1517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щее</a:t>
            </a:r>
            <a:r>
              <a:rPr lang="ru-RU" sz="1517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сцене. </a:t>
            </a:r>
            <a:endParaRPr lang="ru-RU" sz="1192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7" t="6525" b="14538"/>
          <a:stretch/>
        </p:blipFill>
        <p:spPr>
          <a:xfrm>
            <a:off x="6095656" y="4418105"/>
            <a:ext cx="3786754" cy="27070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r="24013"/>
          <a:stretch/>
        </p:blipFill>
        <p:spPr>
          <a:xfrm>
            <a:off x="830516" y="1876774"/>
            <a:ext cx="1871734" cy="233023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1" t="26375" r="2751" b="6295"/>
          <a:stretch/>
        </p:blipFill>
        <p:spPr>
          <a:xfrm flipH="1">
            <a:off x="6670762" y="1876773"/>
            <a:ext cx="3211648" cy="228112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16" y="4423460"/>
            <a:ext cx="4060638" cy="270709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69632">
            <a:off x="4812826" y="5187239"/>
            <a:ext cx="1659999" cy="11688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173402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46000">
              <a:schemeClr val="accent6">
                <a:lumMod val="20000"/>
                <a:lumOff val="80000"/>
              </a:schemeClr>
            </a:gs>
            <a:gs pos="77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136" y="395461"/>
            <a:ext cx="832422" cy="132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89" y="162209"/>
            <a:ext cx="2590747" cy="1716997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23484" y="335095"/>
            <a:ext cx="6708745" cy="1238250"/>
          </a:xfrm>
        </p:spPr>
        <p:txBody>
          <a:bodyPr/>
          <a:lstStyle/>
          <a:p>
            <a:pPr eaLnBrk="1" hangingPunct="1"/>
            <a:r>
              <a:rPr lang="ru-RU" sz="1950" b="1" dirty="0">
                <a:latin typeface="Georgia" pitchFamily="18" charset="0"/>
              </a:rPr>
              <a:t>Всероссийский открытый </a:t>
            </a:r>
            <a:br>
              <a:rPr lang="ru-RU" sz="1950" b="1" dirty="0">
                <a:latin typeface="Georgia" pitchFamily="18" charset="0"/>
              </a:rPr>
            </a:br>
            <a:r>
              <a:rPr lang="ru-RU" sz="1950" b="1" dirty="0">
                <a:latin typeface="Georgia" pitchFamily="18" charset="0"/>
              </a:rPr>
              <a:t>театральный фестиваль ВОС </a:t>
            </a:r>
            <a:br>
              <a:rPr lang="ru-RU" sz="1950" b="1" dirty="0">
                <a:latin typeface="Georgia" pitchFamily="18" charset="0"/>
              </a:rPr>
            </a:br>
            <a:r>
              <a:rPr lang="ru-RU" sz="2167" b="1" dirty="0">
                <a:latin typeface="Georgia" pitchFamily="18" charset="0"/>
              </a:rPr>
              <a:t>«Пространство равных возможностей»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8050" y="2075822"/>
            <a:ext cx="4093801" cy="1493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17" i="1" dirty="0">
                <a:latin typeface="Georgia" panose="02040502050405020303" pitchFamily="18" charset="0"/>
              </a:rPr>
              <a:t>"Театр – искусство прекрасное. Оно облагораживает, воспитывает человека. Тот, кто любит театр по настоящему, всегда уносит из него запас мудрости и доброты."</a:t>
            </a:r>
          </a:p>
          <a:p>
            <a:pPr algn="just"/>
            <a:r>
              <a:rPr lang="ru-RU" sz="1517" dirty="0">
                <a:latin typeface="Georgia" panose="02040502050405020303" pitchFamily="18" charset="0"/>
              </a:rPr>
              <a:t>                                             К.С. Станиславский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9" t="8083" r="12574"/>
          <a:stretch/>
        </p:blipFill>
        <p:spPr>
          <a:xfrm>
            <a:off x="4877856" y="1864956"/>
            <a:ext cx="2028225" cy="19148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6" t="17280" r="2270"/>
          <a:stretch/>
        </p:blipFill>
        <p:spPr>
          <a:xfrm>
            <a:off x="7066299" y="1864956"/>
            <a:ext cx="2766904" cy="193601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5"/>
          <a:stretch/>
        </p:blipFill>
        <p:spPr>
          <a:xfrm>
            <a:off x="848265" y="3568950"/>
            <a:ext cx="2399766" cy="218424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-99" b="17756"/>
          <a:stretch/>
        </p:blipFill>
        <p:spPr>
          <a:xfrm>
            <a:off x="3397211" y="4270593"/>
            <a:ext cx="3454374" cy="218424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r="7778"/>
          <a:stretch/>
        </p:blipFill>
        <p:spPr>
          <a:xfrm>
            <a:off x="7000767" y="4859958"/>
            <a:ext cx="2832437" cy="218424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34651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43000">
              <a:schemeClr val="accent6">
                <a:lumMod val="20000"/>
                <a:lumOff val="80000"/>
              </a:schemeClr>
            </a:gs>
            <a:gs pos="76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136" y="395461"/>
            <a:ext cx="832422" cy="132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97" y="198136"/>
            <a:ext cx="2590747" cy="1716997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23484" y="335095"/>
            <a:ext cx="6708745" cy="1238250"/>
          </a:xfrm>
        </p:spPr>
        <p:txBody>
          <a:bodyPr/>
          <a:lstStyle/>
          <a:p>
            <a:pPr eaLnBrk="1" hangingPunct="1"/>
            <a:r>
              <a:rPr lang="ru-RU" sz="1950" b="1" dirty="0">
                <a:latin typeface="Georgia" pitchFamily="18" charset="0"/>
              </a:rPr>
              <a:t>Всероссийский открытый </a:t>
            </a:r>
            <a:br>
              <a:rPr lang="ru-RU" sz="1950" b="1" dirty="0">
                <a:latin typeface="Georgia" pitchFamily="18" charset="0"/>
              </a:rPr>
            </a:br>
            <a:r>
              <a:rPr lang="ru-RU" sz="1950" b="1" dirty="0">
                <a:latin typeface="Georgia" pitchFamily="18" charset="0"/>
              </a:rPr>
              <a:t>театральный фестиваль ВОС </a:t>
            </a:r>
            <a:br>
              <a:rPr lang="ru-RU" sz="1950" b="1" dirty="0">
                <a:latin typeface="Georgia" pitchFamily="18" charset="0"/>
              </a:rPr>
            </a:br>
            <a:r>
              <a:rPr lang="ru-RU" sz="2167" b="1" dirty="0">
                <a:latin typeface="Georgia" pitchFamily="18" charset="0"/>
              </a:rPr>
              <a:t>«Пространство равных возможностей»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36" y="1855810"/>
            <a:ext cx="2994054" cy="199603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3"/>
          <a:stretch/>
        </p:blipFill>
        <p:spPr>
          <a:xfrm>
            <a:off x="3941390" y="1855811"/>
            <a:ext cx="3079511" cy="199770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" r="13628" b="9201"/>
          <a:stretch/>
        </p:blipFill>
        <p:spPr>
          <a:xfrm>
            <a:off x="7147099" y="1834290"/>
            <a:ext cx="2736304" cy="201755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8"/>
          <a:stretch/>
        </p:blipFill>
        <p:spPr>
          <a:xfrm>
            <a:off x="810672" y="4933684"/>
            <a:ext cx="2114317" cy="209560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6" r="13379"/>
          <a:stretch/>
        </p:blipFill>
        <p:spPr>
          <a:xfrm>
            <a:off x="3026022" y="4933684"/>
            <a:ext cx="2376264" cy="209560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1" t="-82"/>
          <a:stretch/>
        </p:blipFill>
        <p:spPr>
          <a:xfrm>
            <a:off x="5503320" y="4920952"/>
            <a:ext cx="2350656" cy="210833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6" r="10518"/>
          <a:stretch/>
        </p:blipFill>
        <p:spPr>
          <a:xfrm>
            <a:off x="7951284" y="4929764"/>
            <a:ext cx="1950215" cy="209952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TextBox 12"/>
          <p:cNvSpPr txBox="1"/>
          <p:nvPr/>
        </p:nvSpPr>
        <p:spPr>
          <a:xfrm>
            <a:off x="1237347" y="4137211"/>
            <a:ext cx="9683520" cy="625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33" dirty="0">
                <a:latin typeface="Georgia" panose="02040502050405020303" pitchFamily="18" charset="0"/>
              </a:rPr>
              <a:t>Это была увлекательная театральная неделя. </a:t>
            </a:r>
          </a:p>
          <a:p>
            <a:pPr algn="just"/>
            <a:r>
              <a:rPr lang="ru-RU" sz="1733" dirty="0">
                <a:latin typeface="Georgia" panose="02040502050405020303" pitchFamily="18" charset="0"/>
              </a:rPr>
              <a:t>Актеры, зрители и все гости Фестиваля погрузились в волшебный мир театра!</a:t>
            </a:r>
          </a:p>
        </p:txBody>
      </p:sp>
    </p:spTree>
    <p:extLst>
      <p:ext uri="{BB962C8B-B14F-4D97-AF65-F5344CB8AC3E}">
        <p14:creationId xmlns:p14="http://schemas.microsoft.com/office/powerpoint/2010/main" val="192701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50000">
              <a:schemeClr val="accent6">
                <a:lumMod val="20000"/>
                <a:lumOff val="80000"/>
              </a:schemeClr>
            </a:gs>
            <a:gs pos="74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410" y="368944"/>
            <a:ext cx="864096" cy="137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147" y="196775"/>
            <a:ext cx="2590747" cy="1716997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23484" y="335095"/>
            <a:ext cx="6708745" cy="1238250"/>
          </a:xfrm>
        </p:spPr>
        <p:txBody>
          <a:bodyPr/>
          <a:lstStyle/>
          <a:p>
            <a:pPr eaLnBrk="1" hangingPunct="1"/>
            <a:r>
              <a:rPr lang="ru-RU" sz="1950" b="1" dirty="0">
                <a:latin typeface="Georgia" pitchFamily="18" charset="0"/>
              </a:rPr>
              <a:t>Всероссийский открытый </a:t>
            </a:r>
            <a:br>
              <a:rPr lang="ru-RU" sz="1950" b="1" dirty="0">
                <a:latin typeface="Georgia" pitchFamily="18" charset="0"/>
              </a:rPr>
            </a:br>
            <a:r>
              <a:rPr lang="ru-RU" sz="1950" b="1" dirty="0">
                <a:latin typeface="Georgia" pitchFamily="18" charset="0"/>
              </a:rPr>
              <a:t>театральный фестиваль ВОС </a:t>
            </a:r>
            <a:br>
              <a:rPr lang="ru-RU" sz="1950" b="1" dirty="0">
                <a:latin typeface="Georgia" pitchFamily="18" charset="0"/>
              </a:rPr>
            </a:br>
            <a:r>
              <a:rPr lang="ru-RU" sz="2167" b="1" dirty="0">
                <a:latin typeface="Georgia" pitchFamily="18" charset="0"/>
              </a:rPr>
              <a:t>«Пространство равных возможностей»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82" y="2399169"/>
            <a:ext cx="3088463" cy="205897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185" y="2401671"/>
            <a:ext cx="3088461" cy="205897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82" y="4837288"/>
            <a:ext cx="3202631" cy="213527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168" y="4872884"/>
            <a:ext cx="3149160" cy="20996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9" t="506" r="7510" b="-506"/>
          <a:stretch/>
        </p:blipFill>
        <p:spPr>
          <a:xfrm>
            <a:off x="7411186" y="4872885"/>
            <a:ext cx="2461141" cy="20965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TextBox 9"/>
          <p:cNvSpPr txBox="1"/>
          <p:nvPr/>
        </p:nvSpPr>
        <p:spPr>
          <a:xfrm>
            <a:off x="4104191" y="2219666"/>
            <a:ext cx="2645872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733" dirty="0">
              <a:latin typeface="Georgia" panose="020405020504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99025" y="1742886"/>
            <a:ext cx="3666407" cy="559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17" i="1" dirty="0">
                <a:latin typeface="Georgia" panose="02040502050405020303" pitchFamily="18" charset="0"/>
              </a:rPr>
              <a:t>"Театр превращает толпу в народ!"</a:t>
            </a:r>
          </a:p>
          <a:p>
            <a:r>
              <a:rPr lang="ru-RU" sz="1517" dirty="0">
                <a:latin typeface="Georgia" panose="02040502050405020303" pitchFamily="18" charset="0"/>
              </a:rPr>
              <a:t>                                                Томас Манн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90145" y="2324542"/>
            <a:ext cx="2886321" cy="259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25" dirty="0">
                <a:latin typeface="Georgia" panose="02040502050405020303" pitchFamily="18" charset="0"/>
              </a:rPr>
              <a:t>    Фестиваль сплотил зри-</a:t>
            </a:r>
            <a:r>
              <a:rPr lang="ru-RU" sz="1625" dirty="0" err="1">
                <a:latin typeface="Georgia" panose="02040502050405020303" pitchFamily="18" charset="0"/>
              </a:rPr>
              <a:t>телей</a:t>
            </a:r>
            <a:r>
              <a:rPr lang="ru-RU" sz="1625" dirty="0">
                <a:latin typeface="Georgia" panose="02040502050405020303" pitchFamily="18" charset="0"/>
              </a:rPr>
              <a:t>, принес им массу приятных эмоций, </a:t>
            </a:r>
            <a:r>
              <a:rPr lang="ru-RU" sz="1625" dirty="0" err="1">
                <a:latin typeface="Georgia" panose="02040502050405020303" pitchFamily="18" charset="0"/>
              </a:rPr>
              <a:t>дру-жеского</a:t>
            </a:r>
            <a:r>
              <a:rPr lang="ru-RU" sz="1625" dirty="0">
                <a:latin typeface="Georgia" panose="02040502050405020303" pitchFamily="18" charset="0"/>
              </a:rPr>
              <a:t> общения, новых открытий и хорошего настроения!</a:t>
            </a:r>
          </a:p>
          <a:p>
            <a:pPr algn="just"/>
            <a:r>
              <a:rPr lang="ru-RU" sz="1625" dirty="0">
                <a:latin typeface="Georgia" panose="02040502050405020303" pitchFamily="18" charset="0"/>
              </a:rPr>
              <a:t>     Театральный Фестиваль посетили более 3 000</a:t>
            </a:r>
          </a:p>
          <a:p>
            <a:pPr algn="just"/>
            <a:r>
              <a:rPr lang="ru-RU" sz="1625" dirty="0">
                <a:latin typeface="Georgia" panose="02040502050405020303" pitchFamily="18" charset="0"/>
              </a:rPr>
              <a:t> человек.</a:t>
            </a:r>
          </a:p>
          <a:p>
            <a:pPr algn="just"/>
            <a:endParaRPr lang="ru-RU" sz="1625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72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1756703" y="362612"/>
            <a:ext cx="8046905" cy="1238250"/>
          </a:xfrm>
        </p:spPr>
        <p:txBody>
          <a:bodyPr/>
          <a:lstStyle/>
          <a:p>
            <a:pPr eaLnBrk="1" hangingPunct="1"/>
            <a:r>
              <a:rPr lang="ru-RU" sz="3600" b="1" dirty="0">
                <a:latin typeface="Georgia" pitchFamily="18" charset="0"/>
              </a:rPr>
              <a:t>Методическая работа</a:t>
            </a:r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>
          <a:xfrm>
            <a:off x="888207" y="1798640"/>
            <a:ext cx="8915401" cy="829071"/>
          </a:xfrm>
        </p:spPr>
        <p:txBody>
          <a:bodyPr/>
          <a:lstStyle/>
          <a:p>
            <a:pPr marL="0" indent="0" algn="just" eaLnBrk="1" hangingPunct="1">
              <a:buNone/>
            </a:pPr>
            <a:r>
              <a:rPr lang="ru-RU" sz="2000" dirty="0">
                <a:latin typeface="Georgia" pitchFamily="18" charset="0"/>
              </a:rPr>
              <a:t>КСРК ВОС постоянно оказывает методическую помощь региональным и местным организациям Всероссийского общества слепых.</a:t>
            </a:r>
          </a:p>
        </p:txBody>
      </p:sp>
      <p:pic>
        <p:nvPicPr>
          <p:cNvPr id="18436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8226" y="466101"/>
            <a:ext cx="810105" cy="128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8209" y="2689123"/>
            <a:ext cx="3385611" cy="210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" name="Picture 2" descr="Z:\Спортивно-организационный отдел\Маша\пособ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0153" y="2689123"/>
            <a:ext cx="3816424" cy="208418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7" name="Picture 6" descr="Z:\АУП\Куликова Оксана - секретариат\Фото Методички\5W3A95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684" y="4931965"/>
            <a:ext cx="3776741" cy="210690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1756703" y="362612"/>
            <a:ext cx="8046905" cy="1238250"/>
          </a:xfrm>
        </p:spPr>
        <p:txBody>
          <a:bodyPr/>
          <a:lstStyle/>
          <a:p>
            <a:pPr eaLnBrk="1" hangingPunct="1"/>
            <a:r>
              <a:rPr lang="ru-RU" sz="3600" b="1" dirty="0">
                <a:latin typeface="Georgia" pitchFamily="18" charset="0"/>
              </a:rPr>
              <a:t>Методическая работа</a:t>
            </a:r>
          </a:p>
        </p:txBody>
      </p:sp>
      <p:pic>
        <p:nvPicPr>
          <p:cNvPr id="18436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8226" y="466101"/>
            <a:ext cx="810105" cy="128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3695320" y="1313034"/>
            <a:ext cx="4169669" cy="342356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Типография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 bwMode="auto">
          <a:xfrm>
            <a:off x="764928" y="4107671"/>
            <a:ext cx="4169669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 err="1">
                <a:latin typeface="Georgia" pitchFamily="18" charset="0"/>
              </a:rPr>
              <a:t>Челюбеев</a:t>
            </a:r>
            <a:r>
              <a:rPr lang="ru-RU" sz="1100" dirty="0">
                <a:latin typeface="Georgia" pitchFamily="18" charset="0"/>
              </a:rPr>
              <a:t> Максим Андреевич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 bwMode="auto">
          <a:xfrm>
            <a:off x="773907" y="6782073"/>
            <a:ext cx="4169669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>
                <a:latin typeface="Georgia" pitchFamily="18" charset="0"/>
              </a:rPr>
              <a:t>Гаврилов Алексей Владимирович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 bwMode="auto">
          <a:xfrm>
            <a:off x="5417508" y="6776772"/>
            <a:ext cx="4169669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>
                <a:latin typeface="Georgia" pitchFamily="18" charset="0"/>
              </a:rPr>
              <a:t>Новиков Дмитрий Павлович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 bwMode="auto">
          <a:xfrm>
            <a:off x="4943576" y="1968187"/>
            <a:ext cx="4738623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hangingPunct="1">
              <a:lnSpc>
                <a:spcPct val="150000"/>
              </a:lnSpc>
              <a:buNone/>
            </a:pPr>
            <a:r>
              <a:rPr lang="ru-RU" sz="1600" dirty="0">
                <a:latin typeface="Georgia" pitchFamily="18" charset="0"/>
              </a:rPr>
              <a:t>Работниками типографии подготовлено   </a:t>
            </a:r>
            <a:r>
              <a:rPr lang="ru-RU" sz="1600" b="1" dirty="0">
                <a:latin typeface="Georgia" pitchFamily="18" charset="0"/>
              </a:rPr>
              <a:t>1 100 </a:t>
            </a:r>
            <a:r>
              <a:rPr lang="ru-RU" sz="1600" dirty="0">
                <a:latin typeface="Georgia" pitchFamily="18" charset="0"/>
              </a:rPr>
              <a:t>экземпляров методических пособий для региональных организаций и учебного центра и </a:t>
            </a:r>
            <a:r>
              <a:rPr lang="ru-RU" sz="1600" b="1" dirty="0">
                <a:latin typeface="Georgia" pitchFamily="18" charset="0"/>
              </a:rPr>
              <a:t>1 </a:t>
            </a:r>
            <a:r>
              <a:rPr lang="en-US" sz="1600" b="1" dirty="0">
                <a:latin typeface="Georgia" pitchFamily="18" charset="0"/>
              </a:rPr>
              <a:t>8</a:t>
            </a:r>
            <a:r>
              <a:rPr lang="ru-RU" sz="1600" b="1" dirty="0">
                <a:latin typeface="Georgia" pitchFamily="18" charset="0"/>
              </a:rPr>
              <a:t>00 </a:t>
            </a:r>
            <a:r>
              <a:rPr lang="ru-RU" sz="1600" dirty="0">
                <a:latin typeface="Georgia" pitchFamily="18" charset="0"/>
              </a:rPr>
              <a:t>экземпляров сувенирной продукции для реабилитационных мероприятий.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38" y="1968188"/>
            <a:ext cx="3203848" cy="21358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38" y="4640874"/>
            <a:ext cx="3203848" cy="21358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84" y="4605664"/>
            <a:ext cx="3256662" cy="217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3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1756703" y="362612"/>
            <a:ext cx="8046905" cy="1238250"/>
          </a:xfrm>
        </p:spPr>
        <p:txBody>
          <a:bodyPr/>
          <a:lstStyle/>
          <a:p>
            <a:pPr eaLnBrk="1" hangingPunct="1"/>
            <a:r>
              <a:rPr lang="ru-RU" sz="3600" b="1" dirty="0">
                <a:latin typeface="Georgia" pitchFamily="18" charset="0"/>
              </a:rPr>
              <a:t>Методическая работа</a:t>
            </a:r>
          </a:p>
        </p:txBody>
      </p:sp>
      <p:pic>
        <p:nvPicPr>
          <p:cNvPr id="18436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8226" y="466101"/>
            <a:ext cx="810105" cy="128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78" y="1900143"/>
            <a:ext cx="3092975" cy="2061983"/>
          </a:xfrm>
          <a:prstGeom prst="rect">
            <a:avLst/>
          </a:prstGeom>
        </p:spPr>
      </p:pic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3833739" y="1477606"/>
            <a:ext cx="4169669" cy="342356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Кино-фото отдел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 bwMode="auto">
          <a:xfrm>
            <a:off x="764930" y="3979471"/>
            <a:ext cx="4169669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>
                <a:latin typeface="Georgia" pitchFamily="18" charset="0"/>
              </a:rPr>
              <a:t>Дементьев Виталий Александрович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78" y="4530281"/>
            <a:ext cx="3092975" cy="2061983"/>
          </a:xfrm>
          <a:prstGeom prst="rect">
            <a:avLst/>
          </a:prstGeom>
        </p:spPr>
      </p:pic>
      <p:sp>
        <p:nvSpPr>
          <p:cNvPr id="13" name="Объект 2"/>
          <p:cNvSpPr txBox="1">
            <a:spLocks/>
          </p:cNvSpPr>
          <p:nvPr/>
        </p:nvSpPr>
        <p:spPr bwMode="auto">
          <a:xfrm>
            <a:off x="764929" y="6629538"/>
            <a:ext cx="4169669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>
                <a:latin typeface="Georgia" pitchFamily="18" charset="0"/>
              </a:rPr>
              <a:t>Карпычев Александр Владимирович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157" y="4512350"/>
            <a:ext cx="3074325" cy="2049550"/>
          </a:xfrm>
          <a:prstGeom prst="rect">
            <a:avLst/>
          </a:prstGeom>
        </p:spPr>
      </p:pic>
      <p:sp>
        <p:nvSpPr>
          <p:cNvPr id="15" name="Объект 2"/>
          <p:cNvSpPr txBox="1">
            <a:spLocks/>
          </p:cNvSpPr>
          <p:nvPr/>
        </p:nvSpPr>
        <p:spPr bwMode="auto">
          <a:xfrm>
            <a:off x="5255484" y="6629538"/>
            <a:ext cx="4169669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 err="1">
                <a:latin typeface="Georgia" pitchFamily="18" charset="0"/>
              </a:rPr>
              <a:t>Сопов</a:t>
            </a:r>
            <a:r>
              <a:rPr lang="ru-RU" sz="1100" dirty="0">
                <a:latin typeface="Georgia" pitchFamily="18" charset="0"/>
              </a:rPr>
              <a:t> Дмитрий Александрович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 bwMode="auto">
          <a:xfrm>
            <a:off x="5011932" y="2167082"/>
            <a:ext cx="4439286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hangingPunct="1">
              <a:spcBef>
                <a:spcPts val="0"/>
              </a:spcBef>
              <a:buNone/>
            </a:pPr>
            <a:r>
              <a:rPr lang="ru-RU" sz="1800" dirty="0">
                <a:latin typeface="Georgia" pitchFamily="18" charset="0"/>
              </a:rPr>
              <a:t>Коллектив кино-фото отдела записал и смонтировал </a:t>
            </a:r>
            <a:r>
              <a:rPr lang="ru-RU" sz="1800" b="1" dirty="0">
                <a:latin typeface="Georgia" pitchFamily="18" charset="0"/>
              </a:rPr>
              <a:t>168 </a:t>
            </a:r>
            <a:r>
              <a:rPr lang="ru-RU" sz="1800" dirty="0">
                <a:latin typeface="Georgia" pitchFamily="18" charset="0"/>
              </a:rPr>
              <a:t> фото – видео репортажей с реабилитационных мероприятий Всероссийского общества слепых и </a:t>
            </a:r>
            <a:r>
              <a:rPr lang="ru-RU" sz="1800" b="1" dirty="0">
                <a:latin typeface="Georgia" pitchFamily="18" charset="0"/>
              </a:rPr>
              <a:t>98</a:t>
            </a:r>
            <a:r>
              <a:rPr lang="ru-RU" sz="1800" dirty="0">
                <a:latin typeface="Georgia" pitchFamily="18" charset="0"/>
              </a:rPr>
              <a:t> видеороликов и фильмов. </a:t>
            </a:r>
          </a:p>
        </p:txBody>
      </p:sp>
    </p:spTree>
    <p:extLst>
      <p:ext uri="{BB962C8B-B14F-4D97-AF65-F5344CB8AC3E}">
        <p14:creationId xmlns:p14="http://schemas.microsoft.com/office/powerpoint/2010/main" val="378510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6778" y="371843"/>
            <a:ext cx="7615299" cy="112843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38" b="1" dirty="0">
                <a:latin typeface="Georgia" panose="02040502050405020303" pitchFamily="18" charset="0"/>
              </a:rPr>
              <a:t>Частное учреждение </a:t>
            </a:r>
            <a:br>
              <a:rPr lang="ru-RU" sz="1838" b="1" dirty="0">
                <a:latin typeface="Georgia" panose="02040502050405020303" pitchFamily="18" charset="0"/>
              </a:rPr>
            </a:br>
            <a:r>
              <a:rPr lang="ru-RU" sz="1838" b="1" dirty="0">
                <a:latin typeface="Georgia" panose="02040502050405020303" pitchFamily="18" charset="0"/>
              </a:rPr>
              <a:t>«Культурно – спортивный реабилитационный комплекс ВОС» </a:t>
            </a:r>
            <a:br>
              <a:rPr lang="ru-RU" sz="1838" b="1" dirty="0">
                <a:latin typeface="Georgia" panose="02040502050405020303" pitchFamily="18" charset="0"/>
              </a:rPr>
            </a:br>
            <a:r>
              <a:rPr lang="ru-RU" sz="1430" b="1" dirty="0">
                <a:latin typeface="Georgia" panose="02040502050405020303" pitchFamily="18" charset="0"/>
              </a:rPr>
              <a:t>(КСРК ВОС</a:t>
            </a:r>
            <a:r>
              <a:rPr lang="ru-RU" sz="1838" b="1" dirty="0">
                <a:latin typeface="Georgia" panose="02040502050405020303" pitchFamily="18" charset="0"/>
              </a:rPr>
              <a:t>)</a:t>
            </a:r>
            <a:endParaRPr lang="ru-RU" sz="1430" b="1" dirty="0">
              <a:latin typeface="Georgia" panose="02040502050405020303" pitchFamily="18" charset="0"/>
            </a:endParaRPr>
          </a:p>
        </p:txBody>
      </p:sp>
      <p:pic>
        <p:nvPicPr>
          <p:cNvPr id="6147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8007" y="5816794"/>
            <a:ext cx="1861620" cy="128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2378910" y="1427316"/>
            <a:ext cx="7540719" cy="125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517" dirty="0">
                <a:latin typeface="Georgia" pitchFamily="18" charset="0"/>
              </a:rPr>
              <a:t>Крупнейший в системе ВОС центр практической, организационной и методической работы по всесторонней реабилитации инвалидов по зрению. Помимо этого, здесь реализуются </a:t>
            </a:r>
            <a:r>
              <a:rPr lang="ru-RU" sz="1517" b="1" dirty="0">
                <a:latin typeface="Georgia" pitchFamily="18" charset="0"/>
              </a:rPr>
              <a:t>образовательные программы для инвалидов по зрению </a:t>
            </a:r>
            <a:r>
              <a:rPr lang="ru-RU" sz="1517" dirty="0">
                <a:latin typeface="Georgia" pitchFamily="18" charset="0"/>
              </a:rPr>
              <a:t>с помощью современных компьютерных технологий,  организуется </a:t>
            </a:r>
            <a:r>
              <a:rPr lang="ru-RU" sz="1517" b="1" dirty="0">
                <a:latin typeface="Georgia" pitchFamily="18" charset="0"/>
              </a:rPr>
              <a:t>реабилитация молодых инвалидов по зрению</a:t>
            </a:r>
            <a:r>
              <a:rPr lang="ru-RU" sz="1517" dirty="0">
                <a:latin typeface="Georgia" pitchFamily="18" charset="0"/>
              </a:rPr>
              <a:t>. </a:t>
            </a:r>
          </a:p>
        </p:txBody>
      </p:sp>
      <p:pic>
        <p:nvPicPr>
          <p:cNvPr id="6149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715" y="681883"/>
            <a:ext cx="1332607" cy="2115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Рисунок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920" y="5185050"/>
            <a:ext cx="1248410" cy="1872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Рисунок 1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0306" y="6023732"/>
            <a:ext cx="1562943" cy="104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Рисунок 1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58411" y="4992580"/>
            <a:ext cx="1561323" cy="95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Рисунок 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34848" y="2982153"/>
            <a:ext cx="1885585" cy="1256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Рисунок 1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23498" y="4387829"/>
            <a:ext cx="1888827" cy="125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Рисунок 19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40406" y="4387829"/>
            <a:ext cx="1887206" cy="125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Рисунок 21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37865" y="4397560"/>
            <a:ext cx="2065551" cy="1376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X:\2019\КАО\Занятия в КАО 04.02.2019\5W3A5132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44148" y="5796750"/>
            <a:ext cx="1765633" cy="127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20" y="2982153"/>
            <a:ext cx="2923224" cy="19488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338" y="2970676"/>
            <a:ext cx="1989347" cy="1326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022" y="5795130"/>
            <a:ext cx="1921996" cy="12813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247" y="2982153"/>
            <a:ext cx="2059166" cy="137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1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F4E9AA"/>
            </a:gs>
            <a:gs pos="74000">
              <a:srgbClr val="BBE068"/>
            </a:gs>
            <a:gs pos="100000">
              <a:schemeClr val="accent6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310" y="362612"/>
            <a:ext cx="8124296" cy="12382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latin typeface="Georgia" panose="02040502050405020303" pitchFamily="18" charset="0"/>
              </a:rPr>
              <a:t>Консультационно-аналитическая работа</a:t>
            </a:r>
          </a:p>
        </p:txBody>
      </p:sp>
      <p:pic>
        <p:nvPicPr>
          <p:cNvPr id="19459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9206" y="398777"/>
            <a:ext cx="810105" cy="128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Прямоугольник 2"/>
          <p:cNvSpPr>
            <a:spLocks noChangeArrowheads="1"/>
          </p:cNvSpPr>
          <p:nvPr/>
        </p:nvSpPr>
        <p:spPr bwMode="auto">
          <a:xfrm>
            <a:off x="1097434" y="1770475"/>
            <a:ext cx="870617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Georgia" pitchFamily="18" charset="0"/>
              </a:rPr>
              <a:t>    Консультативно–аналитический отдел КСРК ВОС создан в целях изучения и тестирования передовых инновационных технических средств реабилитации инвалидов по зрению.</a:t>
            </a:r>
          </a:p>
        </p:txBody>
      </p:sp>
      <p:sp>
        <p:nvSpPr>
          <p:cNvPr id="19464" name="Прямоугольник 8"/>
          <p:cNvSpPr>
            <a:spLocks noChangeArrowheads="1"/>
          </p:cNvSpPr>
          <p:nvPr/>
        </p:nvSpPr>
        <p:spPr bwMode="auto">
          <a:xfrm>
            <a:off x="4409802" y="3848071"/>
            <a:ext cx="53938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Georgia" pitchFamily="18" charset="0"/>
              </a:rPr>
              <a:t>оказывает </a:t>
            </a:r>
            <a:r>
              <a:rPr lang="ru-RU" dirty="0">
                <a:latin typeface="Georgia" pitchFamily="18" charset="0"/>
              </a:rPr>
              <a:t>консультационную и </a:t>
            </a:r>
            <a:r>
              <a:rPr lang="ru-RU" dirty="0" err="1" smtClean="0">
                <a:latin typeface="Georgia" pitchFamily="18" charset="0"/>
              </a:rPr>
              <a:t>информацион-ную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>
                <a:latin typeface="Georgia" pitchFamily="18" charset="0"/>
              </a:rPr>
              <a:t>помощь инвалидам по зрению по вопросам использования в повседневной жизни новейших средств реабилитации</a:t>
            </a:r>
            <a:r>
              <a:rPr lang="ru-RU" dirty="0">
                <a:latin typeface="PTSans-Regular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06" y="4744139"/>
            <a:ext cx="3522507" cy="23483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5262" y="5180247"/>
            <a:ext cx="2868345" cy="19122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3"/>
          <a:stretch/>
        </p:blipFill>
        <p:spPr>
          <a:xfrm>
            <a:off x="4517709" y="5169311"/>
            <a:ext cx="2291557" cy="19231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t="4387" r="4947" b="6424"/>
          <a:stretch/>
        </p:blipFill>
        <p:spPr>
          <a:xfrm>
            <a:off x="869206" y="2778611"/>
            <a:ext cx="2304257" cy="158417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1" name="Объект 2"/>
          <p:cNvSpPr txBox="1">
            <a:spLocks/>
          </p:cNvSpPr>
          <p:nvPr/>
        </p:nvSpPr>
        <p:spPr bwMode="auto">
          <a:xfrm>
            <a:off x="761193" y="4362787"/>
            <a:ext cx="2520280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>
                <a:latin typeface="Georgia" pitchFamily="18" charset="0"/>
              </a:rPr>
              <a:t>Боткина Светлана Александровна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01690" y="2700597"/>
            <a:ext cx="64019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Georgia" pitchFamily="18" charset="0"/>
              </a:rPr>
              <a:t>Отдел изучает зарубежный и отечественный опыт в сфере новейших реабилитационных технологий, анализирует возможность их применения в жизни и профессиональной деятельности </a:t>
            </a:r>
            <a:r>
              <a:rPr lang="ru-RU" dirty="0" smtClean="0">
                <a:latin typeface="Georgia" pitchFamily="18" charset="0"/>
              </a:rPr>
              <a:t>незрячих,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7516" y="467469"/>
            <a:ext cx="8046905" cy="12382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latin typeface="Georgia" panose="02040502050405020303" pitchFamily="18" charset="0"/>
              </a:rPr>
              <a:t>Центральный музей </a:t>
            </a:r>
            <a:br>
              <a:rPr lang="ru-RU" sz="3600" b="1" dirty="0">
                <a:latin typeface="Georgia" panose="02040502050405020303" pitchFamily="18" charset="0"/>
              </a:rPr>
            </a:br>
            <a:r>
              <a:rPr lang="ru-RU" sz="3600" b="1" dirty="0">
                <a:latin typeface="Georgia" panose="02040502050405020303" pitchFamily="18" charset="0"/>
              </a:rPr>
              <a:t>им. Б. В. Зимина ВОС</a:t>
            </a:r>
          </a:p>
        </p:txBody>
      </p:sp>
      <p:sp>
        <p:nvSpPr>
          <p:cNvPr id="20483" name="Прямоугольник 5"/>
          <p:cNvSpPr>
            <a:spLocks noChangeArrowheads="1"/>
          </p:cNvSpPr>
          <p:nvPr/>
        </p:nvSpPr>
        <p:spPr bwMode="auto">
          <a:xfrm>
            <a:off x="4769842" y="2021893"/>
            <a:ext cx="482453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Georgia" pitchFamily="18" charset="0"/>
              </a:rPr>
              <a:t>В течение 201</a:t>
            </a:r>
            <a:r>
              <a:rPr lang="en-US" dirty="0">
                <a:latin typeface="Georgia" pitchFamily="18" charset="0"/>
              </a:rPr>
              <a:t>9</a:t>
            </a:r>
            <a:r>
              <a:rPr lang="ru-RU" dirty="0">
                <a:latin typeface="Georgia" pitchFamily="18" charset="0"/>
              </a:rPr>
              <a:t> года продолжал свою активную работу музей ВОС им. Б.В. Зимина. Действующая в настоящий момент музейная экспозиция, размещённая в четырёх залах, постоянно пополняется и широко раскрывает историю слепых в Российском государстве. </a:t>
            </a:r>
          </a:p>
        </p:txBody>
      </p:sp>
      <p:pic>
        <p:nvPicPr>
          <p:cNvPr id="20484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411" y="443148"/>
            <a:ext cx="810105" cy="128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78" y="4939991"/>
            <a:ext cx="3053938" cy="203595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738" y="4452882"/>
            <a:ext cx="3537387" cy="23582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60" y="1920485"/>
            <a:ext cx="3648107" cy="243207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Объект 2"/>
          <p:cNvSpPr txBox="1">
            <a:spLocks/>
          </p:cNvSpPr>
          <p:nvPr/>
        </p:nvSpPr>
        <p:spPr bwMode="auto">
          <a:xfrm>
            <a:off x="1357350" y="4455935"/>
            <a:ext cx="2607797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 err="1">
                <a:latin typeface="Georgia" pitchFamily="18" charset="0"/>
              </a:rPr>
              <a:t>Огаркова</a:t>
            </a:r>
            <a:r>
              <a:rPr lang="ru-RU" sz="1100" dirty="0">
                <a:latin typeface="Georgia" pitchFamily="18" charset="0"/>
              </a:rPr>
              <a:t> Алла Сергеевна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 bwMode="auto">
          <a:xfrm>
            <a:off x="6505532" y="6866481"/>
            <a:ext cx="2607797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>
                <a:latin typeface="Georgia" pitchFamily="18" charset="0"/>
              </a:rPr>
              <a:t>Дементьева Донна Петровна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2327613" y="527794"/>
            <a:ext cx="7422621" cy="1238250"/>
          </a:xfrm>
        </p:spPr>
        <p:txBody>
          <a:bodyPr/>
          <a:lstStyle/>
          <a:p>
            <a:pPr eaLnBrk="1" hangingPunct="1"/>
            <a:r>
              <a:rPr lang="ru-RU" sz="3900" b="1" dirty="0">
                <a:latin typeface="Georgia" pitchFamily="18" charset="0"/>
              </a:rPr>
              <a:t>Центральный музей </a:t>
            </a:r>
            <a:br>
              <a:rPr lang="ru-RU" sz="3900" b="1" dirty="0">
                <a:latin typeface="Georgia" pitchFamily="18" charset="0"/>
              </a:rPr>
            </a:br>
            <a:r>
              <a:rPr lang="ru-RU" sz="3900" b="1" dirty="0">
                <a:latin typeface="Georgia" pitchFamily="18" charset="0"/>
              </a:rPr>
              <a:t>им. Б. В. Зимина ВОС</a:t>
            </a:r>
            <a:endParaRPr lang="ru-RU" sz="3900" dirty="0">
              <a:latin typeface="Georgia" pitchFamily="18" charset="0"/>
            </a:endParaRPr>
          </a:p>
        </p:txBody>
      </p:sp>
      <p:sp>
        <p:nvSpPr>
          <p:cNvPr id="21507" name="Прямоугольник 4"/>
          <p:cNvSpPr>
            <a:spLocks noChangeArrowheads="1"/>
          </p:cNvSpPr>
          <p:nvPr/>
        </p:nvSpPr>
        <p:spPr bwMode="auto">
          <a:xfrm>
            <a:off x="4265787" y="2175931"/>
            <a:ext cx="5544616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Georgia" pitchFamily="18" charset="0"/>
              </a:rPr>
              <a:t>     В  </a:t>
            </a:r>
            <a:r>
              <a:rPr lang="ru-RU" dirty="0" smtClean="0">
                <a:latin typeface="Georgia" pitchFamily="18" charset="0"/>
              </a:rPr>
              <a:t>201</a:t>
            </a:r>
            <a:r>
              <a:rPr lang="en-US" dirty="0" smtClean="0">
                <a:latin typeface="Georgia" pitchFamily="18" charset="0"/>
              </a:rPr>
              <a:t>9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>
                <a:latin typeface="Georgia" pitchFamily="18" charset="0"/>
              </a:rPr>
              <a:t>году музей и его выставки</a:t>
            </a:r>
            <a:r>
              <a:rPr lang="ru-RU" b="1" dirty="0">
                <a:latin typeface="Georgia" pitchFamily="18" charset="0"/>
              </a:rPr>
              <a:t> </a:t>
            </a:r>
            <a:r>
              <a:rPr lang="ru-RU" dirty="0">
                <a:latin typeface="Georgia" pitchFamily="18" charset="0"/>
              </a:rPr>
              <a:t>посетили </a:t>
            </a:r>
            <a:r>
              <a:rPr lang="ru-RU" dirty="0" smtClean="0">
                <a:latin typeface="Georgia" pitchFamily="18" charset="0"/>
              </a:rPr>
              <a:t>более </a:t>
            </a:r>
            <a:r>
              <a:rPr lang="ru-RU" dirty="0">
                <a:latin typeface="Georgia" pitchFamily="18" charset="0"/>
              </a:rPr>
              <a:t> </a:t>
            </a:r>
            <a:r>
              <a:rPr lang="ru-RU" dirty="0" smtClean="0">
                <a:latin typeface="Georgia" pitchFamily="18" charset="0"/>
              </a:rPr>
              <a:t>20 000 </a:t>
            </a:r>
            <a:r>
              <a:rPr lang="ru-RU" dirty="0">
                <a:latin typeface="Georgia" pitchFamily="18" charset="0"/>
              </a:rPr>
              <a:t>человек, среди которых было много учащихся учебных заведений социального профиля. Также в течение </a:t>
            </a:r>
            <a:r>
              <a:rPr lang="ru-RU" dirty="0" smtClean="0">
                <a:latin typeface="Georgia" pitchFamily="18" charset="0"/>
              </a:rPr>
              <a:t>2019 </a:t>
            </a:r>
            <a:r>
              <a:rPr lang="ru-RU" dirty="0">
                <a:latin typeface="Georgia" pitchFamily="18" charset="0"/>
              </a:rPr>
              <a:t>года в Центральном музее ВОС постоянно работали специализированные интерактивные выставки, посвящённые творчеству незрячих, работники музея участвовали в проведении нескольких выездных выставок.</a:t>
            </a:r>
          </a:p>
        </p:txBody>
      </p:sp>
      <p:pic>
        <p:nvPicPr>
          <p:cNvPr id="21510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3418" y="407144"/>
            <a:ext cx="855434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64" y="2312414"/>
            <a:ext cx="3431831" cy="22878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64" y="5059414"/>
            <a:ext cx="3091567" cy="206104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399" y="5080007"/>
            <a:ext cx="3026987" cy="20179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7"/>
          <a:stretch/>
        </p:blipFill>
        <p:spPr>
          <a:xfrm>
            <a:off x="4049762" y="5105720"/>
            <a:ext cx="2627204" cy="201473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1745508" y="573399"/>
            <a:ext cx="8046905" cy="1238250"/>
          </a:xfrm>
        </p:spPr>
        <p:txBody>
          <a:bodyPr/>
          <a:lstStyle/>
          <a:p>
            <a:pPr eaLnBrk="1" hangingPunct="1"/>
            <a:r>
              <a:rPr lang="ru-RU" sz="3900" b="1" dirty="0">
                <a:latin typeface="Georgia" pitchFamily="18" charset="0"/>
              </a:rPr>
              <a:t>Виртуальный музей</a:t>
            </a:r>
          </a:p>
        </p:txBody>
      </p:sp>
      <p:pic>
        <p:nvPicPr>
          <p:cNvPr id="22531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7435" y="450188"/>
            <a:ext cx="888925" cy="141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Прямоугольник 6"/>
          <p:cNvSpPr>
            <a:spLocks noChangeArrowheads="1"/>
          </p:cNvSpPr>
          <p:nvPr/>
        </p:nvSpPr>
        <p:spPr bwMode="auto">
          <a:xfrm>
            <a:off x="881410" y="1987121"/>
            <a:ext cx="9036497" cy="625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733" dirty="0">
                <a:latin typeface="Georgia" pitchFamily="18" charset="0"/>
              </a:rPr>
              <a:t>      В рамках проекта «Сохранение исторической памяти», в КСРК ВОС действует виртуальный музей. </a:t>
            </a:r>
          </a:p>
        </p:txBody>
      </p:sp>
      <p:sp>
        <p:nvSpPr>
          <p:cNvPr id="22536" name="Прямоугольник 7"/>
          <p:cNvSpPr>
            <a:spLocks noChangeArrowheads="1"/>
          </p:cNvSpPr>
          <p:nvPr/>
        </p:nvSpPr>
        <p:spPr bwMode="auto">
          <a:xfrm>
            <a:off x="881410" y="2483693"/>
            <a:ext cx="9036497" cy="1702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517" dirty="0">
                <a:latin typeface="Georgia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ru-RU" sz="1733" dirty="0"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733" dirty="0" smtClean="0">
                <a:latin typeface="Georgia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1733" dirty="0" smtClean="0">
                <a:latin typeface="Georgia" pitchFamily="18" charset="0"/>
                <a:ea typeface="Calibri" pitchFamily="34" charset="0"/>
                <a:cs typeface="Times New Roman" pitchFamily="18" charset="0"/>
              </a:rPr>
              <a:t>Техническая </a:t>
            </a:r>
            <a:r>
              <a:rPr lang="ru-RU" sz="1733" dirty="0">
                <a:latin typeface="Georgia" pitchFamily="18" charset="0"/>
                <a:ea typeface="Calibri" pitchFamily="34" charset="0"/>
                <a:cs typeface="Times New Roman" pitchFamily="18" charset="0"/>
              </a:rPr>
              <a:t>реализация проекта включает в себя создание панорам, что позволяет осмотреть музей на 360 градусов и шаг за шагом пройти по нему. При нажатии на определённый экспонат открывается его фотография крупным планом, даётся подробная</a:t>
            </a:r>
            <a:r>
              <a:rPr lang="ru-RU" dirty="0"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733" dirty="0">
                <a:latin typeface="Georgia" pitchFamily="18" charset="0"/>
                <a:ea typeface="Calibri" pitchFamily="34" charset="0"/>
                <a:cs typeface="Times New Roman" pitchFamily="18" charset="0"/>
              </a:rPr>
              <a:t>информация с </a:t>
            </a:r>
            <a:r>
              <a:rPr lang="ru-RU" sz="1733" dirty="0" err="1">
                <a:latin typeface="Georgia" pitchFamily="18" charset="0"/>
                <a:ea typeface="Calibri" pitchFamily="34" charset="0"/>
                <a:cs typeface="Times New Roman" pitchFamily="18" charset="0"/>
              </a:rPr>
              <a:t>тифлокомментарием</a:t>
            </a:r>
            <a:r>
              <a:rPr lang="ru-RU" sz="1733" dirty="0">
                <a:latin typeface="Georgia" pitchFamily="18" charset="0"/>
                <a:ea typeface="Calibri" pitchFamily="34" charset="0"/>
                <a:cs typeface="Times New Roman" pitchFamily="18" charset="0"/>
              </a:rPr>
              <a:t> к изображению. Виртуальная экскурсия размещена на созданном в рамках проекта собственном сайте музея, в </a:t>
            </a:r>
            <a:r>
              <a:rPr lang="ru-RU" sz="1733" dirty="0" err="1">
                <a:latin typeface="Georgia" pitchFamily="18" charset="0"/>
                <a:ea typeface="Calibri" pitchFamily="34" charset="0"/>
                <a:cs typeface="Times New Roman" pitchFamily="18" charset="0"/>
              </a:rPr>
              <a:t>Google</a:t>
            </a:r>
            <a:r>
              <a:rPr lang="ru-RU" sz="1733" dirty="0">
                <a:latin typeface="Georgia" pitchFamily="18" charset="0"/>
                <a:ea typeface="Calibri" pitchFamily="34" charset="0"/>
                <a:cs typeface="Times New Roman" pitchFamily="18" charset="0"/>
              </a:rPr>
              <a:t>, на сайте КСРК ВОС, в </a:t>
            </a:r>
            <a:r>
              <a:rPr lang="ru-RU" sz="1733" dirty="0" err="1">
                <a:latin typeface="Georgia" pitchFamily="18" charset="0"/>
                <a:ea typeface="Calibri" pitchFamily="34" charset="0"/>
                <a:cs typeface="Times New Roman" pitchFamily="18" charset="0"/>
              </a:rPr>
              <a:t>соцсетях</a:t>
            </a:r>
            <a:r>
              <a:rPr lang="ru-RU" sz="1733" dirty="0">
                <a:latin typeface="Georgia" pitchFamily="18" charset="0"/>
                <a:ea typeface="Calibri" pitchFamily="34" charset="0"/>
                <a:cs typeface="Times New Roman" pitchFamily="18" charset="0"/>
              </a:rPr>
              <a:t> и на картах </a:t>
            </a:r>
            <a:r>
              <a:rPr lang="ru-RU" sz="1733" dirty="0" err="1">
                <a:latin typeface="Georgia" pitchFamily="18" charset="0"/>
                <a:ea typeface="Calibri" pitchFamily="34" charset="0"/>
                <a:cs typeface="Times New Roman" pitchFamily="18" charset="0"/>
              </a:rPr>
              <a:t>Яндекс</a:t>
            </a:r>
            <a:r>
              <a:rPr lang="ru-RU" sz="1733" dirty="0">
                <a:latin typeface="Georgia" pitchFamily="18" charset="0"/>
                <a:ea typeface="Calibri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10" y="4427911"/>
            <a:ext cx="3978442" cy="265229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958" y="4427910"/>
            <a:ext cx="3978442" cy="265229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1835812" y="362612"/>
            <a:ext cx="7967794" cy="1238250"/>
          </a:xfrm>
        </p:spPr>
        <p:txBody>
          <a:bodyPr/>
          <a:lstStyle/>
          <a:p>
            <a:pPr eaLnBrk="1" hangingPunct="1"/>
            <a:r>
              <a:rPr lang="ru-RU" sz="3900" b="1" dirty="0">
                <a:latin typeface="Georgia" pitchFamily="18" charset="0"/>
              </a:rPr>
              <a:t>Спортивная реабилитация</a:t>
            </a:r>
            <a:endParaRPr lang="ru-RU" sz="3900" dirty="0">
              <a:latin typeface="Georgia" pitchFamily="18" charset="0"/>
            </a:endParaRPr>
          </a:p>
        </p:txBody>
      </p:sp>
      <p:pic>
        <p:nvPicPr>
          <p:cNvPr id="23555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410" y="395796"/>
            <a:ext cx="791138" cy="125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Прямоугольник 6"/>
          <p:cNvSpPr>
            <a:spLocks noChangeArrowheads="1"/>
          </p:cNvSpPr>
          <p:nvPr/>
        </p:nvSpPr>
        <p:spPr bwMode="auto">
          <a:xfrm>
            <a:off x="5129882" y="1920664"/>
            <a:ext cx="504055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Georgia" pitchFamily="18" charset="0"/>
              </a:rPr>
              <a:t>Культурно-спортивный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ru-RU" dirty="0" smtClean="0">
                <a:latin typeface="Georgia" pitchFamily="18" charset="0"/>
              </a:rPr>
              <a:t>реабилитационный комплекс ВОС  </a:t>
            </a:r>
            <a:r>
              <a:rPr lang="ru-RU" dirty="0">
                <a:latin typeface="Georgia" pitchFamily="18" charset="0"/>
              </a:rPr>
              <a:t>уже  много  десятилетий является </a:t>
            </a:r>
            <a:r>
              <a:rPr lang="ru-RU" dirty="0" smtClean="0">
                <a:latin typeface="Georgia" pitchFamily="18" charset="0"/>
              </a:rPr>
              <a:t>флагманом физкультурно-спортивной </a:t>
            </a:r>
            <a:r>
              <a:rPr lang="ru-RU" dirty="0">
                <a:latin typeface="Georgia" pitchFamily="18" charset="0"/>
              </a:rPr>
              <a:t>работы во Всероссийском обществе слепых.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r="5790"/>
          <a:stretch/>
        </p:blipFill>
        <p:spPr>
          <a:xfrm>
            <a:off x="7139310" y="3451319"/>
            <a:ext cx="2664296" cy="208914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41" y="5568275"/>
            <a:ext cx="2314058" cy="154257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Рисунок 15" descr="http://ksrk.ru/wp-content/uploads/2019/07/1-1024x683.jpg"/>
          <p:cNvPicPr/>
          <p:nvPr/>
        </p:nvPicPr>
        <p:blipFill rotWithShape="1">
          <a:blip r:embed="rId6" cstate="print"/>
          <a:srcRect b="7397"/>
          <a:stretch/>
        </p:blipFill>
        <p:spPr bwMode="auto">
          <a:xfrm>
            <a:off x="4049762" y="5167965"/>
            <a:ext cx="295232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10" y="1895508"/>
            <a:ext cx="4099790" cy="273319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Объект 2"/>
          <p:cNvSpPr txBox="1">
            <a:spLocks/>
          </p:cNvSpPr>
          <p:nvPr/>
        </p:nvSpPr>
        <p:spPr bwMode="auto">
          <a:xfrm>
            <a:off x="673595" y="4697599"/>
            <a:ext cx="4597970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>
                <a:latin typeface="Georgia" pitchFamily="18" charset="0"/>
              </a:rPr>
              <a:t>Катаев Евгений Александрович, Ильинская Мария Михайловна,</a:t>
            </a:r>
          </a:p>
          <a:p>
            <a:pPr marL="0" indent="0" algn="ctr" eaLnBrk="1" hangingPunct="1">
              <a:buNone/>
            </a:pPr>
            <a:r>
              <a:rPr lang="ru-RU" sz="1100" dirty="0">
                <a:latin typeface="Georgia" pitchFamily="18" charset="0"/>
              </a:rPr>
              <a:t>Баженов Виктор Андреевич, Колесов Сергей Александрович</a:t>
            </a:r>
          </a:p>
        </p:txBody>
      </p:sp>
      <p:pic>
        <p:nvPicPr>
          <p:cNvPr id="1032" name="Picture 8" descr="https://bumper-stickers.ru/52166-thickbox_default/voleybolisty-na-olimpiad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566" y="3452199"/>
            <a:ext cx="1587757" cy="158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pngimg.com/uploads/volleyball/volleyball_PNG7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226" y="6012085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1835812" y="362612"/>
            <a:ext cx="7967794" cy="1238250"/>
          </a:xfrm>
        </p:spPr>
        <p:txBody>
          <a:bodyPr/>
          <a:lstStyle/>
          <a:p>
            <a:pPr eaLnBrk="1" hangingPunct="1"/>
            <a:r>
              <a:rPr lang="ru-RU" sz="3900" b="1" dirty="0">
                <a:latin typeface="Georgia" pitchFamily="18" charset="0"/>
              </a:rPr>
              <a:t>Спортивная реабилитация</a:t>
            </a:r>
            <a:endParaRPr lang="ru-RU" sz="3900" dirty="0">
              <a:latin typeface="Georgia" pitchFamily="18" charset="0"/>
            </a:endParaRPr>
          </a:p>
        </p:txBody>
      </p:sp>
      <p:pic>
        <p:nvPicPr>
          <p:cNvPr id="23555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410" y="395796"/>
            <a:ext cx="791138" cy="125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Прямоугольник 7"/>
          <p:cNvSpPr>
            <a:spLocks noChangeArrowheads="1"/>
          </p:cNvSpPr>
          <p:nvPr/>
        </p:nvSpPr>
        <p:spPr bwMode="auto">
          <a:xfrm>
            <a:off x="4481810" y="1729648"/>
            <a:ext cx="526638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Georgia" pitchFamily="18" charset="0"/>
              </a:rPr>
              <a:t>На прекрасно оборудованных спортивных площадках  КСРК ВОС  под руководством опытных специалистов успешно</a:t>
            </a:r>
            <a:r>
              <a:rPr lang="en-US" sz="1600" dirty="0">
                <a:latin typeface="Georgia" pitchFamily="18" charset="0"/>
              </a:rPr>
              <a:t> </a:t>
            </a:r>
            <a:r>
              <a:rPr lang="ru-RU" sz="1600" dirty="0">
                <a:latin typeface="Georgia" pitchFamily="18" charset="0"/>
              </a:rPr>
              <a:t>тренируются многие знаменитые незрячие спортсмены, чьи</a:t>
            </a:r>
            <a:r>
              <a:rPr lang="en-US" sz="1600" dirty="0">
                <a:latin typeface="Georgia" pitchFamily="18" charset="0"/>
              </a:rPr>
              <a:t> </a:t>
            </a:r>
            <a:r>
              <a:rPr lang="ru-RU" sz="1600" dirty="0">
                <a:latin typeface="Georgia" pitchFamily="18" charset="0"/>
              </a:rPr>
              <a:t>имена золотыми буквами вписаны в историю российского</a:t>
            </a:r>
          </a:p>
          <a:p>
            <a:pPr algn="just"/>
            <a:r>
              <a:rPr lang="ru-RU" sz="1600" dirty="0">
                <a:latin typeface="Georgia" pitchFamily="18" charset="0"/>
              </a:rPr>
              <a:t>спорта.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38" y="5607885"/>
            <a:ext cx="2314058" cy="154257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34" y="1729649"/>
            <a:ext cx="2944916" cy="196327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6" y="3888615"/>
            <a:ext cx="2862334" cy="190822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7" name="Рисунок 16" descr="Y:\2019\Спорт-отдел\Дартс 02.09.2019\5W3A997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7435" y="5075981"/>
            <a:ext cx="2484751" cy="2074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70" name="Picture 22" descr="https://static.tildacdn.com/tild6464-6332-4131-b533-316136346665/9i46LLyRT-mi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07" y="3572280"/>
            <a:ext cx="1520382" cy="164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https://www.pngarts.com/files/4/Dartboard-PNG-Imag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138" y="3744052"/>
            <a:ext cx="2257240" cy="134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87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2249563" y="467146"/>
            <a:ext cx="7482037" cy="1040961"/>
          </a:xfrm>
        </p:spPr>
        <p:txBody>
          <a:bodyPr/>
          <a:lstStyle/>
          <a:p>
            <a:pPr eaLnBrk="1" hangingPunct="1"/>
            <a:r>
              <a:rPr lang="ru-RU" sz="3600" b="1" dirty="0">
                <a:latin typeface="Georgia" pitchFamily="18" charset="0"/>
              </a:rPr>
              <a:t>Спортивная реабилитация</a:t>
            </a:r>
          </a:p>
        </p:txBody>
      </p:sp>
      <p:pic>
        <p:nvPicPr>
          <p:cNvPr id="24579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3958" y="1664303"/>
            <a:ext cx="2800411" cy="186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4581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57" y="3657383"/>
            <a:ext cx="2287758" cy="3504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4582" name="Прямоугольник 2"/>
          <p:cNvSpPr>
            <a:spLocks noChangeArrowheads="1"/>
          </p:cNvSpPr>
          <p:nvPr/>
        </p:nvSpPr>
        <p:spPr bwMode="auto">
          <a:xfrm>
            <a:off x="3737220" y="1523994"/>
            <a:ext cx="6180686" cy="195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733" b="1" dirty="0">
                <a:latin typeface="Georgia" pitchFamily="18" charset="0"/>
              </a:rPr>
              <a:t>     В 10-ти постоянно действующих физкультурно-оздоровительных секциях КСРК ВОС</a:t>
            </a:r>
            <a:r>
              <a:rPr lang="ru-RU" sz="1733" dirty="0">
                <a:latin typeface="Georgia" pitchFamily="18" charset="0"/>
              </a:rPr>
              <a:t> активно занимаются около </a:t>
            </a:r>
            <a:r>
              <a:rPr lang="en-US" sz="1733" b="1" dirty="0">
                <a:latin typeface="Georgia" pitchFamily="18" charset="0"/>
              </a:rPr>
              <a:t>180</a:t>
            </a:r>
            <a:r>
              <a:rPr lang="ru-RU" sz="1733" b="1" dirty="0">
                <a:latin typeface="Georgia" pitchFamily="18" charset="0"/>
              </a:rPr>
              <a:t> инвалидов по зрению</a:t>
            </a:r>
            <a:r>
              <a:rPr lang="ru-RU" sz="1733" dirty="0">
                <a:latin typeface="Georgia" pitchFamily="18" charset="0"/>
              </a:rPr>
              <a:t>. Занятия по </a:t>
            </a:r>
            <a:r>
              <a:rPr lang="ru-RU" sz="1733" dirty="0" err="1">
                <a:latin typeface="Georgia" pitchFamily="18" charset="0"/>
              </a:rPr>
              <a:t>футзалу</a:t>
            </a:r>
            <a:r>
              <a:rPr lang="ru-RU" sz="1733" dirty="0">
                <a:latin typeface="Georgia" pitchFamily="18" charset="0"/>
              </a:rPr>
              <a:t>, </a:t>
            </a:r>
            <a:r>
              <a:rPr lang="ru-RU" sz="1733" dirty="0" err="1">
                <a:latin typeface="Georgia" pitchFamily="18" charset="0"/>
              </a:rPr>
              <a:t>голболу</a:t>
            </a:r>
            <a:r>
              <a:rPr lang="ru-RU" sz="1733" dirty="0">
                <a:latin typeface="Georgia" pitchFamily="18" charset="0"/>
              </a:rPr>
              <a:t>, </a:t>
            </a:r>
            <a:r>
              <a:rPr lang="ru-RU" sz="1733" dirty="0" err="1">
                <a:latin typeface="Georgia" pitchFamily="18" charset="0"/>
              </a:rPr>
              <a:t>торболу</a:t>
            </a:r>
            <a:r>
              <a:rPr lang="ru-RU" sz="1733" dirty="0">
                <a:latin typeface="Georgia" pitchFamily="18" charset="0"/>
              </a:rPr>
              <a:t>, дзюдо, </a:t>
            </a:r>
            <a:r>
              <a:rPr lang="ru-RU" sz="1733" dirty="0" err="1">
                <a:latin typeface="Georgia" pitchFamily="18" charset="0"/>
              </a:rPr>
              <a:t>армспорту</a:t>
            </a:r>
            <a:r>
              <a:rPr lang="ru-RU" sz="1733" dirty="0">
                <a:latin typeface="Georgia" pitchFamily="18" charset="0"/>
              </a:rPr>
              <a:t>, шашкам, шахматам, настольному теннису для незрячих, ОФП проводят высококвалифицированные тренеры и </a:t>
            </a:r>
            <a:r>
              <a:rPr lang="ru-RU" sz="1733" dirty="0" err="1">
                <a:latin typeface="Georgia" pitchFamily="18" charset="0"/>
              </a:rPr>
              <a:t>реабилитологи</a:t>
            </a:r>
            <a:r>
              <a:rPr lang="ru-RU" sz="1733" dirty="0">
                <a:latin typeface="Calibri" pitchFamily="34" charset="0"/>
              </a:rPr>
              <a:t>.</a:t>
            </a:r>
          </a:p>
        </p:txBody>
      </p:sp>
      <p:pic>
        <p:nvPicPr>
          <p:cNvPr id="24583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1411" y="377410"/>
            <a:ext cx="810105" cy="128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798" y="4190116"/>
            <a:ext cx="3786239" cy="252415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119" y="5185725"/>
            <a:ext cx="2817399" cy="187826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t="3985" r="7783"/>
          <a:stretch/>
        </p:blipFill>
        <p:spPr>
          <a:xfrm>
            <a:off x="7607895" y="3306219"/>
            <a:ext cx="2259622" cy="176779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Рисунок 4"/>
          <p:cNvPicPr>
            <a:picLocks noChangeAspect="1"/>
          </p:cNvPicPr>
          <p:nvPr/>
        </p:nvPicPr>
        <p:blipFill rotWithShape="1">
          <a:blip r:embed="rId2" cstate="print"/>
          <a:srcRect l="6976" r="9302" b="2196"/>
          <a:stretch/>
        </p:blipFill>
        <p:spPr bwMode="auto">
          <a:xfrm flipH="1">
            <a:off x="4152067" y="4715941"/>
            <a:ext cx="2640820" cy="211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5604" name="Прямоугольник 1"/>
          <p:cNvSpPr>
            <a:spLocks noChangeArrowheads="1"/>
          </p:cNvSpPr>
          <p:nvPr/>
        </p:nvSpPr>
        <p:spPr bwMode="auto">
          <a:xfrm>
            <a:off x="879224" y="1659211"/>
            <a:ext cx="5114754" cy="22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ru-RU" sz="1733" dirty="0" smtClean="0">
                <a:latin typeface="Georgia" pitchFamily="18" charset="0"/>
              </a:rPr>
              <a:t>     Разработано </a:t>
            </a:r>
            <a:r>
              <a:rPr lang="ru-RU" sz="1733" dirty="0">
                <a:latin typeface="Georgia" pitchFamily="18" charset="0"/>
              </a:rPr>
              <a:t>и издано  2 методических пособия и учебный </a:t>
            </a:r>
            <a:r>
              <a:rPr lang="ru-RU" sz="1733" dirty="0" smtClean="0">
                <a:latin typeface="Georgia" pitchFamily="18" charset="0"/>
              </a:rPr>
              <a:t>фильм</a:t>
            </a:r>
            <a:r>
              <a:rPr lang="ru-RU" sz="1733" dirty="0">
                <a:latin typeface="Georgia" pitchFamily="18" charset="0"/>
              </a:rPr>
              <a:t>.</a:t>
            </a:r>
          </a:p>
          <a:p>
            <a:pPr algn="just" eaLnBrk="0" hangingPunct="0"/>
            <a:r>
              <a:rPr lang="ru-RU" sz="1733" dirty="0" smtClean="0">
                <a:latin typeface="Georgia" pitchFamily="18" charset="0"/>
              </a:rPr>
              <a:t>     В </a:t>
            </a:r>
            <a:r>
              <a:rPr lang="ru-RU" sz="1733" dirty="0">
                <a:latin typeface="Georgia" pitchFamily="18" charset="0"/>
              </a:rPr>
              <a:t>8-и  регионах проведены выездные мастер-классы и </a:t>
            </a:r>
            <a:r>
              <a:rPr lang="ru-RU" sz="1733" dirty="0" smtClean="0">
                <a:latin typeface="Georgia" pitchFamily="18" charset="0"/>
              </a:rPr>
              <a:t>семинары на которых более </a:t>
            </a:r>
            <a:r>
              <a:rPr lang="ru-RU" sz="1733" dirty="0">
                <a:latin typeface="Georgia" pitchFamily="18" charset="0"/>
              </a:rPr>
              <a:t>100 специалистов по реабилитации инвалидов по зрению средствами физкультуры и спорта </a:t>
            </a:r>
            <a:r>
              <a:rPr lang="ru-RU" sz="1733" dirty="0" smtClean="0">
                <a:latin typeface="Georgia" pitchFamily="18" charset="0"/>
              </a:rPr>
              <a:t>повысили свою квалификацию.</a:t>
            </a:r>
            <a:endParaRPr lang="ru-RU" sz="1733" dirty="0">
              <a:latin typeface="Georgia" pitchFamily="18" charset="0"/>
            </a:endParaRPr>
          </a:p>
          <a:p>
            <a:pPr algn="just" eaLnBrk="0" hangingPunct="0"/>
            <a:endParaRPr lang="ru-RU" sz="1733" b="1" i="1" dirty="0">
              <a:solidFill>
                <a:srgbClr val="AB1D3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5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9225" y="350837"/>
            <a:ext cx="810105" cy="128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Заголовок 1"/>
          <p:cNvSpPr>
            <a:spLocks noGrp="1"/>
          </p:cNvSpPr>
          <p:nvPr>
            <p:ph type="title"/>
          </p:nvPr>
        </p:nvSpPr>
        <p:spPr>
          <a:xfrm>
            <a:off x="1679310" y="362612"/>
            <a:ext cx="8124296" cy="1238250"/>
          </a:xfrm>
        </p:spPr>
        <p:txBody>
          <a:bodyPr/>
          <a:lstStyle/>
          <a:p>
            <a:pPr eaLnBrk="1" hangingPunct="1"/>
            <a:r>
              <a:rPr lang="ru-RU" sz="3600" b="1" dirty="0">
                <a:latin typeface="Georgia" pitchFamily="18" charset="0"/>
              </a:rPr>
              <a:t>Спортивная реабилитация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25" y="4139877"/>
            <a:ext cx="3091067" cy="206071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 r="8147" b="2207"/>
          <a:stretch/>
        </p:blipFill>
        <p:spPr>
          <a:xfrm>
            <a:off x="6974664" y="5003973"/>
            <a:ext cx="2828943" cy="211258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204" y="1659211"/>
            <a:ext cx="3627403" cy="241826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1992313" y="362612"/>
            <a:ext cx="7811294" cy="1238250"/>
          </a:xfrm>
        </p:spPr>
        <p:txBody>
          <a:bodyPr/>
          <a:lstStyle/>
          <a:p>
            <a:pPr eaLnBrk="1" hangingPunct="1"/>
            <a:r>
              <a:rPr lang="ru-RU" sz="2600" b="1">
                <a:latin typeface="Georgia" pitchFamily="18" charset="0"/>
              </a:rPr>
              <a:t>Официальная радиостанция Всероссийского общества слепых</a:t>
            </a:r>
            <a:br>
              <a:rPr lang="ru-RU" sz="2600" b="1">
                <a:latin typeface="Georgia" pitchFamily="18" charset="0"/>
              </a:rPr>
            </a:br>
            <a:r>
              <a:rPr lang="ru-RU" sz="2600" b="1">
                <a:latin typeface="Georgia" pitchFamily="18" charset="0"/>
              </a:rPr>
              <a:t>«Радио ВОС»</a:t>
            </a:r>
            <a:endParaRPr lang="ru-RU" sz="2600"/>
          </a:p>
        </p:txBody>
      </p:sp>
      <p:pic>
        <p:nvPicPr>
          <p:cNvPr id="26627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5427" y="343545"/>
            <a:ext cx="810105" cy="128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Прямоугольник 5"/>
          <p:cNvSpPr>
            <a:spLocks noChangeArrowheads="1"/>
          </p:cNvSpPr>
          <p:nvPr/>
        </p:nvSpPr>
        <p:spPr bwMode="auto">
          <a:xfrm>
            <a:off x="953418" y="1691607"/>
            <a:ext cx="892899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Georgia" pitchFamily="18" charset="0"/>
              </a:rPr>
              <a:t>   </a:t>
            </a:r>
            <a:r>
              <a:rPr lang="ru-RU" sz="1600" dirty="0">
                <a:latin typeface="Georgia" pitchFamily="18" charset="0"/>
              </a:rPr>
              <a:t>«Радио ВОС» ежедневно информирует людей с ограниченными возможностями здоровья о последних событиях в социальной сфере жизни общества, оказывает инвалидам по зрению правовую, юридическую и психологическую поддержку, способствует всестороннему развитию и образованию незрячих людей.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26" y="2886919"/>
            <a:ext cx="2664296" cy="17763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432" y="2886918"/>
            <a:ext cx="2664296" cy="17763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439" y="2886918"/>
            <a:ext cx="2708169" cy="18054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8553"/>
          <a:stretch/>
        </p:blipFill>
        <p:spPr>
          <a:xfrm>
            <a:off x="1025426" y="5147989"/>
            <a:ext cx="2160240" cy="16798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"/>
          <a:stretch/>
        </p:blipFill>
        <p:spPr>
          <a:xfrm flipH="1">
            <a:off x="7206279" y="5147989"/>
            <a:ext cx="2597329" cy="16771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60"/>
          <a:stretch/>
        </p:blipFill>
        <p:spPr>
          <a:xfrm flipH="1">
            <a:off x="5242462" y="5148418"/>
            <a:ext cx="1923245" cy="16907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9" r="11365"/>
          <a:stretch/>
        </p:blipFill>
        <p:spPr>
          <a:xfrm>
            <a:off x="3241955" y="5141619"/>
            <a:ext cx="1944216" cy="1689885"/>
          </a:xfrm>
          <a:prstGeom prst="rect">
            <a:avLst/>
          </a:prstGeom>
        </p:spPr>
      </p:pic>
      <p:sp>
        <p:nvSpPr>
          <p:cNvPr id="15" name="Объект 2"/>
          <p:cNvSpPr txBox="1">
            <a:spLocks/>
          </p:cNvSpPr>
          <p:nvPr/>
        </p:nvSpPr>
        <p:spPr bwMode="auto">
          <a:xfrm>
            <a:off x="1025426" y="4697599"/>
            <a:ext cx="2664296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 err="1">
                <a:latin typeface="Georgia" pitchFamily="18" charset="0"/>
              </a:rPr>
              <a:t>Роговских</a:t>
            </a:r>
            <a:r>
              <a:rPr lang="ru-RU" sz="1100" dirty="0">
                <a:latin typeface="Georgia" pitchFamily="18" charset="0"/>
              </a:rPr>
              <a:t> Игорь Владимирович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 bwMode="auto">
          <a:xfrm>
            <a:off x="4085766" y="4727865"/>
            <a:ext cx="2664296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 err="1">
                <a:latin typeface="Georgia" pitchFamily="18" charset="0"/>
              </a:rPr>
              <a:t>Лапушкина</a:t>
            </a:r>
            <a:r>
              <a:rPr lang="ru-RU" sz="1100" dirty="0">
                <a:latin typeface="Georgia" pitchFamily="18" charset="0"/>
              </a:rPr>
              <a:t> Ольга Вячеславовна</a:t>
            </a:r>
          </a:p>
        </p:txBody>
      </p:sp>
      <p:sp>
        <p:nvSpPr>
          <p:cNvPr id="17" name="Объект 2"/>
          <p:cNvSpPr txBox="1">
            <a:spLocks/>
          </p:cNvSpPr>
          <p:nvPr/>
        </p:nvSpPr>
        <p:spPr bwMode="auto">
          <a:xfrm>
            <a:off x="7117374" y="4727865"/>
            <a:ext cx="2664296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>
                <a:latin typeface="Georgia" pitchFamily="18" charset="0"/>
              </a:rPr>
              <a:t>Дрожжин Василий Викторович</a:t>
            </a:r>
          </a:p>
        </p:txBody>
      </p:sp>
      <p:sp>
        <p:nvSpPr>
          <p:cNvPr id="18" name="Объект 2"/>
          <p:cNvSpPr txBox="1">
            <a:spLocks/>
          </p:cNvSpPr>
          <p:nvPr/>
        </p:nvSpPr>
        <p:spPr bwMode="auto">
          <a:xfrm>
            <a:off x="1150817" y="6854128"/>
            <a:ext cx="1909458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 err="1">
                <a:latin typeface="Georgia" pitchFamily="18" charset="0"/>
              </a:rPr>
              <a:t>Черенёв</a:t>
            </a:r>
            <a:r>
              <a:rPr lang="ru-RU" sz="1100" dirty="0">
                <a:latin typeface="Georgia" pitchFamily="18" charset="0"/>
              </a:rPr>
              <a:t> Иван Петрович</a:t>
            </a:r>
          </a:p>
        </p:txBody>
      </p:sp>
      <p:sp>
        <p:nvSpPr>
          <p:cNvPr id="19" name="Объект 2"/>
          <p:cNvSpPr txBox="1">
            <a:spLocks/>
          </p:cNvSpPr>
          <p:nvPr/>
        </p:nvSpPr>
        <p:spPr bwMode="auto">
          <a:xfrm>
            <a:off x="3157422" y="6860563"/>
            <a:ext cx="2113282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>
                <a:latin typeface="Georgia" pitchFamily="18" charset="0"/>
              </a:rPr>
              <a:t>Ефремова Дарья Евгеньевна</a:t>
            </a:r>
          </a:p>
        </p:txBody>
      </p:sp>
      <p:sp>
        <p:nvSpPr>
          <p:cNvPr id="20" name="Объект 2"/>
          <p:cNvSpPr txBox="1">
            <a:spLocks/>
          </p:cNvSpPr>
          <p:nvPr/>
        </p:nvSpPr>
        <p:spPr bwMode="auto">
          <a:xfrm>
            <a:off x="5139006" y="6864989"/>
            <a:ext cx="2130155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>
                <a:latin typeface="Georgia" pitchFamily="18" charset="0"/>
              </a:rPr>
              <a:t>Синяк Олеся Васильевна</a:t>
            </a:r>
          </a:p>
        </p:txBody>
      </p:sp>
      <p:sp>
        <p:nvSpPr>
          <p:cNvPr id="21" name="Объект 2"/>
          <p:cNvSpPr txBox="1">
            <a:spLocks/>
          </p:cNvSpPr>
          <p:nvPr/>
        </p:nvSpPr>
        <p:spPr bwMode="auto">
          <a:xfrm>
            <a:off x="7412968" y="6854773"/>
            <a:ext cx="2183948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>
                <a:latin typeface="Georgia" pitchFamily="18" charset="0"/>
              </a:rPr>
              <a:t>Тураев Илья Николаевич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2177554" y="350837"/>
            <a:ext cx="7529248" cy="1238250"/>
          </a:xfrm>
        </p:spPr>
        <p:txBody>
          <a:bodyPr/>
          <a:lstStyle/>
          <a:p>
            <a:pPr eaLnBrk="1" hangingPunct="1"/>
            <a:r>
              <a:rPr lang="ru-RU" sz="2400" b="1" dirty="0">
                <a:latin typeface="Georgia" pitchFamily="18" charset="0"/>
              </a:rPr>
              <a:t>Официальная радиостанция Всероссийского общества слепых</a:t>
            </a:r>
            <a:br>
              <a:rPr lang="ru-RU" sz="2400" b="1" dirty="0">
                <a:latin typeface="Georgia" pitchFamily="18" charset="0"/>
              </a:rPr>
            </a:br>
            <a:r>
              <a:rPr lang="ru-RU" sz="2400" b="1" dirty="0">
                <a:latin typeface="Georgia" pitchFamily="18" charset="0"/>
              </a:rPr>
              <a:t>«Радио ВОС»</a:t>
            </a:r>
          </a:p>
        </p:txBody>
      </p:sp>
      <p:sp>
        <p:nvSpPr>
          <p:cNvPr id="27652" name="Прямоугольник 6"/>
          <p:cNvSpPr>
            <a:spLocks noChangeArrowheads="1"/>
          </p:cNvSpPr>
          <p:nvPr/>
        </p:nvSpPr>
        <p:spPr bwMode="auto">
          <a:xfrm>
            <a:off x="4562932" y="1576797"/>
            <a:ext cx="5319479" cy="3494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842" dirty="0">
                <a:latin typeface="Georgia" pitchFamily="18" charset="0"/>
              </a:rPr>
              <a:t>       «Радио ВОС» обеспечивает  информационную поддержку значимых мероприятий всех 75 региональных организаций ВОС.</a:t>
            </a:r>
          </a:p>
          <a:p>
            <a:pPr algn="just"/>
            <a:r>
              <a:rPr lang="ru-RU" sz="1842" dirty="0">
                <a:latin typeface="Georgia" pitchFamily="18" charset="0"/>
              </a:rPr>
              <a:t>        Всего в 2019 году было подготовлено и выпущено </a:t>
            </a:r>
            <a:r>
              <a:rPr lang="ru-RU" sz="1842" b="1" dirty="0">
                <a:latin typeface="Georgia" pitchFamily="18" charset="0"/>
              </a:rPr>
              <a:t>911</a:t>
            </a:r>
            <a:r>
              <a:rPr lang="ru-RU" sz="1842" dirty="0">
                <a:latin typeface="Georgia" pitchFamily="18" charset="0"/>
              </a:rPr>
              <a:t> выпусков программ, кроме того был проведено </a:t>
            </a:r>
            <a:r>
              <a:rPr lang="ru-RU" sz="1842" b="1" dirty="0">
                <a:latin typeface="Georgia" pitchFamily="18" charset="0"/>
              </a:rPr>
              <a:t>264</a:t>
            </a:r>
            <a:r>
              <a:rPr lang="ru-RU" sz="1842" dirty="0">
                <a:latin typeface="Georgia" pitchFamily="18" charset="0"/>
              </a:rPr>
              <a:t> прямых эфира, в том числе 13 прямых эфиров с матчей чемпионата мира по хоккею с шайбой 2019 с </a:t>
            </a:r>
            <a:r>
              <a:rPr lang="ru-RU" sz="1842" dirty="0" err="1">
                <a:latin typeface="Georgia" pitchFamily="18" charset="0"/>
              </a:rPr>
              <a:t>тифлокомментарием</a:t>
            </a:r>
            <a:r>
              <a:rPr lang="ru-RU" sz="1842" dirty="0">
                <a:latin typeface="Georgia" pitchFamily="18" charset="0"/>
              </a:rPr>
              <a:t>.</a:t>
            </a:r>
          </a:p>
          <a:p>
            <a:pPr algn="just"/>
            <a:endParaRPr lang="ru-RU" sz="1842" dirty="0">
              <a:latin typeface="Georgia" pitchFamily="18" charset="0"/>
            </a:endParaRPr>
          </a:p>
          <a:p>
            <a:endParaRPr lang="ru-RU" sz="1842" dirty="0">
              <a:latin typeface="Georgia" pitchFamily="18" charset="0"/>
            </a:endParaRPr>
          </a:p>
        </p:txBody>
      </p:sp>
      <p:pic>
        <p:nvPicPr>
          <p:cNvPr id="27653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817" y="1623434"/>
            <a:ext cx="3723323" cy="2481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7654" name="Рисунок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1411" y="361514"/>
            <a:ext cx="764775" cy="12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83" y="4506853"/>
            <a:ext cx="3819315" cy="254621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9"/>
          <a:stretch/>
        </p:blipFill>
        <p:spPr>
          <a:xfrm>
            <a:off x="885369" y="4535013"/>
            <a:ext cx="3651315" cy="251805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0800000">
            <a:off x="9118312" y="6296789"/>
            <a:ext cx="660457" cy="660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2321572" y="611485"/>
            <a:ext cx="7500011" cy="1238250"/>
          </a:xfrm>
        </p:spPr>
        <p:txBody>
          <a:bodyPr/>
          <a:lstStyle/>
          <a:p>
            <a:pPr eaLnBrk="1" hangingPunct="1"/>
            <a:r>
              <a:rPr lang="ru-RU" dirty="0" smtClean="0">
                <a:latin typeface="Georgia" pitchFamily="18" charset="0"/>
              </a:rPr>
              <a:t>Руководство КСРК ВОС</a:t>
            </a:r>
          </a:p>
        </p:txBody>
      </p:sp>
      <p:pic>
        <p:nvPicPr>
          <p:cNvPr id="7171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412" y="362612"/>
            <a:ext cx="1113673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Прямоугольник 6"/>
          <p:cNvSpPr>
            <a:spLocks noChangeArrowheads="1"/>
          </p:cNvSpPr>
          <p:nvPr/>
        </p:nvSpPr>
        <p:spPr bwMode="auto">
          <a:xfrm>
            <a:off x="4643828" y="3155768"/>
            <a:ext cx="5448300" cy="129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733" dirty="0">
                <a:latin typeface="Georgia" pitchFamily="18" charset="0"/>
              </a:rPr>
              <a:t>Генеральный директор Культурно-спортивного реабилитационного комплекса ВОС </a:t>
            </a:r>
          </a:p>
          <a:p>
            <a:pPr algn="ctr">
              <a:lnSpc>
                <a:spcPct val="150000"/>
              </a:lnSpc>
            </a:pPr>
            <a:r>
              <a:rPr lang="ru-RU" sz="1733" b="1" dirty="0">
                <a:latin typeface="Georgia" pitchFamily="18" charset="0"/>
                <a:cs typeface="Times New Roman" pitchFamily="18" charset="0"/>
              </a:rPr>
              <a:t>Владимир Петрович Баженов</a:t>
            </a:r>
            <a:endParaRPr lang="ru-RU" sz="1517" b="1" dirty="0"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259" y="2375681"/>
            <a:ext cx="2944552" cy="44168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1952529" y="491790"/>
            <a:ext cx="7529248" cy="1238250"/>
          </a:xfrm>
        </p:spPr>
        <p:txBody>
          <a:bodyPr/>
          <a:lstStyle/>
          <a:p>
            <a:pPr eaLnBrk="1" hangingPunct="1"/>
            <a:r>
              <a:rPr lang="ru-RU" sz="2600" b="1" dirty="0">
                <a:latin typeface="Georgia" pitchFamily="18" charset="0"/>
              </a:rPr>
              <a:t>Официальная радиостанция Всероссийского общества слепых</a:t>
            </a:r>
            <a:br>
              <a:rPr lang="ru-RU" sz="2600" b="1" dirty="0">
                <a:latin typeface="Georgia" pitchFamily="18" charset="0"/>
              </a:rPr>
            </a:br>
            <a:r>
              <a:rPr lang="ru-RU" sz="2600" b="1" dirty="0">
                <a:latin typeface="Georgia" pitchFamily="18" charset="0"/>
              </a:rPr>
              <a:t>«Радио ВОС»</a:t>
            </a:r>
          </a:p>
        </p:txBody>
      </p:sp>
      <p:sp>
        <p:nvSpPr>
          <p:cNvPr id="27652" name="Прямоугольник 6"/>
          <p:cNvSpPr>
            <a:spLocks noChangeArrowheads="1"/>
          </p:cNvSpPr>
          <p:nvPr/>
        </p:nvSpPr>
        <p:spPr bwMode="auto">
          <a:xfrm>
            <a:off x="4573029" y="1830379"/>
            <a:ext cx="5539450" cy="65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842" dirty="0">
                <a:latin typeface="Georgia" pitchFamily="18" charset="0"/>
              </a:rPr>
              <a:t>       </a:t>
            </a:r>
          </a:p>
          <a:p>
            <a:endParaRPr lang="ru-RU" sz="1842" dirty="0">
              <a:latin typeface="Georgia" pitchFamily="18" charset="0"/>
            </a:endParaRPr>
          </a:p>
        </p:txBody>
      </p:sp>
      <p:pic>
        <p:nvPicPr>
          <p:cNvPr id="27654" name="Рисунок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5427" y="432789"/>
            <a:ext cx="810105" cy="128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9090323" y="539478"/>
            <a:ext cx="660457" cy="6604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53418" y="1856469"/>
            <a:ext cx="8856984" cy="2643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87718" algn="just">
              <a:spcAft>
                <a:spcPts val="0"/>
              </a:spcAft>
            </a:pPr>
            <a:r>
              <a:rPr lang="ru-RU" sz="1842" dirty="0"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 2019 году впервые мы транслировали все матчи группового этапа чемпионата Европы 2019 по футболу B1 IBSA с участием сборной России.     Количество обращений к материалам «Радио ВОС», размещённым на официальном сайте радиостанции составило </a:t>
            </a:r>
            <a:r>
              <a:rPr lang="ru-RU" sz="1842" b="1" dirty="0"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913 931</a:t>
            </a:r>
            <a:r>
              <a:rPr lang="ru-RU" sz="1842" dirty="0"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indent="487718" algn="just">
              <a:spcAft>
                <a:spcPts val="0"/>
              </a:spcAft>
            </a:pPr>
            <a:r>
              <a:rPr lang="ru-RU" sz="1842" dirty="0"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За год было запущено </a:t>
            </a:r>
            <a:r>
              <a:rPr lang="ru-RU" sz="1842" b="1" dirty="0"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ru-RU" sz="1842" dirty="0"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новых циклов программ, а общая сумма циклов, обновляющихся в течение года, составила </a:t>
            </a:r>
            <a:r>
              <a:rPr lang="ru-RU" sz="1842" b="1" dirty="0"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51.</a:t>
            </a:r>
            <a:r>
              <a:rPr lang="ru-RU" sz="1842" dirty="0"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42" dirty="0" err="1"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Слушательская</a:t>
            </a:r>
            <a:r>
              <a:rPr lang="ru-RU" sz="1842" dirty="0"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аудитория составила около </a:t>
            </a:r>
            <a:r>
              <a:rPr lang="ru-RU" sz="1842" b="1" dirty="0"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35 000 </a:t>
            </a:r>
            <a:r>
              <a:rPr lang="ru-RU" sz="1842" dirty="0"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уникальных слушателей из </a:t>
            </a:r>
            <a:r>
              <a:rPr lang="ru-RU" sz="1842" b="1" dirty="0"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83</a:t>
            </a:r>
            <a:r>
              <a:rPr lang="ru-RU" sz="1842" dirty="0"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стран ближнего и дальнего зарубежья. Сайт на протяжении года посетило более </a:t>
            </a:r>
            <a:r>
              <a:rPr lang="ru-RU" sz="1842" b="1" dirty="0"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14 000</a:t>
            </a:r>
            <a:r>
              <a:rPr lang="ru-RU" sz="1842" dirty="0"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уникальных пользователей.</a:t>
            </a:r>
            <a:endParaRPr lang="ru-RU" sz="1842" dirty="0">
              <a:latin typeface="Georgia" panose="02040502050405020303" pitchFamily="18" charset="0"/>
              <a:ea typeface="Calibri" panose="020F0502020204030204" pitchFamily="34" charset="0"/>
            </a:endParaRPr>
          </a:p>
        </p:txBody>
      </p:sp>
      <p:pic>
        <p:nvPicPr>
          <p:cNvPr id="11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477540" y="4739685"/>
            <a:ext cx="3094198" cy="2062798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8032" y="4714237"/>
            <a:ext cx="3132371" cy="208824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" r="14492"/>
          <a:stretch/>
        </p:blipFill>
        <p:spPr>
          <a:xfrm flipH="1">
            <a:off x="862526" y="4751489"/>
            <a:ext cx="2508723" cy="205268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82965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1889522" y="401920"/>
            <a:ext cx="7914084" cy="824936"/>
          </a:xfrm>
        </p:spPr>
        <p:txBody>
          <a:bodyPr/>
          <a:lstStyle/>
          <a:p>
            <a:pPr eaLnBrk="1" hangingPunct="1"/>
            <a:r>
              <a:rPr lang="ru-RU" sz="4000" b="1" dirty="0" err="1">
                <a:latin typeface="Georgia" pitchFamily="18" charset="0"/>
              </a:rPr>
              <a:t>Тифлокоментирование</a:t>
            </a:r>
            <a:endParaRPr lang="ru-RU" sz="4000" b="1" dirty="0">
              <a:latin typeface="Georgia" pitchFamily="18" charset="0"/>
            </a:endParaRPr>
          </a:p>
        </p:txBody>
      </p:sp>
      <p:pic>
        <p:nvPicPr>
          <p:cNvPr id="29700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030" y="1440729"/>
            <a:ext cx="2278723" cy="303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9702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1963" y="4283893"/>
            <a:ext cx="1955404" cy="130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9703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548" y="401921"/>
            <a:ext cx="844441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TextBox 8"/>
          <p:cNvSpPr txBox="1">
            <a:spLocks noChangeArrowheads="1"/>
          </p:cNvSpPr>
          <p:nvPr/>
        </p:nvSpPr>
        <p:spPr bwMode="auto">
          <a:xfrm>
            <a:off x="872719" y="1383743"/>
            <a:ext cx="6683311" cy="333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733" u="sng" dirty="0">
                <a:latin typeface="Georgia" pitchFamily="18" charset="0"/>
              </a:rPr>
              <a:t>Основные направления</a:t>
            </a:r>
            <a:r>
              <a:rPr lang="ru-RU" sz="1733" dirty="0">
                <a:latin typeface="Georgia" pitchFamily="18" charset="0"/>
              </a:rPr>
              <a:t>:</a:t>
            </a:r>
          </a:p>
          <a:p>
            <a:r>
              <a:rPr lang="ru-RU" sz="1600" dirty="0">
                <a:latin typeface="Georgia" pitchFamily="18" charset="0"/>
              </a:rPr>
              <a:t>Производство </a:t>
            </a:r>
            <a:r>
              <a:rPr lang="ru-RU" sz="1600" dirty="0" err="1">
                <a:latin typeface="Georgia" pitchFamily="18" charset="0"/>
              </a:rPr>
              <a:t>тифлокомментариев</a:t>
            </a:r>
            <a:r>
              <a:rPr lang="ru-RU" sz="1600" dirty="0">
                <a:latin typeface="Georgia" pitchFamily="18" charset="0"/>
              </a:rPr>
              <a:t> к кинофильмам и мультфильмам; </a:t>
            </a:r>
            <a:endParaRPr lang="en-US" sz="1600" dirty="0">
              <a:latin typeface="Georgia" pitchFamily="18" charset="0"/>
            </a:endParaRPr>
          </a:p>
          <a:p>
            <a:r>
              <a:rPr lang="ru-RU" sz="1600" dirty="0">
                <a:latin typeface="Georgia" pitchFamily="18" charset="0"/>
              </a:rPr>
              <a:t>Организация </a:t>
            </a:r>
            <a:r>
              <a:rPr lang="ru-RU" sz="1600" dirty="0" err="1">
                <a:latin typeface="Georgia" pitchFamily="18" charset="0"/>
              </a:rPr>
              <a:t>тифлокомментирования</a:t>
            </a:r>
            <a:r>
              <a:rPr lang="ru-RU" sz="1600" dirty="0">
                <a:latin typeface="Georgia" pitchFamily="18" charset="0"/>
              </a:rPr>
              <a:t> спортивных мероприятий на стадионах и спортивных площадках;</a:t>
            </a:r>
          </a:p>
          <a:p>
            <a:r>
              <a:rPr lang="ru-RU" sz="1600" dirty="0">
                <a:latin typeface="Georgia" pitchFamily="18" charset="0"/>
              </a:rPr>
              <a:t>Трансляция </a:t>
            </a:r>
            <a:r>
              <a:rPr lang="ru-RU" sz="1600" dirty="0" err="1">
                <a:latin typeface="Georgia" pitchFamily="18" charset="0"/>
              </a:rPr>
              <a:t>тифлокомментария</a:t>
            </a:r>
            <a:r>
              <a:rPr lang="ru-RU" sz="1600" dirty="0">
                <a:latin typeface="Georgia" pitchFamily="18" charset="0"/>
              </a:rPr>
              <a:t> спортивных событий, в том числе футбольных матчей, по «Радио ВОС»;</a:t>
            </a:r>
          </a:p>
          <a:p>
            <a:r>
              <a:rPr lang="ru-RU" sz="1600" dirty="0">
                <a:latin typeface="Georgia" pitchFamily="18" charset="0"/>
              </a:rPr>
              <a:t>Создание </a:t>
            </a:r>
            <a:r>
              <a:rPr lang="ru-RU" sz="1600" dirty="0" err="1">
                <a:latin typeface="Georgia" pitchFamily="18" charset="0"/>
              </a:rPr>
              <a:t>тифлокомментариев</a:t>
            </a:r>
            <a:r>
              <a:rPr lang="ru-RU" sz="1600" dirty="0">
                <a:latin typeface="Georgia" pitchFamily="18" charset="0"/>
              </a:rPr>
              <a:t> к театральным постановкам;</a:t>
            </a:r>
          </a:p>
          <a:p>
            <a:r>
              <a:rPr lang="ru-RU" sz="1600" dirty="0">
                <a:latin typeface="Georgia" pitchFamily="18" charset="0"/>
              </a:rPr>
              <a:t>Анализ качества </a:t>
            </a:r>
            <a:r>
              <a:rPr lang="ru-RU" sz="1600" dirty="0" err="1">
                <a:latin typeface="Georgia" pitchFamily="18" charset="0"/>
              </a:rPr>
              <a:t>тифлокомментирования</a:t>
            </a:r>
            <a:r>
              <a:rPr lang="ru-RU" sz="1600" dirty="0">
                <a:latin typeface="Georgia" pitchFamily="18" charset="0"/>
              </a:rPr>
              <a:t> всех направлений;</a:t>
            </a:r>
          </a:p>
          <a:p>
            <a:r>
              <a:rPr lang="ru-RU" sz="1600" dirty="0">
                <a:latin typeface="Georgia" pitchFamily="18" charset="0"/>
              </a:rPr>
              <a:t>Создание учебно-методических пособий по </a:t>
            </a:r>
            <a:r>
              <a:rPr lang="ru-RU" sz="1600" dirty="0" err="1">
                <a:latin typeface="Georgia" pitchFamily="18" charset="0"/>
              </a:rPr>
              <a:t>тифлокомментированию</a:t>
            </a:r>
            <a:r>
              <a:rPr lang="ru-RU" sz="1600" dirty="0">
                <a:latin typeface="Georgia" pitchFamily="18" charset="0"/>
              </a:rPr>
              <a:t>;</a:t>
            </a:r>
          </a:p>
          <a:p>
            <a:r>
              <a:rPr lang="ru-RU" sz="1600" dirty="0">
                <a:latin typeface="Georgia" pitchFamily="18" charset="0"/>
              </a:rPr>
              <a:t>Обучение </a:t>
            </a:r>
            <a:r>
              <a:rPr lang="ru-RU" sz="1600" dirty="0" err="1">
                <a:latin typeface="Georgia" pitchFamily="18" charset="0"/>
              </a:rPr>
              <a:t>тифлокомментаторов</a:t>
            </a:r>
            <a:r>
              <a:rPr lang="ru-RU" sz="1600" dirty="0">
                <a:latin typeface="Georgia" pitchFamily="18" charset="0"/>
              </a:rPr>
              <a:t>.</a:t>
            </a:r>
          </a:p>
          <a:p>
            <a:endParaRPr lang="ru-RU" sz="1733" dirty="0"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787" y="5747593"/>
            <a:ext cx="2228581" cy="131171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773" y="4774847"/>
            <a:ext cx="3431078" cy="228738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7" t="4008" r="8817" b="4703"/>
          <a:stretch/>
        </p:blipFill>
        <p:spPr>
          <a:xfrm>
            <a:off x="872719" y="4479601"/>
            <a:ext cx="2923663" cy="257970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EF1FE"/>
            </a:gs>
            <a:gs pos="56000">
              <a:srgbClr val="FADADC"/>
            </a:gs>
            <a:gs pos="79000">
              <a:srgbClr val="F88C9B"/>
            </a:gs>
            <a:gs pos="100000">
              <a:srgbClr val="C1112A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009" y="415259"/>
            <a:ext cx="816917" cy="129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498592" y="539477"/>
            <a:ext cx="4602511" cy="1364942"/>
          </a:xfrm>
        </p:spPr>
        <p:txBody>
          <a:bodyPr/>
          <a:lstStyle/>
          <a:p>
            <a:r>
              <a:rPr lang="ru-RU" sz="3467" b="1" dirty="0">
                <a:latin typeface="Georgia" panose="02040502050405020303" pitchFamily="18" charset="0"/>
              </a:rPr>
              <a:t>Приложение </a:t>
            </a:r>
            <a:br>
              <a:rPr lang="ru-RU" sz="3467" b="1" dirty="0">
                <a:latin typeface="Georgia" panose="02040502050405020303" pitchFamily="18" charset="0"/>
              </a:rPr>
            </a:br>
            <a:r>
              <a:rPr lang="ru-RU" sz="3467" b="1" dirty="0">
                <a:latin typeface="Georgia" panose="02040502050405020303" pitchFamily="18" charset="0"/>
              </a:rPr>
              <a:t> </a:t>
            </a:r>
            <a:r>
              <a:rPr lang="ru-RU" sz="3467" b="1" dirty="0" err="1">
                <a:latin typeface="Georgia" panose="02040502050405020303" pitchFamily="18" charset="0"/>
              </a:rPr>
              <a:t>Тифло</a:t>
            </a:r>
            <a:r>
              <a:rPr lang="ru-RU" sz="3467" b="1" dirty="0">
                <a:latin typeface="Georgia" panose="02040502050405020303" pitchFamily="18" charset="0"/>
              </a:rPr>
              <a:t> </a:t>
            </a:r>
            <a:r>
              <a:rPr lang="ru-RU" sz="3467" b="1" dirty="0" err="1">
                <a:latin typeface="Georgia" panose="02040502050405020303" pitchFamily="18" charset="0"/>
              </a:rPr>
              <a:t>Медиа</a:t>
            </a:r>
            <a:endParaRPr lang="ru-RU" sz="3467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65008" y="4830527"/>
            <a:ext cx="8844824" cy="2236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733" dirty="0">
                <a:latin typeface="Georgia" panose="02040502050405020303" pitchFamily="18" charset="0"/>
              </a:rPr>
              <a:t>Данная программа позволяет синхронизировать звуковую дорожку </a:t>
            </a:r>
            <a:r>
              <a:rPr lang="ru-RU" altLang="ru-RU" sz="1733" dirty="0" err="1">
                <a:latin typeface="Georgia" panose="02040502050405020303" pitchFamily="18" charset="0"/>
              </a:rPr>
              <a:t>тифлокомментария</a:t>
            </a:r>
            <a:r>
              <a:rPr lang="ru-RU" altLang="ru-RU" sz="1733" dirty="0">
                <a:latin typeface="Georgia" panose="02040502050405020303" pitchFamily="18" charset="0"/>
              </a:rPr>
              <a:t> со звукорядом фильма при помощи микрофона устройства и воспроизводить её в соответствии с текущим моментом картины. В настоящее время база приложения содержит 60 фильмов и постоянно пополняется.</a:t>
            </a:r>
          </a:p>
          <a:p>
            <a:pPr algn="just"/>
            <a:r>
              <a:rPr lang="ru-RU" altLang="ru-RU" sz="1733" dirty="0">
                <a:latin typeface="Georgia" panose="02040502050405020303" pitchFamily="18" charset="0"/>
              </a:rPr>
              <a:t>           Ссылка на приложение в </a:t>
            </a:r>
            <a:r>
              <a:rPr lang="ru-RU" altLang="ru-RU" sz="1733" dirty="0" err="1">
                <a:latin typeface="Georgia" panose="02040502050405020303" pitchFamily="18" charset="0"/>
              </a:rPr>
              <a:t>Google</a:t>
            </a:r>
            <a:r>
              <a:rPr lang="ru-RU" altLang="ru-RU" sz="1733" dirty="0">
                <a:latin typeface="Georgia" panose="02040502050405020303" pitchFamily="18" charset="0"/>
              </a:rPr>
              <a:t> </a:t>
            </a:r>
            <a:r>
              <a:rPr lang="ru-RU" altLang="ru-RU" sz="1733" dirty="0" err="1">
                <a:latin typeface="Georgia" panose="02040502050405020303" pitchFamily="18" charset="0"/>
              </a:rPr>
              <a:t>Play</a:t>
            </a:r>
            <a:r>
              <a:rPr lang="ru-RU" altLang="ru-RU" sz="1733" dirty="0">
                <a:latin typeface="Georgia" panose="02040502050405020303" pitchFamily="18" charset="0"/>
              </a:rPr>
              <a:t>:</a:t>
            </a:r>
          </a:p>
          <a:p>
            <a:pPr algn="just"/>
            <a:r>
              <a:rPr lang="ru-RU" altLang="ru-RU" dirty="0">
                <a:hlinkClick r:id="rId3"/>
              </a:rPr>
              <a:t>https://play.google.com/store/apps/details?id=pw.ironstar.eve.vosdem&amp;h</a:t>
            </a:r>
            <a:r>
              <a:rPr lang="ru-RU" altLang="ru-RU" sz="1733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hlinkClick r:id="rId3"/>
              </a:rPr>
              <a:t>l</a:t>
            </a:r>
            <a:endParaRPr lang="ru-RU" altLang="ru-RU" sz="1733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altLang="ru-RU" sz="1733" dirty="0">
                <a:latin typeface="Georgia" panose="02040502050405020303" pitchFamily="18" charset="0"/>
              </a:rPr>
              <a:t>           Ссылка на приложение в </a:t>
            </a:r>
            <a:r>
              <a:rPr lang="ru-RU" altLang="ru-RU" sz="1733" dirty="0" err="1">
                <a:latin typeface="Georgia" panose="02040502050405020303" pitchFamily="18" charset="0"/>
              </a:rPr>
              <a:t>App</a:t>
            </a:r>
            <a:r>
              <a:rPr lang="ru-RU" altLang="ru-RU" sz="1733" dirty="0">
                <a:latin typeface="Georgia" panose="02040502050405020303" pitchFamily="18" charset="0"/>
              </a:rPr>
              <a:t> </a:t>
            </a:r>
            <a:r>
              <a:rPr lang="ru-RU" altLang="ru-RU" sz="1733" dirty="0" err="1">
                <a:latin typeface="Georgia" panose="02040502050405020303" pitchFamily="18" charset="0"/>
              </a:rPr>
              <a:t>Store</a:t>
            </a:r>
            <a:r>
              <a:rPr lang="ru-RU" altLang="ru-RU" sz="1733" dirty="0">
                <a:latin typeface="Georgia" panose="02040502050405020303" pitchFamily="18" charset="0"/>
              </a:rPr>
              <a:t>:</a:t>
            </a:r>
          </a:p>
          <a:p>
            <a:pPr algn="just"/>
            <a:r>
              <a:rPr lang="ru-RU" altLang="ru-RU" sz="1733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hlinkClick r:id="rId4"/>
              </a:rPr>
              <a:t>https://apps.apple.com/ru/app/%D1%82%D0%B8%D1%84%D0%BB%</a:t>
            </a:r>
            <a:endParaRPr lang="ru-RU" altLang="ru-RU" sz="1733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8" name="Picture 3" descr="X:\2019\Праздники, мероприятия КСРК\Презентация проекта тифломедиа\PR2A43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1410" y="2268805"/>
            <a:ext cx="3535220" cy="252514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Прямоугольник 8"/>
          <p:cNvSpPr/>
          <p:nvPr/>
        </p:nvSpPr>
        <p:spPr>
          <a:xfrm>
            <a:off x="4565821" y="2207660"/>
            <a:ext cx="5070563" cy="2492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733" dirty="0">
                <a:latin typeface="Georgia" panose="02040502050405020303" pitchFamily="18" charset="0"/>
              </a:rPr>
              <a:t>      5 апреля 2019 года  состоялась презентация приложения для мобильных устройств «</a:t>
            </a:r>
            <a:r>
              <a:rPr lang="ru-RU" altLang="ru-RU" sz="1733" dirty="0" err="1">
                <a:latin typeface="Georgia" panose="02040502050405020303" pitchFamily="18" charset="0"/>
              </a:rPr>
              <a:t>Тифло</a:t>
            </a:r>
            <a:r>
              <a:rPr lang="ru-RU" altLang="ru-RU" sz="1733" dirty="0">
                <a:latin typeface="Georgia" panose="02040502050405020303" pitchFamily="18" charset="0"/>
              </a:rPr>
              <a:t> Медиа». Это официальное приложение Всероссийского общества слепых для </a:t>
            </a:r>
            <a:r>
              <a:rPr lang="ru-RU" altLang="ru-RU" sz="1733" dirty="0" err="1">
                <a:latin typeface="Georgia" panose="02040502050405020303" pitchFamily="18" charset="0"/>
              </a:rPr>
              <a:t>тифлокомментирования</a:t>
            </a:r>
            <a:r>
              <a:rPr lang="ru-RU" altLang="ru-RU" sz="1733" dirty="0">
                <a:latin typeface="Georgia" panose="02040502050405020303" pitchFamily="18" charset="0"/>
              </a:rPr>
              <a:t> художественных, мультипликационных и документальных фильмов.</a:t>
            </a:r>
          </a:p>
          <a:p>
            <a:pPr algn="just"/>
            <a:r>
              <a:rPr lang="ru-RU" altLang="ru-RU" sz="1733" dirty="0">
                <a:latin typeface="Georgia" panose="02040502050405020303" pitchFamily="18" charset="0"/>
              </a:rPr>
              <a:t>      Разработку и поддержку приложения осуществляет КСРК ВОС.</a:t>
            </a:r>
            <a:endParaRPr lang="ru-RU" sz="1733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82210" y="415260"/>
            <a:ext cx="1727622" cy="169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3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4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0112" y="522662"/>
            <a:ext cx="7967794" cy="12382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latin typeface="Georgia" panose="02040502050405020303" pitchFamily="18" charset="0"/>
              </a:rPr>
              <a:t>Молодёжное движение инвалидов по зрению</a:t>
            </a:r>
            <a:endParaRPr lang="ru-RU" sz="3600" dirty="0"/>
          </a:p>
        </p:txBody>
      </p:sp>
      <p:pic>
        <p:nvPicPr>
          <p:cNvPr id="30723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411" y="463198"/>
            <a:ext cx="816917" cy="129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Прямоугольник 6"/>
          <p:cNvSpPr>
            <a:spLocks noChangeArrowheads="1"/>
          </p:cNvSpPr>
          <p:nvPr/>
        </p:nvSpPr>
        <p:spPr bwMode="auto">
          <a:xfrm>
            <a:off x="1025426" y="1964873"/>
            <a:ext cx="863766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Georgia" pitchFamily="18" charset="0"/>
              </a:rPr>
              <a:t>     </a:t>
            </a:r>
            <a:r>
              <a:rPr lang="ru-RU" dirty="0">
                <a:latin typeface="Georgia" pitchFamily="18" charset="0"/>
              </a:rPr>
              <a:t>Важнейшим направлением своей деятельности КСРК ВОС считает работу с молодыми инвалидами по зрению. В наших молодёжных мероприятиях ежегодно принимают участие около 6 000 молодых инвалидов по зрению и детей-инвалидов, а общее количество мероприятий составляет около 40.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780" y="3399940"/>
            <a:ext cx="4470307" cy="29804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2"/>
          <a:stretch/>
        </p:blipFill>
        <p:spPr>
          <a:xfrm>
            <a:off x="1025426" y="3399940"/>
            <a:ext cx="3672408" cy="297599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Объект 2"/>
          <p:cNvSpPr txBox="1">
            <a:spLocks/>
          </p:cNvSpPr>
          <p:nvPr/>
        </p:nvSpPr>
        <p:spPr bwMode="auto">
          <a:xfrm>
            <a:off x="1790200" y="6511772"/>
            <a:ext cx="2142861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>
                <a:latin typeface="Georgia" pitchFamily="18" charset="0"/>
              </a:rPr>
              <a:t>Дрожжина Дана Федоровна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 bwMode="auto">
          <a:xfrm>
            <a:off x="5192780" y="6511772"/>
            <a:ext cx="4470306" cy="436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>
                <a:latin typeface="Georgia" pitchFamily="18" charset="0"/>
              </a:rPr>
              <a:t>Емельянова Юлия Олеговна, </a:t>
            </a:r>
            <a:r>
              <a:rPr lang="ru-RU" sz="1100" dirty="0" err="1">
                <a:latin typeface="Georgia" pitchFamily="18" charset="0"/>
              </a:rPr>
              <a:t>Паницкая</a:t>
            </a:r>
            <a:r>
              <a:rPr lang="ru-RU" sz="1100" dirty="0">
                <a:latin typeface="Georgia" pitchFamily="18" charset="0"/>
              </a:rPr>
              <a:t> Наталья Алексеевна, Карцев Максим Васильевич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4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508" y="527794"/>
            <a:ext cx="8227483" cy="12382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latin typeface="Georgia" panose="02040502050405020303" pitchFamily="18" charset="0"/>
              </a:rPr>
              <a:t>Молодёжное движение инвалидов по зрению</a:t>
            </a:r>
          </a:p>
        </p:txBody>
      </p:sp>
      <p:sp>
        <p:nvSpPr>
          <p:cNvPr id="31748" name="Прямоугольник 4"/>
          <p:cNvSpPr>
            <a:spLocks noChangeArrowheads="1"/>
          </p:cNvSpPr>
          <p:nvPr/>
        </p:nvSpPr>
        <p:spPr bwMode="auto">
          <a:xfrm>
            <a:off x="4511306" y="1907630"/>
            <a:ext cx="54066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Georgia" pitchFamily="18" charset="0"/>
              </a:rPr>
              <a:t>      В </a:t>
            </a:r>
            <a:r>
              <a:rPr lang="ru-RU" dirty="0" smtClean="0">
                <a:latin typeface="Georgia" pitchFamily="18" charset="0"/>
              </a:rPr>
              <a:t>2019 г</a:t>
            </a:r>
            <a:r>
              <a:rPr lang="ru-RU" dirty="0">
                <a:latin typeface="Georgia" pitchFamily="18" charset="0"/>
              </a:rPr>
              <a:t>. отдел по работе с </a:t>
            </a:r>
            <a:r>
              <a:rPr lang="ru-RU" dirty="0" smtClean="0">
                <a:latin typeface="Georgia" pitchFamily="18" charset="0"/>
              </a:rPr>
              <a:t>молодёжью </a:t>
            </a:r>
            <a:r>
              <a:rPr lang="ru-RU" dirty="0">
                <a:latin typeface="Georgia" pitchFamily="18" charset="0"/>
              </a:rPr>
              <a:t>принял самое активное участие в организации и проведении </a:t>
            </a:r>
            <a:r>
              <a:rPr lang="ru-RU" b="1" dirty="0" smtClean="0">
                <a:latin typeface="Georgia" pitchFamily="18" charset="0"/>
              </a:rPr>
              <a:t>39-ти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b="1" dirty="0">
                <a:latin typeface="Georgia" pitchFamily="18" charset="0"/>
              </a:rPr>
              <a:t>региональных и межрегиональных молодёжных </a:t>
            </a:r>
            <a:r>
              <a:rPr lang="ru-RU" b="1" dirty="0" smtClean="0">
                <a:latin typeface="Georgia" pitchFamily="18" charset="0"/>
              </a:rPr>
              <a:t>мероприятий </a:t>
            </a:r>
            <a:r>
              <a:rPr lang="ru-RU" dirty="0">
                <a:latin typeface="Georgia" pitchFamily="18" charset="0"/>
              </a:rPr>
              <a:t>(всего </a:t>
            </a:r>
            <a:r>
              <a:rPr lang="ru-RU" dirty="0" smtClean="0">
                <a:latin typeface="Georgia" pitchFamily="18" charset="0"/>
              </a:rPr>
              <a:t>2 043 участников), оказана методическая помощь региональным организациям – проведено 210 консультаций. </a:t>
            </a:r>
            <a:r>
              <a:rPr lang="ru-RU" dirty="0">
                <a:latin typeface="Georgia" pitchFamily="18" charset="0"/>
              </a:rPr>
              <a:t>Также </a:t>
            </a:r>
            <a:r>
              <a:rPr lang="ru-RU" dirty="0" smtClean="0">
                <a:latin typeface="Georgia" pitchFamily="18" charset="0"/>
              </a:rPr>
              <a:t>проведено 36 радиоэфиров и 5 циклов программ</a:t>
            </a:r>
            <a:r>
              <a:rPr lang="ru-RU" b="1" dirty="0" smtClean="0">
                <a:latin typeface="Georgia" pitchFamily="18" charset="0"/>
              </a:rPr>
              <a:t>. 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31749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5426" y="467469"/>
            <a:ext cx="855434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516" y="4907145"/>
            <a:ext cx="2925165" cy="195028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800" y="4903793"/>
            <a:ext cx="2930456" cy="195363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0" y="1991903"/>
            <a:ext cx="3681366" cy="245424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0" y="4910497"/>
            <a:ext cx="2930456" cy="195363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1817516" y="611931"/>
            <a:ext cx="8425259" cy="1238250"/>
          </a:xfrm>
        </p:spPr>
        <p:txBody>
          <a:bodyPr/>
          <a:lstStyle/>
          <a:p>
            <a:pPr eaLnBrk="1" hangingPunct="1"/>
            <a:r>
              <a:rPr lang="ru-RU" sz="3033" b="1" dirty="0">
                <a:latin typeface="Georgia" pitchFamily="18" charset="0"/>
              </a:rPr>
              <a:t>Крупные всероссийские и международные форумы </a:t>
            </a:r>
            <a:br>
              <a:rPr lang="ru-RU" sz="3033" b="1" dirty="0">
                <a:latin typeface="Georgia" pitchFamily="18" charset="0"/>
              </a:rPr>
            </a:br>
            <a:r>
              <a:rPr lang="ru-RU" sz="3033" b="1" dirty="0">
                <a:latin typeface="Georgia" pitchFamily="18" charset="0"/>
              </a:rPr>
              <a:t>инвалидов по зрению</a:t>
            </a:r>
          </a:p>
        </p:txBody>
      </p:sp>
      <p:pic>
        <p:nvPicPr>
          <p:cNvPr id="37893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5426" y="467469"/>
            <a:ext cx="961364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922" y="2411685"/>
            <a:ext cx="3894655" cy="2770380"/>
          </a:xfrm>
          <a:prstGeom prst="rect">
            <a:avLst/>
          </a:prstGeom>
        </p:spPr>
      </p:pic>
      <p:pic>
        <p:nvPicPr>
          <p:cNvPr id="5" name="Рисунок 4" descr="C:\Users\АЫВ\Desktop\logo_vladivostok2019_rus_eng-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9964" y="2411687"/>
            <a:ext cx="2807721" cy="265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bg2"/>
            </a:gs>
            <a:gs pos="21000">
              <a:schemeClr val="bg1"/>
            </a:gs>
            <a:gs pos="7900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1817516" y="517666"/>
            <a:ext cx="6708745" cy="1238250"/>
          </a:xfrm>
        </p:spPr>
        <p:txBody>
          <a:bodyPr/>
          <a:lstStyle/>
          <a:p>
            <a:pPr eaLnBrk="1" hangingPunct="1"/>
            <a:r>
              <a:rPr lang="ru-RU" sz="1950" b="1" dirty="0">
                <a:latin typeface="Georgia" pitchFamily="18" charset="0"/>
              </a:rPr>
              <a:t>Всероссийский молодежный образовательный реабилитационный форум ВОС </a:t>
            </a:r>
            <a:br>
              <a:rPr lang="ru-RU" sz="1950" b="1" dirty="0">
                <a:latin typeface="Georgia" pitchFamily="18" charset="0"/>
              </a:rPr>
            </a:br>
            <a:r>
              <a:rPr lang="ru-RU" sz="2167" b="1" dirty="0">
                <a:latin typeface="Georgia" pitchFamily="18" charset="0"/>
              </a:rPr>
              <a:t>«Интеграция 2019»</a:t>
            </a:r>
          </a:p>
        </p:txBody>
      </p:sp>
      <p:pic>
        <p:nvPicPr>
          <p:cNvPr id="40965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5426" y="404736"/>
            <a:ext cx="961364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899414" y="2027801"/>
            <a:ext cx="89109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Georgia" pitchFamily="18" charset="0"/>
              </a:rPr>
              <a:t>        КСРК ВОС совместно с Общероссийской общественной организацией инвалидов "Всероссийское ордена Трудового Красного Знамени общество слепых",  в апреле 2019 года провели в Республике Крым всероссийский молодежный образовательный реабилитационный Форум "Интеграция 2019", посвященный приближающемуся 75-летию Победы в Великой Отечественной Войне 1941-1945 годов.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4" r="8358"/>
          <a:stretch/>
        </p:blipFill>
        <p:spPr>
          <a:xfrm>
            <a:off x="8370242" y="464565"/>
            <a:ext cx="1512168" cy="1326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152" y="3944872"/>
            <a:ext cx="4368485" cy="29123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39" y="3944872"/>
            <a:ext cx="4368485" cy="29123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4000">
              <a:schemeClr val="bg2"/>
            </a:gs>
            <a:gs pos="25000">
              <a:schemeClr val="bg1"/>
            </a:gs>
            <a:gs pos="79000">
              <a:schemeClr val="bg2">
                <a:lumMod val="5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1651756" y="403936"/>
            <a:ext cx="6708745" cy="1238250"/>
          </a:xfrm>
        </p:spPr>
        <p:txBody>
          <a:bodyPr/>
          <a:lstStyle/>
          <a:p>
            <a:pPr eaLnBrk="1" hangingPunct="1"/>
            <a:r>
              <a:rPr lang="ru-RU" sz="1950" b="1" dirty="0">
                <a:latin typeface="Georgia" pitchFamily="18" charset="0"/>
              </a:rPr>
              <a:t>Всероссийский молодежный образовательный реабилитационный форум ВОС </a:t>
            </a:r>
            <a:br>
              <a:rPr lang="ru-RU" sz="1950" b="1" dirty="0">
                <a:latin typeface="Georgia" pitchFamily="18" charset="0"/>
              </a:rPr>
            </a:br>
            <a:r>
              <a:rPr lang="ru-RU" sz="2167" b="1" dirty="0">
                <a:latin typeface="Georgia" pitchFamily="18" charset="0"/>
              </a:rPr>
              <a:t>«Интеграция 2019»</a:t>
            </a:r>
          </a:p>
        </p:txBody>
      </p:sp>
      <p:pic>
        <p:nvPicPr>
          <p:cNvPr id="40965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3418" y="379912"/>
            <a:ext cx="827502" cy="1314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4925123" y="4499918"/>
            <a:ext cx="4953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Georgia" pitchFamily="18" charset="0"/>
              </a:rPr>
              <a:t>В мероприятиях Форума приняли участие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ru-RU" dirty="0">
                <a:latin typeface="Georgia" pitchFamily="18" charset="0"/>
              </a:rPr>
              <a:t>Министр труда и социальной защиты Республики Крым Елена Васильевна Романовская, </a:t>
            </a:r>
            <a:r>
              <a:rPr lang="ru-RU" dirty="0" smtClean="0">
                <a:latin typeface="Georgia" pitchFamily="18" charset="0"/>
              </a:rPr>
              <a:t>Председатель </a:t>
            </a:r>
            <a:r>
              <a:rPr lang="ru-RU" dirty="0">
                <a:latin typeface="Georgia" pitchFamily="18" charset="0"/>
              </a:rPr>
              <a:t>Крымской региональной организации ВОС Владимир Васильевич </a:t>
            </a:r>
            <a:r>
              <a:rPr lang="ru-RU" dirty="0" err="1">
                <a:latin typeface="Georgia" pitchFamily="18" charset="0"/>
              </a:rPr>
              <a:t>Гутовский</a:t>
            </a:r>
            <a:r>
              <a:rPr lang="ru-RU" dirty="0">
                <a:latin typeface="Georgia" pitchFamily="18" charset="0"/>
              </a:rPr>
              <a:t>, </a:t>
            </a:r>
            <a:r>
              <a:rPr lang="ru-RU" dirty="0" smtClean="0">
                <a:latin typeface="Georgia" pitchFamily="18" charset="0"/>
              </a:rPr>
              <a:t>руководители и сотрудники КСРК ВОС.</a:t>
            </a:r>
            <a:endParaRPr lang="ru-RU" dirty="0">
              <a:latin typeface="Georgia" pitchFamily="18" charset="0"/>
            </a:endParaRPr>
          </a:p>
          <a:p>
            <a:pPr algn="just"/>
            <a:endParaRPr lang="ru-RU" dirty="0" smtClean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4" r="6960"/>
          <a:stretch/>
        </p:blipFill>
        <p:spPr>
          <a:xfrm>
            <a:off x="8226226" y="336345"/>
            <a:ext cx="1584177" cy="13390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02" y="4355903"/>
            <a:ext cx="3456383" cy="230425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87" y="1746695"/>
            <a:ext cx="3373748" cy="224916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547" y="1754835"/>
            <a:ext cx="3361540" cy="224102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819" y="1691606"/>
            <a:ext cx="1512947" cy="226942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7000">
              <a:schemeClr val="bg2"/>
            </a:gs>
            <a:gs pos="25000">
              <a:schemeClr val="bg1"/>
            </a:gs>
            <a:gs pos="79000">
              <a:schemeClr val="bg2">
                <a:lumMod val="5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1737785" y="509271"/>
            <a:ext cx="6416435" cy="1238250"/>
          </a:xfrm>
        </p:spPr>
        <p:txBody>
          <a:bodyPr/>
          <a:lstStyle/>
          <a:p>
            <a:pPr eaLnBrk="1" hangingPunct="1"/>
            <a:r>
              <a:rPr lang="ru-RU" sz="1950" b="1" dirty="0">
                <a:latin typeface="Georgia" pitchFamily="18" charset="0"/>
              </a:rPr>
              <a:t>Всероссийский молодежный образовательный реабилитационный форум ВОС </a:t>
            </a:r>
            <a:br>
              <a:rPr lang="ru-RU" sz="1950" b="1" dirty="0">
                <a:latin typeface="Georgia" pitchFamily="18" charset="0"/>
              </a:rPr>
            </a:br>
            <a:r>
              <a:rPr lang="ru-RU" sz="2167" b="1" dirty="0">
                <a:latin typeface="Georgia" pitchFamily="18" charset="0"/>
              </a:rPr>
              <a:t>«Интеграция 2019»</a:t>
            </a:r>
          </a:p>
        </p:txBody>
      </p:sp>
      <p:pic>
        <p:nvPicPr>
          <p:cNvPr id="40965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9096" y="442263"/>
            <a:ext cx="845563" cy="1343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1055432" y="2141655"/>
            <a:ext cx="8580953" cy="1426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67" dirty="0">
                <a:latin typeface="Georgia" pitchFamily="18" charset="0"/>
              </a:rPr>
              <a:t>Общее количество участников форума - более 150 человек из 50 регионов России. Это самые мотивированные и активные члены общества слепых, объединённые в делегации от федеральных округов России.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203" y="480223"/>
            <a:ext cx="1834959" cy="1305259"/>
          </a:xfrm>
          <a:prstGeom prst="rect">
            <a:avLst/>
          </a:prstGeom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668587"/>
              </p:ext>
            </p:extLst>
          </p:nvPr>
        </p:nvGraphicFramePr>
        <p:xfrm>
          <a:off x="702802" y="3851845"/>
          <a:ext cx="3238949" cy="3061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5140772"/>
              </p:ext>
            </p:extLst>
          </p:nvPr>
        </p:nvGraphicFramePr>
        <p:xfrm>
          <a:off x="3833738" y="3940006"/>
          <a:ext cx="3510390" cy="3061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8792199"/>
              </p:ext>
            </p:extLst>
          </p:nvPr>
        </p:nvGraphicFramePr>
        <p:xfrm>
          <a:off x="6714058" y="3962078"/>
          <a:ext cx="3510390" cy="2886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7000">
              <a:schemeClr val="bg2"/>
            </a:gs>
            <a:gs pos="25000">
              <a:schemeClr val="bg1"/>
            </a:gs>
            <a:gs pos="79000">
              <a:schemeClr val="bg2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1737785" y="366597"/>
            <a:ext cx="6884487" cy="1238250"/>
          </a:xfrm>
        </p:spPr>
        <p:txBody>
          <a:bodyPr/>
          <a:lstStyle/>
          <a:p>
            <a:pPr eaLnBrk="1" hangingPunct="1"/>
            <a:r>
              <a:rPr lang="ru-RU" sz="1950" b="1" dirty="0">
                <a:latin typeface="Georgia" pitchFamily="18" charset="0"/>
              </a:rPr>
              <a:t>Всероссийский молодежный образовательный реабилитационный форум ВОС </a:t>
            </a:r>
            <a:br>
              <a:rPr lang="ru-RU" sz="1950" b="1" dirty="0">
                <a:latin typeface="Georgia" pitchFamily="18" charset="0"/>
              </a:rPr>
            </a:br>
            <a:r>
              <a:rPr lang="ru-RU" sz="2167" b="1" dirty="0">
                <a:latin typeface="Georgia" pitchFamily="18" charset="0"/>
              </a:rPr>
              <a:t>«Интеграция 2019»</a:t>
            </a:r>
          </a:p>
        </p:txBody>
      </p:sp>
      <p:pic>
        <p:nvPicPr>
          <p:cNvPr id="40965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646" y="364564"/>
            <a:ext cx="886139" cy="140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055429" y="1751612"/>
            <a:ext cx="8658962" cy="625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33" dirty="0">
                <a:latin typeface="Georgia" pitchFamily="18" charset="0"/>
              </a:rPr>
              <a:t>В программе: открытые дискуссии, тематические интерактивные мероприятия, практические занятия, </a:t>
            </a:r>
            <a:r>
              <a:rPr lang="ru-RU" sz="1733" dirty="0" err="1">
                <a:latin typeface="Georgia" pitchFamily="18" charset="0"/>
              </a:rPr>
              <a:t>квесты</a:t>
            </a:r>
            <a:r>
              <a:rPr lang="ru-RU" sz="1733" dirty="0">
                <a:latin typeface="Georgia" pitchFamily="18" charset="0"/>
              </a:rPr>
              <a:t>, а также творческие и спортивные состязания.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r="6004"/>
          <a:stretch/>
        </p:blipFill>
        <p:spPr>
          <a:xfrm>
            <a:off x="8370243" y="415470"/>
            <a:ext cx="1512101" cy="12471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710" y="2479573"/>
            <a:ext cx="2936651" cy="195776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40" y="4822607"/>
            <a:ext cx="2894621" cy="192974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737" y="4842719"/>
            <a:ext cx="2864451" cy="190963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5" y="2492875"/>
            <a:ext cx="2916698" cy="194446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6" y="4842720"/>
            <a:ext cx="2894621" cy="192974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22" y="2492874"/>
            <a:ext cx="2925569" cy="19503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2177555" y="375868"/>
            <a:ext cx="7500011" cy="1238250"/>
          </a:xfrm>
        </p:spPr>
        <p:txBody>
          <a:bodyPr/>
          <a:lstStyle/>
          <a:p>
            <a:pPr eaLnBrk="1" hangingPunct="1"/>
            <a:r>
              <a:rPr lang="ru-RU" sz="4000" dirty="0">
                <a:latin typeface="Georgia" pitchFamily="18" charset="0"/>
              </a:rPr>
              <a:t>Руководство КСРК ВОС</a:t>
            </a:r>
          </a:p>
        </p:txBody>
      </p:sp>
      <p:pic>
        <p:nvPicPr>
          <p:cNvPr id="8195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1984" y="362613"/>
            <a:ext cx="933802" cy="151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1440" y="1829596"/>
            <a:ext cx="1461823" cy="219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197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5153" y="4660235"/>
            <a:ext cx="1420548" cy="21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198" name="Рисунок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7060" y="4602517"/>
            <a:ext cx="1442905" cy="216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199" name="Рисунок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7974" y="1834753"/>
            <a:ext cx="1463542" cy="219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8200" name="TextBox 9"/>
          <p:cNvSpPr txBox="1">
            <a:spLocks noChangeArrowheads="1"/>
          </p:cNvSpPr>
          <p:nvPr/>
        </p:nvSpPr>
        <p:spPr bwMode="auto">
          <a:xfrm>
            <a:off x="4176450" y="2011894"/>
            <a:ext cx="2338917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300" b="1">
                <a:latin typeface="Georgia" pitchFamily="18" charset="0"/>
              </a:rPr>
              <a:t>Мочалин Андрей Владимирович</a:t>
            </a:r>
          </a:p>
          <a:p>
            <a:endParaRPr lang="ru-RU" sz="1300">
              <a:latin typeface="Georgia" pitchFamily="18" charset="0"/>
            </a:endParaRPr>
          </a:p>
          <a:p>
            <a:r>
              <a:rPr lang="ru-RU" sz="1300">
                <a:latin typeface="Georgia" pitchFamily="18" charset="0"/>
              </a:rPr>
              <a:t>Первый заместитель генерального директора</a:t>
            </a:r>
          </a:p>
        </p:txBody>
      </p:sp>
      <p:sp>
        <p:nvSpPr>
          <p:cNvPr id="8201" name="TextBox 10"/>
          <p:cNvSpPr txBox="1">
            <a:spLocks noChangeArrowheads="1"/>
          </p:cNvSpPr>
          <p:nvPr/>
        </p:nvSpPr>
        <p:spPr bwMode="auto">
          <a:xfrm>
            <a:off x="7958271" y="2018771"/>
            <a:ext cx="234063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300" b="1">
                <a:latin typeface="Georgia" pitchFamily="18" charset="0"/>
              </a:rPr>
              <a:t>Фролкова Татьяна Александровна</a:t>
            </a:r>
          </a:p>
          <a:p>
            <a:endParaRPr lang="ru-RU" sz="1300">
              <a:latin typeface="Georgia" pitchFamily="18" charset="0"/>
            </a:endParaRPr>
          </a:p>
          <a:p>
            <a:r>
              <a:rPr lang="ru-RU" sz="1300">
                <a:latin typeface="Georgia" pitchFamily="18" charset="0"/>
              </a:rPr>
              <a:t>Главный бухгалтер</a:t>
            </a:r>
          </a:p>
        </p:txBody>
      </p:sp>
      <p:sp>
        <p:nvSpPr>
          <p:cNvPr id="8202" name="TextBox 11"/>
          <p:cNvSpPr txBox="1">
            <a:spLocks noChangeArrowheads="1"/>
          </p:cNvSpPr>
          <p:nvPr/>
        </p:nvSpPr>
        <p:spPr bwMode="auto">
          <a:xfrm>
            <a:off x="2525701" y="4847210"/>
            <a:ext cx="1565194" cy="137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192" b="1" dirty="0" err="1">
                <a:latin typeface="Georgia" pitchFamily="18" charset="0"/>
              </a:rPr>
              <a:t>Ермишин</a:t>
            </a:r>
            <a:r>
              <a:rPr lang="ru-RU" sz="1192" b="1" dirty="0">
                <a:latin typeface="Georgia" pitchFamily="18" charset="0"/>
              </a:rPr>
              <a:t> Андрей Викторович</a:t>
            </a:r>
          </a:p>
          <a:p>
            <a:endParaRPr lang="ru-RU" sz="1192" dirty="0">
              <a:latin typeface="Georgia" pitchFamily="18" charset="0"/>
            </a:endParaRPr>
          </a:p>
          <a:p>
            <a:r>
              <a:rPr lang="ru-RU" sz="1192" dirty="0">
                <a:latin typeface="Georgia" pitchFamily="18" charset="0"/>
              </a:rPr>
              <a:t>Заместитель </a:t>
            </a:r>
            <a:endParaRPr lang="en-US" sz="1192" dirty="0">
              <a:latin typeface="Georgia" pitchFamily="18" charset="0"/>
            </a:endParaRPr>
          </a:p>
          <a:p>
            <a:r>
              <a:rPr lang="ru-RU" sz="1192" dirty="0">
                <a:latin typeface="Georgia" pitchFamily="18" charset="0"/>
              </a:rPr>
              <a:t>генерального директора</a:t>
            </a:r>
          </a:p>
        </p:txBody>
      </p:sp>
      <p:sp>
        <p:nvSpPr>
          <p:cNvPr id="8203" name="TextBox 12"/>
          <p:cNvSpPr txBox="1">
            <a:spLocks noChangeArrowheads="1"/>
          </p:cNvSpPr>
          <p:nvPr/>
        </p:nvSpPr>
        <p:spPr bwMode="auto">
          <a:xfrm>
            <a:off x="8443784" y="4847210"/>
            <a:ext cx="1369610" cy="137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192" b="1" dirty="0" err="1">
                <a:latin typeface="Georgia" pitchFamily="18" charset="0"/>
              </a:rPr>
              <a:t>Раудин</a:t>
            </a:r>
            <a:r>
              <a:rPr lang="ru-RU" sz="1192" b="1" dirty="0">
                <a:latin typeface="Georgia" pitchFamily="18" charset="0"/>
              </a:rPr>
              <a:t> </a:t>
            </a:r>
          </a:p>
          <a:p>
            <a:r>
              <a:rPr lang="ru-RU" sz="1192" b="1" dirty="0">
                <a:latin typeface="Georgia" pitchFamily="18" charset="0"/>
              </a:rPr>
              <a:t>Владимир Иванович</a:t>
            </a:r>
          </a:p>
          <a:p>
            <a:endParaRPr lang="ru-RU" sz="1192" dirty="0">
              <a:latin typeface="Georgia" pitchFamily="18" charset="0"/>
            </a:endParaRPr>
          </a:p>
          <a:p>
            <a:r>
              <a:rPr lang="ru-RU" sz="1192" dirty="0">
                <a:latin typeface="Georgia" pitchFamily="18" charset="0"/>
              </a:rPr>
              <a:t>Заместитель </a:t>
            </a:r>
            <a:endParaRPr lang="en-US" sz="1192" dirty="0">
              <a:latin typeface="Georgia" pitchFamily="18" charset="0"/>
            </a:endParaRPr>
          </a:p>
          <a:p>
            <a:r>
              <a:rPr lang="ru-RU" sz="1192" dirty="0">
                <a:latin typeface="Georgia" pitchFamily="18" charset="0"/>
              </a:rPr>
              <a:t>генерального директора</a:t>
            </a:r>
          </a:p>
        </p:txBody>
      </p:sp>
      <p:sp>
        <p:nvSpPr>
          <p:cNvPr id="8204" name="TextBox 13"/>
          <p:cNvSpPr txBox="1">
            <a:spLocks noChangeArrowheads="1"/>
          </p:cNvSpPr>
          <p:nvPr/>
        </p:nvSpPr>
        <p:spPr bwMode="auto">
          <a:xfrm>
            <a:off x="5439965" y="4847210"/>
            <a:ext cx="1552693" cy="1193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192" b="1" dirty="0" err="1">
                <a:latin typeface="Georgia" pitchFamily="18" charset="0"/>
              </a:rPr>
              <a:t>Хаялетдинов</a:t>
            </a:r>
            <a:endParaRPr lang="ru-RU" sz="1192" b="1" dirty="0">
              <a:latin typeface="Georgia" pitchFamily="18" charset="0"/>
            </a:endParaRPr>
          </a:p>
          <a:p>
            <a:r>
              <a:rPr lang="ru-RU" sz="1192" b="1" dirty="0" err="1">
                <a:latin typeface="Georgia" pitchFamily="18" charset="0"/>
              </a:rPr>
              <a:t>Тагир</a:t>
            </a:r>
            <a:r>
              <a:rPr lang="ru-RU" sz="1192" b="1" dirty="0">
                <a:latin typeface="Georgia" pitchFamily="18" charset="0"/>
              </a:rPr>
              <a:t> </a:t>
            </a:r>
          </a:p>
          <a:p>
            <a:r>
              <a:rPr lang="ru-RU" sz="1192" b="1" dirty="0" err="1">
                <a:latin typeface="Georgia" pitchFamily="18" charset="0"/>
              </a:rPr>
              <a:t>Кутдусович</a:t>
            </a:r>
            <a:endParaRPr lang="ru-RU" sz="1192" b="1" dirty="0">
              <a:latin typeface="Georgia" pitchFamily="18" charset="0"/>
            </a:endParaRPr>
          </a:p>
          <a:p>
            <a:endParaRPr lang="ru-RU" sz="1192" dirty="0">
              <a:latin typeface="Georgia" pitchFamily="18" charset="0"/>
            </a:endParaRPr>
          </a:p>
          <a:p>
            <a:r>
              <a:rPr lang="ru-RU" sz="1192" dirty="0">
                <a:latin typeface="Georgia" pitchFamily="18" charset="0"/>
              </a:rPr>
              <a:t>Художественный руководитель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487" y="4606047"/>
            <a:ext cx="1601486" cy="21867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7000">
              <a:schemeClr val="bg1"/>
            </a:gs>
            <a:gs pos="24000">
              <a:schemeClr val="bg1"/>
            </a:gs>
            <a:gs pos="97268">
              <a:schemeClr val="bg1"/>
            </a:gs>
            <a:gs pos="79000">
              <a:schemeClr val="bg1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6964" y="1643983"/>
            <a:ext cx="5694633" cy="123825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sz="1950" b="1" dirty="0">
                <a:latin typeface="Georgia" panose="02040502050405020303" pitchFamily="18" charset="0"/>
                <a:ea typeface="Times New Roman" panose="02020603050405020304" pitchFamily="18" charset="0"/>
              </a:rPr>
              <a:t>Международный образовательный</a:t>
            </a:r>
            <a:r>
              <a:rPr lang="ru-RU" sz="1950" dirty="0">
                <a:latin typeface="Georgia" panose="02040502050405020303" pitchFamily="18" charset="0"/>
                <a:ea typeface="Times New Roman" panose="02020603050405020304" pitchFamily="18" charset="0"/>
              </a:rPr>
              <a:t/>
            </a:r>
            <a:br>
              <a:rPr lang="ru-RU" sz="1950" dirty="0"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ru-RU" sz="1950" b="1" dirty="0">
                <a:latin typeface="Georgia" panose="02040502050405020303" pitchFamily="18" charset="0"/>
                <a:ea typeface="Times New Roman" panose="02020603050405020304" pitchFamily="18" charset="0"/>
              </a:rPr>
              <a:t> реабилитационный форум ВОС</a:t>
            </a:r>
            <a:r>
              <a:rPr lang="ru-RU" sz="1950" dirty="0">
                <a:latin typeface="Georgia" panose="02040502050405020303" pitchFamily="18" charset="0"/>
                <a:ea typeface="Times New Roman" panose="02020603050405020304" pitchFamily="18" charset="0"/>
              </a:rPr>
              <a:t/>
            </a:r>
            <a:br>
              <a:rPr lang="ru-RU" sz="1950" dirty="0"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ru-RU" sz="1950" b="1" dirty="0">
                <a:latin typeface="Georgia" panose="02040502050405020303" pitchFamily="18" charset="0"/>
                <a:ea typeface="Times New Roman" panose="02020603050405020304" pitchFamily="18" charset="0"/>
              </a:rPr>
              <a:t> «Владивосток 2019»</a:t>
            </a:r>
            <a:endParaRPr lang="ru-RU" sz="1950" dirty="0">
              <a:latin typeface="Georgia" panose="02040502050405020303" pitchFamily="18" charset="0"/>
            </a:endParaRPr>
          </a:p>
        </p:txBody>
      </p:sp>
      <p:pic>
        <p:nvPicPr>
          <p:cNvPr id="5" name="Рисунок 4" descr="C:\Users\АЫВ\Desktop\logo_vladivostok2019_rus_eng-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4218" y="5364013"/>
            <a:ext cx="168631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133440" y="2843736"/>
            <a:ext cx="8761799" cy="2893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17" dirty="0">
                <a:latin typeface="Georgia" panose="02040502050405020303" pitchFamily="18" charset="0"/>
              </a:rPr>
              <a:t>	Важнейшими задачами</a:t>
            </a:r>
            <a:r>
              <a:rPr lang="ru-RU" sz="1517" dirty="0">
                <a:latin typeface="Times New Roman" panose="02020603050405020304" pitchFamily="18" charset="0"/>
                <a:ea typeface="Calibri" panose="020F0502020204030204" pitchFamily="34" charset="0"/>
              </a:rPr>
              <a:t>, стоящими сегодня перед Всероссийским обществом слепых, являются реабилитация и дополнительное профессиональное образование незрячих, без которых невозможна успешная интеграция инвалидов по зрению в современное высокотехнологическое общество. Важное значение также имеет военно-патриотическое воспитание инвалидов по зрению и членов их семей, и прежде всего - молодёжи, что особенно значимо в свете приближающегося 75-летнего юбилея Великой Победы.  В рамках этой деятельности Всероссийское общество слепых,  КСРК ВОС и Фонд поддержки творческих инициатив инвалидов «Во имя добра» при поддержке Института ЮНЕСКО по  Информационным Технологиям в Образовании (ИИТО ЮНЕСКО) провели Международный  образовательный  реабилитационный форум ВОС  «Владивосток 2019», ориентированный в своей образовательной части на информационные компьютерные технологии и включающий в себя значительный военно-патриотический блок.</a:t>
            </a:r>
          </a:p>
          <a:p>
            <a:pPr algn="just"/>
            <a:r>
              <a:rPr lang="ru-RU" sz="1517" dirty="0">
                <a:latin typeface="Times New Roman" panose="02020603050405020304" pitchFamily="18" charset="0"/>
              </a:rPr>
              <a:t>	Форум прошел на  территории ДВФУ, остров Русский, г. Владивосток.</a:t>
            </a:r>
            <a:endParaRPr lang="ru-RU" sz="1517" dirty="0">
              <a:latin typeface="Georgia" panose="02040502050405020303" pitchFamily="18" charset="0"/>
            </a:endParaRPr>
          </a:p>
        </p:txBody>
      </p:sp>
      <p:pic>
        <p:nvPicPr>
          <p:cNvPr id="8" name="Рисунок 7" descr="D:\MC\ВЛАДИВОСТОК 2019\пресреллиз-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856" y="361927"/>
            <a:ext cx="7584844" cy="1514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3439" y="5868070"/>
            <a:ext cx="3744416" cy="1154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301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9838" y="511066"/>
            <a:ext cx="5694633" cy="123825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sz="1950" b="1" dirty="0">
                <a:latin typeface="Georgia" panose="02040502050405020303" pitchFamily="18" charset="0"/>
                <a:ea typeface="Times New Roman" panose="02020603050405020304" pitchFamily="18" charset="0"/>
              </a:rPr>
              <a:t>Международный образовательный</a:t>
            </a:r>
            <a:r>
              <a:rPr lang="ru-RU" sz="1950" dirty="0">
                <a:latin typeface="Georgia" panose="02040502050405020303" pitchFamily="18" charset="0"/>
                <a:ea typeface="Times New Roman" panose="02020603050405020304" pitchFamily="18" charset="0"/>
              </a:rPr>
              <a:t/>
            </a:r>
            <a:br>
              <a:rPr lang="ru-RU" sz="1950" dirty="0"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ru-RU" sz="1950" b="1" dirty="0">
                <a:latin typeface="Georgia" panose="02040502050405020303" pitchFamily="18" charset="0"/>
                <a:ea typeface="Times New Roman" panose="02020603050405020304" pitchFamily="18" charset="0"/>
              </a:rPr>
              <a:t> реабилитационный форум ВОС</a:t>
            </a:r>
            <a:r>
              <a:rPr lang="ru-RU" sz="1950" dirty="0">
                <a:latin typeface="Georgia" panose="02040502050405020303" pitchFamily="18" charset="0"/>
                <a:ea typeface="Times New Roman" panose="02020603050405020304" pitchFamily="18" charset="0"/>
              </a:rPr>
              <a:t/>
            </a:r>
            <a:br>
              <a:rPr lang="ru-RU" sz="1950" dirty="0"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ru-RU" sz="1950" b="1" dirty="0">
                <a:latin typeface="Georgia" panose="02040502050405020303" pitchFamily="18" charset="0"/>
                <a:ea typeface="Times New Roman" panose="02020603050405020304" pitchFamily="18" charset="0"/>
              </a:rPr>
              <a:t> «Владивосток 2019»</a:t>
            </a:r>
            <a:endParaRPr lang="ru-RU" sz="1950" dirty="0">
              <a:latin typeface="Georgia" panose="02040502050405020303" pitchFamily="18" charset="0"/>
            </a:endParaRPr>
          </a:p>
        </p:txBody>
      </p:sp>
      <p:pic>
        <p:nvPicPr>
          <p:cNvPr id="4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4947" y="435718"/>
            <a:ext cx="870423" cy="138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ЫВ\Desktop\logo_vladivostok2019_rus_eng-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9963" y="364915"/>
            <a:ext cx="1550446" cy="153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54946" y="1950541"/>
            <a:ext cx="88929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Участниками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Форума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стали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российские инвалиды по зрению, проживающие преимущественно в Дальневосточном и Сибирском федеральных 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округах (23 региона РФ), 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а также делегации, в состав которых входят инвалиды по зрению из Индии и Китая, всего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более 150 участников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в основном –  молодёжь. </a:t>
            </a:r>
            <a:endParaRPr lang="ru-RU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8256623"/>
              </p:ext>
            </p:extLst>
          </p:nvPr>
        </p:nvGraphicFramePr>
        <p:xfrm>
          <a:off x="665387" y="3352094"/>
          <a:ext cx="4597179" cy="2619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6865424"/>
              </p:ext>
            </p:extLst>
          </p:nvPr>
        </p:nvGraphicFramePr>
        <p:xfrm>
          <a:off x="3689723" y="3487274"/>
          <a:ext cx="3576397" cy="2774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5748780"/>
              </p:ext>
            </p:extLst>
          </p:nvPr>
        </p:nvGraphicFramePr>
        <p:xfrm>
          <a:off x="6627776" y="3487273"/>
          <a:ext cx="3384375" cy="319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14705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9029" y="448441"/>
            <a:ext cx="5694633" cy="123825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sz="1950" b="1" dirty="0">
                <a:latin typeface="Georgia" panose="02040502050405020303" pitchFamily="18" charset="0"/>
                <a:ea typeface="Times New Roman" panose="02020603050405020304" pitchFamily="18" charset="0"/>
              </a:rPr>
              <a:t>Международный образовательный</a:t>
            </a:r>
            <a:r>
              <a:rPr lang="ru-RU" sz="1950" dirty="0">
                <a:latin typeface="Georgia" panose="02040502050405020303" pitchFamily="18" charset="0"/>
                <a:ea typeface="Times New Roman" panose="02020603050405020304" pitchFamily="18" charset="0"/>
              </a:rPr>
              <a:t/>
            </a:r>
            <a:br>
              <a:rPr lang="ru-RU" sz="1950" dirty="0"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ru-RU" sz="1950" b="1" dirty="0">
                <a:latin typeface="Georgia" panose="02040502050405020303" pitchFamily="18" charset="0"/>
                <a:ea typeface="Times New Roman" panose="02020603050405020304" pitchFamily="18" charset="0"/>
              </a:rPr>
              <a:t> реабилитационный форум ВОС</a:t>
            </a:r>
            <a:r>
              <a:rPr lang="ru-RU" sz="1950" dirty="0">
                <a:latin typeface="Georgia" panose="02040502050405020303" pitchFamily="18" charset="0"/>
                <a:ea typeface="Times New Roman" panose="02020603050405020304" pitchFamily="18" charset="0"/>
              </a:rPr>
              <a:t/>
            </a:r>
            <a:br>
              <a:rPr lang="ru-RU" sz="1950" dirty="0"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ru-RU" sz="1950" b="1" dirty="0">
                <a:latin typeface="Georgia" panose="02040502050405020303" pitchFamily="18" charset="0"/>
                <a:ea typeface="Times New Roman" panose="02020603050405020304" pitchFamily="18" charset="0"/>
              </a:rPr>
              <a:t> «Владивосток 2019»</a:t>
            </a:r>
            <a:endParaRPr lang="ru-RU" sz="1950" dirty="0">
              <a:latin typeface="Georgia" panose="02040502050405020303" pitchFamily="18" charset="0"/>
            </a:endParaRPr>
          </a:p>
        </p:txBody>
      </p:sp>
      <p:pic>
        <p:nvPicPr>
          <p:cNvPr id="4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402" y="448441"/>
            <a:ext cx="855434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ЫВ\Desktop\logo_vladivostok2019_rus_eng-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405" y="347457"/>
            <a:ext cx="1508577" cy="145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5" t="-628" r="-3658" b="628"/>
          <a:stretch/>
        </p:blipFill>
        <p:spPr>
          <a:xfrm>
            <a:off x="7267262" y="4940144"/>
            <a:ext cx="2698049" cy="19665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75" y="1951707"/>
            <a:ext cx="3001591" cy="20010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40" y="4976888"/>
            <a:ext cx="2894753" cy="1929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18" y="4968976"/>
            <a:ext cx="2906619" cy="19377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03" y="1951707"/>
            <a:ext cx="3008047" cy="20053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4445"/>
          <a:stretch/>
        </p:blipFill>
        <p:spPr>
          <a:xfrm>
            <a:off x="3963529" y="1951706"/>
            <a:ext cx="2745598" cy="200897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09402" y="4111974"/>
            <a:ext cx="9116352" cy="70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93043" algn="just">
              <a:lnSpc>
                <a:spcPct val="115000"/>
              </a:lnSpc>
              <a:spcAft>
                <a:spcPts val="0"/>
              </a:spcAft>
            </a:pPr>
            <a:r>
              <a:rPr lang="ru-RU" sz="17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Форуме приняли участие руководители организаций инвалидов по зрению России, Индии и Китая, а также представители ИИТО ЮНЕСКО и администрации Приморского края.</a:t>
            </a:r>
            <a:endParaRPr lang="ru-RU" sz="17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410" y="471512"/>
            <a:ext cx="742432" cy="117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ЫВ\Desktop\logo_vladivostok2019_rus_eng-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14246" y="347457"/>
            <a:ext cx="1403661" cy="1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37595" y="461824"/>
            <a:ext cx="5694633" cy="123825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sz="1950" b="1" dirty="0">
                <a:latin typeface="Georgia" panose="02040502050405020303" pitchFamily="18" charset="0"/>
                <a:ea typeface="Times New Roman" panose="02020603050405020304" pitchFamily="18" charset="0"/>
              </a:rPr>
              <a:t>Международный образовательный</a:t>
            </a:r>
            <a:r>
              <a:rPr lang="ru-RU" sz="1950" dirty="0">
                <a:latin typeface="Georgia" panose="02040502050405020303" pitchFamily="18" charset="0"/>
                <a:ea typeface="Times New Roman" panose="02020603050405020304" pitchFamily="18" charset="0"/>
              </a:rPr>
              <a:t/>
            </a:r>
            <a:br>
              <a:rPr lang="ru-RU" sz="1950" dirty="0"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ru-RU" sz="1950" b="1" dirty="0">
                <a:latin typeface="Georgia" panose="02040502050405020303" pitchFamily="18" charset="0"/>
                <a:ea typeface="Times New Roman" panose="02020603050405020304" pitchFamily="18" charset="0"/>
              </a:rPr>
              <a:t> реабилитационный форум ВОС</a:t>
            </a:r>
            <a:r>
              <a:rPr lang="ru-RU" sz="1950" dirty="0">
                <a:latin typeface="Georgia" panose="02040502050405020303" pitchFamily="18" charset="0"/>
                <a:ea typeface="Times New Roman" panose="02020603050405020304" pitchFamily="18" charset="0"/>
              </a:rPr>
              <a:t/>
            </a:r>
            <a:br>
              <a:rPr lang="ru-RU" sz="1950" dirty="0"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ru-RU" sz="1950" b="1" dirty="0">
                <a:latin typeface="Georgia" panose="02040502050405020303" pitchFamily="18" charset="0"/>
                <a:ea typeface="Times New Roman" panose="02020603050405020304" pitchFamily="18" charset="0"/>
              </a:rPr>
              <a:t> «Владивосток 2019»</a:t>
            </a:r>
            <a:endParaRPr lang="ru-RU" sz="1950" dirty="0">
              <a:latin typeface="Georgia" panose="0204050205040502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77681" y="2086929"/>
            <a:ext cx="253272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В рамках нашего Форума прошли круглые столы по тематикам, связанным с реабилитацией, творческие, интеллектуальные  и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спортив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ные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конкурсы с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использова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нием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самых современных информационных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технологий (интеллектуальные игры, спортивные состязания, настольные игры и т.д.). 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0" y="1829409"/>
            <a:ext cx="3141668" cy="20944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003" y="5361145"/>
            <a:ext cx="2541400" cy="16942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882" y="2220788"/>
            <a:ext cx="2907799" cy="19385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39" y="4259015"/>
            <a:ext cx="2953643" cy="19690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191" y="4859958"/>
            <a:ext cx="3005405" cy="200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8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7460" y="363551"/>
            <a:ext cx="807328" cy="1282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ЫВ\Desktop\logo_vladivostok2019_rus_eng-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2711" y="311302"/>
            <a:ext cx="1434771" cy="143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30497" y="3704910"/>
            <a:ext cx="88596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Также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состоялись мастер-классы и семинары по реабилитационным тематикам, получившим приоритетное развитие в России, Индии и Китае, вечера встреч и концерты для участников Форума с привлечением профессиональных артистов и инвалидов по зрению – членов делегаций.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177309" y="407781"/>
            <a:ext cx="5694633" cy="123825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sz="1950" b="1" dirty="0">
                <a:latin typeface="Georgia" panose="02040502050405020303" pitchFamily="18" charset="0"/>
                <a:ea typeface="Times New Roman" panose="02020603050405020304" pitchFamily="18" charset="0"/>
              </a:rPr>
              <a:t>Международный образовательный</a:t>
            </a:r>
            <a:r>
              <a:rPr lang="ru-RU" sz="1950" dirty="0">
                <a:latin typeface="Georgia" panose="02040502050405020303" pitchFamily="18" charset="0"/>
                <a:ea typeface="Times New Roman" panose="02020603050405020304" pitchFamily="18" charset="0"/>
              </a:rPr>
              <a:t/>
            </a:r>
            <a:br>
              <a:rPr lang="ru-RU" sz="1950" dirty="0"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ru-RU" sz="1950" b="1" dirty="0">
                <a:latin typeface="Georgia" panose="02040502050405020303" pitchFamily="18" charset="0"/>
                <a:ea typeface="Times New Roman" panose="02020603050405020304" pitchFamily="18" charset="0"/>
              </a:rPr>
              <a:t> реабилитационный форум ВОС</a:t>
            </a:r>
            <a:r>
              <a:rPr lang="ru-RU" sz="1950" dirty="0">
                <a:latin typeface="Georgia" panose="02040502050405020303" pitchFamily="18" charset="0"/>
                <a:ea typeface="Times New Roman" panose="02020603050405020304" pitchFamily="18" charset="0"/>
              </a:rPr>
              <a:t/>
            </a:r>
            <a:br>
              <a:rPr lang="ru-RU" sz="1950" dirty="0"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ru-RU" sz="1950" b="1" dirty="0">
                <a:latin typeface="Georgia" panose="02040502050405020303" pitchFamily="18" charset="0"/>
                <a:ea typeface="Times New Roman" panose="02020603050405020304" pitchFamily="18" charset="0"/>
              </a:rPr>
              <a:t> «Владивосток 2019»</a:t>
            </a:r>
            <a:endParaRPr lang="ru-RU" sz="1950" dirty="0"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59" y="1723909"/>
            <a:ext cx="2651846" cy="17678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" y="4995017"/>
            <a:ext cx="2821748" cy="18811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63" y="1619597"/>
            <a:ext cx="2792839" cy="18618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62" y="5003973"/>
            <a:ext cx="2808312" cy="18723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3687"/>
          <a:stretch/>
        </p:blipFill>
        <p:spPr>
          <a:xfrm>
            <a:off x="7074098" y="5003973"/>
            <a:ext cx="2622324" cy="18629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090" y="1619598"/>
            <a:ext cx="2766340" cy="184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9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3103" y="401545"/>
            <a:ext cx="855434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ЫВ\Desktop\logo_vladivostok2019_rus_eng-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69149" y="367401"/>
            <a:ext cx="1596177" cy="1555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186659" y="416948"/>
            <a:ext cx="5694633" cy="123825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sz="1950" b="1" dirty="0">
                <a:latin typeface="Georgia" panose="02040502050405020303" pitchFamily="18" charset="0"/>
                <a:ea typeface="Times New Roman" panose="02020603050405020304" pitchFamily="18" charset="0"/>
              </a:rPr>
              <a:t>Международный образовательный</a:t>
            </a:r>
            <a:r>
              <a:rPr lang="ru-RU" sz="1950" dirty="0">
                <a:latin typeface="Georgia" panose="02040502050405020303" pitchFamily="18" charset="0"/>
                <a:ea typeface="Times New Roman" panose="02020603050405020304" pitchFamily="18" charset="0"/>
              </a:rPr>
              <a:t/>
            </a:r>
            <a:br>
              <a:rPr lang="ru-RU" sz="1950" dirty="0"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ru-RU" sz="1950" b="1" dirty="0">
                <a:latin typeface="Georgia" panose="02040502050405020303" pitchFamily="18" charset="0"/>
                <a:ea typeface="Times New Roman" panose="02020603050405020304" pitchFamily="18" charset="0"/>
              </a:rPr>
              <a:t> реабилитационный форум ВОС</a:t>
            </a:r>
            <a:r>
              <a:rPr lang="ru-RU" sz="1950" dirty="0">
                <a:latin typeface="Georgia" panose="02040502050405020303" pitchFamily="18" charset="0"/>
                <a:ea typeface="Times New Roman" panose="02020603050405020304" pitchFamily="18" charset="0"/>
              </a:rPr>
              <a:t/>
            </a:r>
            <a:br>
              <a:rPr lang="ru-RU" sz="1950" dirty="0"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ru-RU" sz="1950" b="1" dirty="0">
                <a:latin typeface="Georgia" panose="02040502050405020303" pitchFamily="18" charset="0"/>
                <a:ea typeface="Times New Roman" panose="02020603050405020304" pitchFamily="18" charset="0"/>
              </a:rPr>
              <a:t> «Владивосток 2019»</a:t>
            </a:r>
            <a:endParaRPr lang="ru-RU" sz="1950" dirty="0">
              <a:latin typeface="Georgia" panose="02040502050405020303" pitchFamily="18" charset="0"/>
            </a:endParaRPr>
          </a:p>
        </p:txBody>
      </p:sp>
      <p:pic>
        <p:nvPicPr>
          <p:cNvPr id="7" name="Picture 2" descr="C:\Users\Трофитрольки\Desktop\Документы\IMG_376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267" y="1979637"/>
            <a:ext cx="2853375" cy="2016224"/>
          </a:xfrm>
          <a:prstGeom prst="rect">
            <a:avLst/>
          </a:prstGeom>
          <a:noFill/>
        </p:spPr>
      </p:pic>
      <p:pic>
        <p:nvPicPr>
          <p:cNvPr id="8" name="Picture 2" descr="C:\Users\Трофитрольки\Desktop\Документы\IMG_376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40550" y="4717319"/>
            <a:ext cx="3463196" cy="2014847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843" y="4715942"/>
            <a:ext cx="3024336" cy="20164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r="4348"/>
          <a:stretch/>
        </p:blipFill>
        <p:spPr>
          <a:xfrm>
            <a:off x="7866187" y="5652045"/>
            <a:ext cx="1609083" cy="11643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907" y="1990218"/>
            <a:ext cx="2900454" cy="19336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3151" r="32675" b="46644"/>
          <a:stretch/>
        </p:blipFill>
        <p:spPr>
          <a:xfrm>
            <a:off x="8226226" y="4715942"/>
            <a:ext cx="907886" cy="91873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087929" y="1946279"/>
            <a:ext cx="2791123" cy="2426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17" dirty="0">
                <a:latin typeface="Times New Roman" panose="02020603050405020304" pitchFamily="18" charset="0"/>
                <a:ea typeface="Calibri" panose="020F0502020204030204" pitchFamily="34" charset="0"/>
              </a:rPr>
              <a:t>Участники Форума отдали дань памяти советским солдатам и матросам, отдавшим свои жизни для Великой Победы, просмотрели фильм с </a:t>
            </a:r>
            <a:r>
              <a:rPr lang="ru-RU" sz="1517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тифлокомментарием</a:t>
            </a:r>
            <a:r>
              <a:rPr lang="ru-RU" sz="1517" dirty="0">
                <a:latin typeface="Times New Roman" panose="02020603050405020304" pitchFamily="18" charset="0"/>
                <a:ea typeface="Calibri" panose="020F0502020204030204" pitchFamily="34" charset="0"/>
              </a:rPr>
              <a:t> «Они слышали смерть» о незрячих бойцах </a:t>
            </a:r>
            <a:r>
              <a:rPr lang="ru-RU" sz="1517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противо</a:t>
            </a:r>
            <a:r>
              <a:rPr lang="ru-RU" sz="1517" dirty="0">
                <a:latin typeface="Times New Roman" panose="02020603050405020304" pitchFamily="18" charset="0"/>
                <a:ea typeface="Calibri" panose="020F0502020204030204" pitchFamily="34" charset="0"/>
              </a:rPr>
              <a:t>-воздушной обороны блокад-</a:t>
            </a:r>
            <a:r>
              <a:rPr lang="ru-RU" sz="1517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ного</a:t>
            </a:r>
            <a:r>
              <a:rPr lang="ru-RU" sz="1517" dirty="0">
                <a:latin typeface="Times New Roman" panose="02020603050405020304" pitchFamily="18" charset="0"/>
                <a:ea typeface="Calibri" panose="020F0502020204030204" pitchFamily="34" charset="0"/>
              </a:rPr>
              <a:t> Ленинграда.</a:t>
            </a:r>
            <a:endParaRPr lang="ru-RU" sz="1517" dirty="0"/>
          </a:p>
        </p:txBody>
      </p:sp>
    </p:spTree>
    <p:extLst>
      <p:ext uri="{BB962C8B-B14F-4D97-AF65-F5344CB8AC3E}">
        <p14:creationId xmlns:p14="http://schemas.microsoft.com/office/powerpoint/2010/main" val="239529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bg1"/>
            </a:gs>
            <a:gs pos="52000">
              <a:schemeClr val="accent5">
                <a:lumMod val="20000"/>
                <a:lumOff val="80000"/>
              </a:schemeClr>
            </a:gs>
            <a:gs pos="81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2460096" y="362612"/>
            <a:ext cx="7343510" cy="1238250"/>
          </a:xfrm>
        </p:spPr>
        <p:txBody>
          <a:bodyPr/>
          <a:lstStyle/>
          <a:p>
            <a:pPr eaLnBrk="1" hangingPunct="1"/>
            <a:r>
              <a:rPr lang="ru-RU" sz="3600" b="1" dirty="0">
                <a:latin typeface="Georgia" pitchFamily="18" charset="0"/>
              </a:rPr>
              <a:t>Образовательный центр для инвалидов по зрению</a:t>
            </a:r>
          </a:p>
        </p:txBody>
      </p:sp>
      <p:pic>
        <p:nvPicPr>
          <p:cNvPr id="33799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6108" y="362613"/>
            <a:ext cx="961364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36108" y="1763614"/>
            <a:ext cx="8557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R="15640" algn="just"/>
            <a:r>
              <a:rPr lang="en-US" sz="1400" dirty="0">
                <a:latin typeface="Georgia" panose="02040502050405020303" pitchFamily="18" charset="0"/>
              </a:rPr>
              <a:t>        </a:t>
            </a:r>
            <a:r>
              <a:rPr lang="ru-RU" sz="1400" dirty="0">
                <a:latin typeface="Georgia" panose="02040502050405020303" pitchFamily="18" charset="0"/>
              </a:rPr>
              <a:t>В</a:t>
            </a:r>
            <a:r>
              <a:rPr lang="en-US" sz="1400" dirty="0">
                <a:latin typeface="Georgia" panose="02040502050405020303" pitchFamily="18" charset="0"/>
              </a:rPr>
              <a:t>  </a:t>
            </a:r>
            <a:r>
              <a:rPr lang="ru-RU" sz="1400" dirty="0">
                <a:latin typeface="Georgia" panose="02040502050405020303" pitchFamily="18" charset="0"/>
              </a:rPr>
              <a:t>настоящее</a:t>
            </a:r>
            <a:r>
              <a:rPr lang="en-US" sz="1400" dirty="0">
                <a:latin typeface="Georgia" panose="02040502050405020303" pitchFamily="18" charset="0"/>
              </a:rPr>
              <a:t> </a:t>
            </a:r>
            <a:r>
              <a:rPr lang="ru-RU" sz="1400" dirty="0">
                <a:latin typeface="Georgia" panose="02040502050405020303" pitchFamily="18" charset="0"/>
              </a:rPr>
              <a:t>время</a:t>
            </a:r>
            <a:r>
              <a:rPr lang="en-US" sz="1400" dirty="0">
                <a:latin typeface="Georgia" panose="02040502050405020303" pitchFamily="18" charset="0"/>
              </a:rPr>
              <a:t> </a:t>
            </a:r>
            <a:r>
              <a:rPr lang="ru-RU" sz="1400" dirty="0">
                <a:latin typeface="Georgia" panose="02040502050405020303" pitchFamily="18" charset="0"/>
              </a:rPr>
              <a:t>в</a:t>
            </a:r>
            <a:r>
              <a:rPr lang="en-US" sz="1400" dirty="0">
                <a:latin typeface="Georgia" panose="02040502050405020303" pitchFamily="18" charset="0"/>
              </a:rPr>
              <a:t> </a:t>
            </a:r>
            <a:r>
              <a:rPr lang="ru-RU" sz="1400" dirty="0">
                <a:latin typeface="Georgia" panose="02040502050405020303" pitchFamily="18" charset="0"/>
              </a:rPr>
              <a:t>Образовательном</a:t>
            </a:r>
            <a:r>
              <a:rPr lang="en-US" sz="1400" dirty="0">
                <a:latin typeface="Georgia" panose="02040502050405020303" pitchFamily="18" charset="0"/>
              </a:rPr>
              <a:t> </a:t>
            </a:r>
            <a:r>
              <a:rPr lang="ru-RU" sz="1400" dirty="0">
                <a:latin typeface="Georgia" panose="02040502050405020303" pitchFamily="18" charset="0"/>
              </a:rPr>
              <a:t>центре</a:t>
            </a:r>
            <a:r>
              <a:rPr lang="en-US" sz="1400" dirty="0">
                <a:latin typeface="Georgia" panose="02040502050405020303" pitchFamily="18" charset="0"/>
              </a:rPr>
              <a:t> </a:t>
            </a:r>
            <a:r>
              <a:rPr lang="ru-RU" sz="1400" dirty="0">
                <a:latin typeface="Georgia" panose="02040502050405020303" pitchFamily="18" charset="0"/>
              </a:rPr>
              <a:t>проводится</a:t>
            </a:r>
            <a:r>
              <a:rPr lang="en-US" sz="1400" dirty="0">
                <a:latin typeface="Georgia" panose="02040502050405020303" pitchFamily="18" charset="0"/>
              </a:rPr>
              <a:t> </a:t>
            </a:r>
            <a:r>
              <a:rPr lang="ru-RU" sz="1400" dirty="0">
                <a:latin typeface="Georgia" panose="02040502050405020303" pitchFamily="18" charset="0"/>
              </a:rPr>
              <a:t>активная</a:t>
            </a:r>
            <a:r>
              <a:rPr lang="en-US" sz="1400" dirty="0">
                <a:latin typeface="Georgia" panose="02040502050405020303" pitchFamily="18" charset="0"/>
              </a:rPr>
              <a:t> </a:t>
            </a:r>
            <a:r>
              <a:rPr lang="ru-RU" sz="1400" dirty="0">
                <a:latin typeface="Georgia" panose="02040502050405020303" pitchFamily="18" charset="0"/>
              </a:rPr>
              <a:t>разноплановая</a:t>
            </a:r>
            <a:r>
              <a:rPr lang="en-US" sz="1400" dirty="0">
                <a:latin typeface="Georgia" panose="02040502050405020303" pitchFamily="18" charset="0"/>
              </a:rPr>
              <a:t> </a:t>
            </a:r>
            <a:r>
              <a:rPr lang="ru-RU" sz="1400" dirty="0">
                <a:latin typeface="Georgia" panose="02040502050405020303" pitchFamily="18" charset="0"/>
              </a:rPr>
              <a:t>деятельность</a:t>
            </a:r>
            <a:r>
              <a:rPr lang="en-US" sz="1400" dirty="0">
                <a:latin typeface="Georgia" panose="02040502050405020303" pitchFamily="18" charset="0"/>
              </a:rPr>
              <a:t> </a:t>
            </a:r>
            <a:r>
              <a:rPr lang="ru-RU" sz="1400" dirty="0">
                <a:latin typeface="Georgia" panose="02040502050405020303" pitchFamily="18" charset="0"/>
              </a:rPr>
              <a:t>по</a:t>
            </a:r>
            <a:r>
              <a:rPr lang="en-US" sz="1400" dirty="0">
                <a:latin typeface="Georgia" panose="02040502050405020303" pitchFamily="18" charset="0"/>
              </a:rPr>
              <a:t> </a:t>
            </a:r>
            <a:r>
              <a:rPr lang="ru-RU" sz="1400" dirty="0">
                <a:latin typeface="Georgia" panose="02040502050405020303" pitchFamily="18" charset="0"/>
              </a:rPr>
              <a:t>наиболее</a:t>
            </a:r>
            <a:r>
              <a:rPr lang="en-US" sz="1400" dirty="0">
                <a:latin typeface="Georgia" panose="02040502050405020303" pitchFamily="18" charset="0"/>
              </a:rPr>
              <a:t> </a:t>
            </a:r>
            <a:r>
              <a:rPr lang="ru-RU" sz="1400" dirty="0">
                <a:latin typeface="Georgia" panose="02040502050405020303" pitchFamily="18" charset="0"/>
              </a:rPr>
              <a:t>актуальными</a:t>
            </a:r>
            <a:r>
              <a:rPr lang="en-US" sz="1400" dirty="0">
                <a:latin typeface="Georgia" panose="02040502050405020303" pitchFamily="18" charset="0"/>
              </a:rPr>
              <a:t> </a:t>
            </a:r>
            <a:r>
              <a:rPr lang="ru-RU" sz="1400" dirty="0">
                <a:latin typeface="Georgia" panose="02040502050405020303" pitchFamily="18" charset="0"/>
              </a:rPr>
              <a:t>востребованным</a:t>
            </a:r>
            <a:r>
              <a:rPr lang="en-US" sz="1400" dirty="0">
                <a:latin typeface="Georgia" panose="02040502050405020303" pitchFamily="18" charset="0"/>
              </a:rPr>
              <a:t> </a:t>
            </a:r>
            <a:r>
              <a:rPr lang="ru-RU" sz="1400" dirty="0">
                <a:latin typeface="Georgia" panose="02040502050405020303" pitchFamily="18" charset="0"/>
              </a:rPr>
              <a:t>в</a:t>
            </a:r>
            <a:r>
              <a:rPr lang="en-US" sz="1400" dirty="0">
                <a:latin typeface="Georgia" panose="02040502050405020303" pitchFamily="18" charset="0"/>
              </a:rPr>
              <a:t> </a:t>
            </a:r>
            <a:r>
              <a:rPr lang="ru-RU" sz="1400" dirty="0">
                <a:latin typeface="Georgia" panose="02040502050405020303" pitchFamily="18" charset="0"/>
              </a:rPr>
              <a:t>настоящее</a:t>
            </a:r>
            <a:r>
              <a:rPr lang="en-US" sz="1400" dirty="0">
                <a:latin typeface="Georgia" panose="02040502050405020303" pitchFamily="18" charset="0"/>
              </a:rPr>
              <a:t> </a:t>
            </a:r>
            <a:r>
              <a:rPr lang="ru-RU" sz="1400" dirty="0">
                <a:latin typeface="Georgia" panose="02040502050405020303" pitchFamily="18" charset="0"/>
              </a:rPr>
              <a:t>время</a:t>
            </a:r>
            <a:r>
              <a:rPr lang="en-US" sz="1400" dirty="0">
                <a:latin typeface="Georgia" panose="02040502050405020303" pitchFamily="18" charset="0"/>
              </a:rPr>
              <a:t> </a:t>
            </a:r>
            <a:r>
              <a:rPr lang="ru-RU" sz="1400" dirty="0">
                <a:latin typeface="Georgia" panose="02040502050405020303" pitchFamily="18" charset="0"/>
              </a:rPr>
              <a:t>направлениям</a:t>
            </a:r>
            <a:r>
              <a:rPr lang="en-US" sz="1400" dirty="0">
                <a:latin typeface="Georgia" panose="02040502050405020303" pitchFamily="18" charset="0"/>
              </a:rPr>
              <a:t> </a:t>
            </a:r>
            <a:r>
              <a:rPr lang="ru-RU" sz="1400" dirty="0">
                <a:latin typeface="Georgia" panose="02040502050405020303" pitchFamily="18" charset="0"/>
              </a:rPr>
              <a:t>обучения.</a:t>
            </a:r>
            <a:r>
              <a:rPr lang="en-US" sz="1400" dirty="0">
                <a:latin typeface="Georgia" panose="02040502050405020303" pitchFamily="18" charset="0"/>
              </a:rPr>
              <a:t> 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10" y="2847154"/>
            <a:ext cx="2543518" cy="1695678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 bwMode="auto">
          <a:xfrm>
            <a:off x="1250139" y="4562889"/>
            <a:ext cx="2142861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>
                <a:latin typeface="Georgia" pitchFamily="18" charset="0"/>
              </a:rPr>
              <a:t>Поляков Федор Михайлович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573" y="2862492"/>
            <a:ext cx="2520280" cy="1680341"/>
          </a:xfrm>
          <a:prstGeom prst="rect">
            <a:avLst/>
          </a:prstGeom>
        </p:spPr>
      </p:pic>
      <p:sp>
        <p:nvSpPr>
          <p:cNvPr id="14" name="Объект 2"/>
          <p:cNvSpPr txBox="1">
            <a:spLocks/>
          </p:cNvSpPr>
          <p:nvPr/>
        </p:nvSpPr>
        <p:spPr bwMode="auto">
          <a:xfrm>
            <a:off x="4337795" y="4562889"/>
            <a:ext cx="2142861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>
                <a:latin typeface="Georgia" pitchFamily="18" charset="0"/>
              </a:rPr>
              <a:t>Павлова Наталья Васильевна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99" y="2862492"/>
            <a:ext cx="2519962" cy="1680129"/>
          </a:xfrm>
          <a:prstGeom prst="rect">
            <a:avLst/>
          </a:prstGeom>
        </p:spPr>
      </p:pic>
      <p:sp>
        <p:nvSpPr>
          <p:cNvPr id="16" name="Объект 2"/>
          <p:cNvSpPr txBox="1">
            <a:spLocks/>
          </p:cNvSpPr>
          <p:nvPr/>
        </p:nvSpPr>
        <p:spPr bwMode="auto">
          <a:xfrm>
            <a:off x="7074099" y="4562889"/>
            <a:ext cx="2519962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 err="1">
                <a:latin typeface="Georgia" pitchFamily="18" charset="0"/>
              </a:rPr>
              <a:t>Охотникова</a:t>
            </a:r>
            <a:r>
              <a:rPr lang="ru-RU" sz="1100" dirty="0">
                <a:latin typeface="Georgia" pitchFamily="18" charset="0"/>
              </a:rPr>
              <a:t> Надежда Леонидовна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6329" y="4918145"/>
            <a:ext cx="2557220" cy="1705010"/>
          </a:xfrm>
          <a:prstGeom prst="rect">
            <a:avLst/>
          </a:prstGeom>
        </p:spPr>
      </p:pic>
      <p:sp>
        <p:nvSpPr>
          <p:cNvPr id="13" name="Объект 2"/>
          <p:cNvSpPr txBox="1">
            <a:spLocks/>
          </p:cNvSpPr>
          <p:nvPr/>
        </p:nvSpPr>
        <p:spPr bwMode="auto">
          <a:xfrm>
            <a:off x="2582811" y="6613160"/>
            <a:ext cx="2304256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>
                <a:latin typeface="Georgia" pitchFamily="18" charset="0"/>
              </a:rPr>
              <a:t>Пиленков Антон Владимирович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45" y="4900994"/>
            <a:ext cx="2568477" cy="1712167"/>
          </a:xfrm>
          <a:prstGeom prst="rect">
            <a:avLst/>
          </a:prstGeom>
        </p:spPr>
      </p:pic>
      <p:sp>
        <p:nvSpPr>
          <p:cNvPr id="15" name="Объект 2"/>
          <p:cNvSpPr txBox="1">
            <a:spLocks/>
          </p:cNvSpPr>
          <p:nvPr/>
        </p:nvSpPr>
        <p:spPr bwMode="auto">
          <a:xfrm>
            <a:off x="6029824" y="6613160"/>
            <a:ext cx="2304256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>
                <a:latin typeface="Georgia" pitchFamily="18" charset="0"/>
              </a:rPr>
              <a:t>Олейников Михаил Викторович</a:t>
            </a:r>
          </a:p>
        </p:txBody>
      </p:sp>
    </p:spTree>
    <p:extLst>
      <p:ext uri="{BB962C8B-B14F-4D97-AF65-F5344CB8AC3E}">
        <p14:creationId xmlns:p14="http://schemas.microsoft.com/office/powerpoint/2010/main" val="3279453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bg1"/>
            </a:gs>
            <a:gs pos="52000">
              <a:schemeClr val="accent5">
                <a:lumMod val="20000"/>
                <a:lumOff val="80000"/>
              </a:schemeClr>
            </a:gs>
            <a:gs pos="81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2460096" y="362612"/>
            <a:ext cx="7343510" cy="1238250"/>
          </a:xfrm>
        </p:spPr>
        <p:txBody>
          <a:bodyPr/>
          <a:lstStyle/>
          <a:p>
            <a:pPr eaLnBrk="1" hangingPunct="1"/>
            <a:r>
              <a:rPr lang="ru-RU" sz="3600" b="1" dirty="0">
                <a:latin typeface="Georgia" pitchFamily="18" charset="0"/>
              </a:rPr>
              <a:t>Образовательный центр для инвалидов по зрению</a:t>
            </a:r>
          </a:p>
        </p:txBody>
      </p:sp>
      <p:pic>
        <p:nvPicPr>
          <p:cNvPr id="33799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6108" y="362613"/>
            <a:ext cx="961364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42462" y="1827467"/>
            <a:ext cx="9001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R="15640" algn="just"/>
            <a:r>
              <a:rPr lang="ru-RU" sz="1600" dirty="0">
                <a:latin typeface="Georgia" panose="02040502050405020303" pitchFamily="18" charset="0"/>
              </a:rPr>
              <a:t>         </a:t>
            </a:r>
            <a:r>
              <a:rPr lang="ru-RU" sz="1600" dirty="0" smtClean="0">
                <a:latin typeface="Georgia" panose="02040502050405020303" pitchFamily="18" charset="0"/>
              </a:rPr>
              <a:t>Основная</a:t>
            </a:r>
            <a:r>
              <a:rPr lang="en-US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задача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проведения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обучающих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курсов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b="1" dirty="0">
                <a:latin typeface="Georgia" panose="02040502050405020303" pitchFamily="18" charset="0"/>
              </a:rPr>
              <a:t>─ </a:t>
            </a:r>
            <a:r>
              <a:rPr lang="ru-RU" sz="1600" dirty="0">
                <a:latin typeface="Georgia" panose="02040502050405020303" pitchFamily="18" charset="0"/>
              </a:rPr>
              <a:t>социальная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адаптация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и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интеграция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незрячих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в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современное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общество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путём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обучения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использованию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новейших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информационных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технологий,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подготовка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квалифицированных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кадров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для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работы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с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инвалидами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по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зрению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в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области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культуры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и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спорта,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повышение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квалификации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специалистов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и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активистов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из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РО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ВОС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по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различным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направлениям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деятельности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(журналистика,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 err="1">
                <a:latin typeface="Georgia" panose="02040502050405020303" pitchFamily="18" charset="0"/>
              </a:rPr>
              <a:t>фандрайзинг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и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т.д.).</a:t>
            </a:r>
            <a:r>
              <a:rPr lang="ru-RU" sz="1600" b="1" dirty="0">
                <a:latin typeface="Georgia" panose="02040502050405020303" pitchFamily="18" charset="0"/>
              </a:rPr>
              <a:t> </a:t>
            </a:r>
            <a:endParaRPr lang="ru-RU" sz="1600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 bwMode="auto">
          <a:xfrm>
            <a:off x="1289810" y="6068386"/>
            <a:ext cx="2300907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 err="1">
                <a:latin typeface="Georgia" pitchFamily="18" charset="0"/>
              </a:rPr>
              <a:t>Орифджонов</a:t>
            </a:r>
            <a:r>
              <a:rPr lang="ru-RU" sz="1100" dirty="0">
                <a:latin typeface="Georgia" pitchFamily="18" charset="0"/>
              </a:rPr>
              <a:t> </a:t>
            </a:r>
            <a:r>
              <a:rPr lang="ru-RU" sz="1100" dirty="0" err="1">
                <a:latin typeface="Georgia" pitchFamily="18" charset="0"/>
              </a:rPr>
              <a:t>Нозим</a:t>
            </a:r>
            <a:r>
              <a:rPr lang="ru-RU" sz="1100" dirty="0">
                <a:latin typeface="Georgia" pitchFamily="18" charset="0"/>
              </a:rPr>
              <a:t> </a:t>
            </a:r>
            <a:r>
              <a:rPr lang="ru-RU" sz="1100" dirty="0" err="1">
                <a:latin typeface="Georgia" pitchFamily="18" charset="0"/>
              </a:rPr>
              <a:t>Закирович</a:t>
            </a:r>
            <a:endParaRPr lang="ru-RU" sz="1100" dirty="0">
              <a:latin typeface="Georgia" pitchFamily="18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 bwMode="auto">
          <a:xfrm>
            <a:off x="4298250" y="6068386"/>
            <a:ext cx="2289423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 err="1">
                <a:latin typeface="Georgia" pitchFamily="18" charset="0"/>
              </a:rPr>
              <a:t>Будников</a:t>
            </a:r>
            <a:r>
              <a:rPr lang="ru-RU" sz="1100" dirty="0">
                <a:latin typeface="Georgia" pitchFamily="18" charset="0"/>
              </a:rPr>
              <a:t> Дмитрий Сергеевич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 bwMode="auto">
          <a:xfrm>
            <a:off x="7149676" y="6068386"/>
            <a:ext cx="2519962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 err="1">
                <a:latin typeface="Georgia" pitchFamily="18" charset="0"/>
              </a:rPr>
              <a:t>Цвид</a:t>
            </a:r>
            <a:r>
              <a:rPr lang="ru-RU" sz="1100" dirty="0">
                <a:latin typeface="Georgia" pitchFamily="18" charset="0"/>
              </a:rPr>
              <a:t> Алишер Сергеевич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" r="4561"/>
          <a:stretch/>
        </p:blipFill>
        <p:spPr>
          <a:xfrm>
            <a:off x="1040411" y="3831726"/>
            <a:ext cx="2808312" cy="21052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3"/>
          <a:stretch/>
        </p:blipFill>
        <p:spPr>
          <a:xfrm>
            <a:off x="4091122" y="3855711"/>
            <a:ext cx="2810266" cy="20812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r="5393"/>
          <a:stretch/>
        </p:blipFill>
        <p:spPr>
          <a:xfrm>
            <a:off x="7143787" y="3875953"/>
            <a:ext cx="2736304" cy="205946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bg1"/>
            </a:gs>
            <a:gs pos="52000">
              <a:schemeClr val="accent5">
                <a:lumMod val="20000"/>
                <a:lumOff val="80000"/>
              </a:schemeClr>
            </a:gs>
            <a:gs pos="81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2460096" y="362612"/>
            <a:ext cx="7343510" cy="1238250"/>
          </a:xfrm>
        </p:spPr>
        <p:txBody>
          <a:bodyPr/>
          <a:lstStyle/>
          <a:p>
            <a:pPr eaLnBrk="1" hangingPunct="1"/>
            <a:r>
              <a:rPr lang="ru-RU" sz="3600" b="1" dirty="0">
                <a:latin typeface="Georgia" pitchFamily="18" charset="0"/>
              </a:rPr>
              <a:t>Образовательный центр для инвалидов по зрению</a:t>
            </a:r>
          </a:p>
        </p:txBody>
      </p:sp>
      <p:pic>
        <p:nvPicPr>
          <p:cNvPr id="33795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9366" y="4931965"/>
            <a:ext cx="302351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3796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5786" y="4211885"/>
            <a:ext cx="2808312" cy="187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3797" name="Рисунок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6438" y="3707830"/>
            <a:ext cx="2561083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3798" name="Прямоугольник 2"/>
          <p:cNvSpPr>
            <a:spLocks noChangeArrowheads="1"/>
          </p:cNvSpPr>
          <p:nvPr/>
        </p:nvSpPr>
        <p:spPr bwMode="auto">
          <a:xfrm>
            <a:off x="1059366" y="2275977"/>
            <a:ext cx="86591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Georgia" pitchFamily="18" charset="0"/>
              </a:rPr>
              <a:t>       Всего в 2019 году было проведено </a:t>
            </a:r>
            <a:r>
              <a:rPr lang="ru-RU" b="1" dirty="0">
                <a:latin typeface="Georgia" pitchFamily="18" charset="0"/>
              </a:rPr>
              <a:t>29 курсов</a:t>
            </a:r>
            <a:r>
              <a:rPr lang="ru-RU" dirty="0">
                <a:latin typeface="Georgia" pitchFamily="18" charset="0"/>
              </a:rPr>
              <a:t>, общее количество учащихся-инвалидов по зрению составило </a:t>
            </a:r>
            <a:r>
              <a:rPr lang="ru-RU" b="1" dirty="0">
                <a:latin typeface="Georgia" pitchFamily="18" charset="0"/>
              </a:rPr>
              <a:t>200 человек</a:t>
            </a:r>
            <a:r>
              <a:rPr lang="ru-RU" dirty="0">
                <a:latin typeface="Georgia" pitchFamily="18" charset="0"/>
              </a:rPr>
              <a:t> из самых разных регионов России (150 человек прошли обучение по очной форме, 50 человек – участники дистанционных семинаров).</a:t>
            </a:r>
          </a:p>
        </p:txBody>
      </p:sp>
      <p:pic>
        <p:nvPicPr>
          <p:cNvPr id="33799" name="Рисунок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6108" y="362613"/>
            <a:ext cx="961364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1051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506" y="418108"/>
            <a:ext cx="7785520" cy="1226236"/>
          </a:xfrm>
        </p:spPr>
        <p:txBody>
          <a:bodyPr/>
          <a:lstStyle/>
          <a:p>
            <a:r>
              <a:rPr lang="ru-RU" sz="2800" b="1" dirty="0">
                <a:latin typeface="Georgia" pitchFamily="18" charset="0"/>
              </a:rPr>
              <a:t>Образовательный центр для инвалидов по зрению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25426" y="1839317"/>
            <a:ext cx="5870472" cy="2798438"/>
          </a:xfrm>
        </p:spPr>
        <p:txBody>
          <a:bodyPr/>
          <a:lstStyle/>
          <a:p>
            <a:pPr marL="0" indent="0" algn="just">
              <a:buNone/>
            </a:pPr>
            <a:r>
              <a:rPr lang="ru-RU" sz="1517" dirty="0" smtClean="0">
                <a:latin typeface="Times New Roman" pitchFamily="18" charset="0"/>
                <a:cs typeface="Times New Roman" pitchFamily="18" charset="0"/>
              </a:rPr>
              <a:t>     В </a:t>
            </a:r>
            <a:r>
              <a:rPr lang="ru-RU" sz="1517" dirty="0">
                <a:latin typeface="Times New Roman" pitchFamily="18" charset="0"/>
                <a:cs typeface="Times New Roman" pitchFamily="18" charset="0"/>
              </a:rPr>
              <a:t>КСРК ВОС коллективом  отдела адаптивных технологий и преподавателями разработано несколько новых учебных программ, призванных помочь незрячим </a:t>
            </a:r>
            <a:r>
              <a:rPr lang="ru-RU" sz="1517" dirty="0" err="1">
                <a:latin typeface="Times New Roman" pitchFamily="18" charset="0"/>
                <a:cs typeface="Times New Roman" pitchFamily="18" charset="0"/>
              </a:rPr>
              <a:t>невизуально</a:t>
            </a:r>
            <a:r>
              <a:rPr lang="ru-RU" sz="1517" dirty="0">
                <a:latin typeface="Times New Roman" pitchFamily="18" charset="0"/>
                <a:cs typeface="Times New Roman" pitchFamily="18" charset="0"/>
              </a:rPr>
              <a:t> освоить современные гаджеты, научиться использовать многие функции и приложения, получить возможность ориентироваться в пространстве с помощью спутниковой навигации. </a:t>
            </a:r>
          </a:p>
          <a:p>
            <a:pPr marL="0" indent="0" algn="just">
              <a:buNone/>
            </a:pPr>
            <a:r>
              <a:rPr lang="ru-RU" sz="1517" dirty="0" smtClean="0">
                <a:latin typeface="Times New Roman" pitchFamily="18" charset="0"/>
                <a:cs typeface="Times New Roman" pitchFamily="18" charset="0"/>
              </a:rPr>
              <a:t>     Дистанционное </a:t>
            </a:r>
            <a:r>
              <a:rPr lang="ru-RU" sz="1517" dirty="0">
                <a:latin typeface="Times New Roman" pitchFamily="18" charset="0"/>
                <a:cs typeface="Times New Roman" pitchFamily="18" charset="0"/>
              </a:rPr>
              <a:t>образование – это новое учебное направление КСРК ВОС в реабилитации инвалидов. Взаимодействие педагога и обучающихся происходит на расстоянии и реализуется посредством </a:t>
            </a:r>
            <a:r>
              <a:rPr lang="ru-RU" sz="1517" dirty="0" err="1">
                <a:latin typeface="Times New Roman" pitchFamily="18" charset="0"/>
                <a:cs typeface="Times New Roman" pitchFamily="18" charset="0"/>
              </a:rPr>
              <a:t>интернет-технологий</a:t>
            </a:r>
            <a:r>
              <a:rPr lang="ru-RU" sz="1517" dirty="0">
                <a:latin typeface="Times New Roman" pitchFamily="18" charset="0"/>
                <a:cs typeface="Times New Roman" pitchFamily="18" charset="0"/>
              </a:rPr>
              <a:t>. Слушатель получает знания, находясь у себя дома за компьютером.</a:t>
            </a:r>
          </a:p>
          <a:p>
            <a:pPr algn="just"/>
            <a:endParaRPr lang="ru-RU" sz="1733" dirty="0"/>
          </a:p>
        </p:txBody>
      </p:sp>
      <p:pic>
        <p:nvPicPr>
          <p:cNvPr id="4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0635" y="342359"/>
            <a:ext cx="961364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Крым. осень конс. пунк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0083" y="1835621"/>
            <a:ext cx="2698969" cy="25202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 descr="Невиз. доступност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9804" y="4785923"/>
            <a:ext cx="3243399" cy="216226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Содержимое 5" descr="IMG_081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7834" y="4476337"/>
            <a:ext cx="1800280" cy="255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Содержимое 3" descr="сенс 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4059" y="4859958"/>
            <a:ext cx="2979459" cy="198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2652" y="538876"/>
            <a:ext cx="8046905" cy="12382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>
                <a:latin typeface="Georgia" panose="02040502050405020303" pitchFamily="18" charset="0"/>
              </a:rPr>
              <a:t>Ключевые направления деятельности КСРК ВОС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70788349"/>
              </p:ext>
            </p:extLst>
          </p:nvPr>
        </p:nvGraphicFramePr>
        <p:xfrm>
          <a:off x="936212" y="1773829"/>
          <a:ext cx="8820254" cy="3806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20" name="Рисунок 9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4679" y="466414"/>
            <a:ext cx="822770" cy="130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2"/>
          <a:stretch/>
        </p:blipFill>
        <p:spPr>
          <a:xfrm>
            <a:off x="837388" y="5838566"/>
            <a:ext cx="1744338" cy="12403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"/>
          <a:stretch/>
        </p:blipFill>
        <p:spPr>
          <a:xfrm>
            <a:off x="2635538" y="5838566"/>
            <a:ext cx="1936476" cy="12403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1"/>
          <a:stretch/>
        </p:blipFill>
        <p:spPr>
          <a:xfrm>
            <a:off x="8204133" y="5829416"/>
            <a:ext cx="1655615" cy="12232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6"/>
          <a:stretch/>
        </p:blipFill>
        <p:spPr>
          <a:xfrm>
            <a:off x="6191806" y="5829416"/>
            <a:ext cx="1958514" cy="12378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5" r="7364"/>
          <a:stretch/>
        </p:blipFill>
        <p:spPr>
          <a:xfrm>
            <a:off x="4625826" y="5842739"/>
            <a:ext cx="1512168" cy="1237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33">
              <a:schemeClr val="bg2">
                <a:lumMod val="90000"/>
              </a:schemeClr>
            </a:gs>
            <a:gs pos="56314">
              <a:schemeClr val="bg2"/>
            </a:gs>
            <a:gs pos="0">
              <a:schemeClr val="bg1"/>
            </a:gs>
            <a:gs pos="74000">
              <a:schemeClr val="bg2">
                <a:lumMod val="75000"/>
              </a:schemeClr>
            </a:gs>
            <a:gs pos="100000">
              <a:schemeClr val="bg2">
                <a:lumMod val="25000"/>
              </a:schemeClr>
            </a:gs>
            <a:gs pos="83000">
              <a:schemeClr val="bg2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2110076" y="444803"/>
            <a:ext cx="5672967" cy="1170587"/>
          </a:xfrm>
        </p:spPr>
        <p:txBody>
          <a:bodyPr/>
          <a:lstStyle/>
          <a:p>
            <a:pPr eaLnBrk="1" hangingPunct="1"/>
            <a:r>
              <a:rPr lang="ru-RU" sz="3267" b="1" dirty="0">
                <a:latin typeface="Georgia" pitchFamily="18" charset="0"/>
              </a:rPr>
              <a:t>Совместный проект  ЮНЕСКО и КСРК ВОС</a:t>
            </a:r>
            <a:endParaRPr lang="ru-RU" sz="3267" dirty="0">
              <a:latin typeface="Georgia" pitchFamily="18" charset="0"/>
            </a:endParaRPr>
          </a:p>
        </p:txBody>
      </p:sp>
      <p:sp>
        <p:nvSpPr>
          <p:cNvPr id="12291" name="Прямоугольник 3"/>
          <p:cNvSpPr>
            <a:spLocks noChangeArrowheads="1"/>
          </p:cNvSpPr>
          <p:nvPr/>
        </p:nvSpPr>
        <p:spPr bwMode="auto">
          <a:xfrm>
            <a:off x="1097435" y="1556590"/>
            <a:ext cx="8694483" cy="2193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517" dirty="0">
              <a:latin typeface="Georgia" pitchFamily="18" charset="0"/>
            </a:endParaRPr>
          </a:p>
          <a:p>
            <a:pPr algn="just"/>
            <a:r>
              <a:rPr lang="ru-RU" sz="1517" dirty="0">
                <a:latin typeface="Georgia" panose="02040502050405020303" pitchFamily="18" charset="0"/>
                <a:ea typeface="Calibri" panose="020F0502020204030204" pitchFamily="34" charset="0"/>
              </a:rPr>
              <a:t>        Культурно-спортивный реабилитационный комплекс ВОС, и ЮНЕСКО,  в лице Института ЮНЕСКО по информационным технологиям в образовании, в настоящее время реализуют уникальный масштабный реабилитационный образовательный проект, целью которого является обеспечение доступности современного бесплатного дополнительного образования для российских инвалидов по зрению во всех без исключения регионах России.</a:t>
            </a:r>
            <a:endParaRPr lang="ru-RU" sz="1517" dirty="0">
              <a:latin typeface="Georgia" pitchFamily="18" charset="0"/>
            </a:endParaRPr>
          </a:p>
          <a:p>
            <a:endParaRPr lang="ru-RU" sz="1517" dirty="0">
              <a:latin typeface="Georgia" pitchFamily="18" charset="0"/>
            </a:endParaRPr>
          </a:p>
          <a:p>
            <a:endParaRPr lang="ru-RU" sz="1517" dirty="0">
              <a:latin typeface="Georgia" pitchFamily="18" charset="0"/>
            </a:endParaRPr>
          </a:p>
          <a:p>
            <a:pPr algn="ctr"/>
            <a:r>
              <a:rPr lang="en-US" sz="1517" dirty="0">
                <a:latin typeface="Georgia" panose="02040502050405020303" pitchFamily="18" charset="0"/>
                <a:cs typeface="Times New Roman" pitchFamily="18" charset="0"/>
              </a:rPr>
              <a:t> </a:t>
            </a:r>
            <a:endParaRPr lang="ru-RU" sz="1517" dirty="0">
              <a:latin typeface="Georgia" panose="02040502050405020303" pitchFamily="18" charset="0"/>
              <a:cs typeface="Times New Roman" pitchFamily="18" charset="0"/>
            </a:endParaRPr>
          </a:p>
        </p:txBody>
      </p:sp>
      <p:pic>
        <p:nvPicPr>
          <p:cNvPr id="12295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517" y="379691"/>
            <a:ext cx="802550" cy="127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157" y="381982"/>
            <a:ext cx="2314952" cy="12334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1651" y="3131766"/>
            <a:ext cx="4079409" cy="2703979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7988" y="3142767"/>
            <a:ext cx="2358400" cy="157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57992" y="5103588"/>
            <a:ext cx="2336387" cy="1617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81067" y="6280254"/>
            <a:ext cx="1930982" cy="765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25427" y="3191505"/>
            <a:ext cx="1809785" cy="110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8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30334" y="5017685"/>
            <a:ext cx="1704875" cy="113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980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33">
              <a:schemeClr val="bg2">
                <a:lumMod val="90000"/>
              </a:schemeClr>
            </a:gs>
            <a:gs pos="56314">
              <a:schemeClr val="bg2"/>
            </a:gs>
            <a:gs pos="0">
              <a:schemeClr val="bg1"/>
            </a:gs>
            <a:gs pos="74000">
              <a:schemeClr val="bg2">
                <a:lumMod val="75000"/>
              </a:schemeClr>
            </a:gs>
            <a:gs pos="100000">
              <a:schemeClr val="bg2">
                <a:lumMod val="25000"/>
              </a:schemeClr>
            </a:gs>
            <a:gs pos="83000">
              <a:schemeClr val="bg2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9031" y="470464"/>
            <a:ext cx="4338958" cy="779484"/>
          </a:xfrm>
        </p:spPr>
        <p:txBody>
          <a:bodyPr/>
          <a:lstStyle/>
          <a:p>
            <a:r>
              <a:rPr lang="ru-RU" sz="3676" dirty="0"/>
              <a:t/>
            </a:r>
            <a:br>
              <a:rPr lang="ru-RU" sz="3676" dirty="0"/>
            </a:br>
            <a:r>
              <a:rPr lang="ru-RU" sz="2859" b="1" dirty="0">
                <a:latin typeface="+mn-lt"/>
              </a:rPr>
              <a:t>Центры Компетенций</a:t>
            </a:r>
            <a:br>
              <a:rPr lang="ru-RU" sz="2859" b="1" dirty="0">
                <a:latin typeface="+mn-lt"/>
              </a:rPr>
            </a:br>
            <a:r>
              <a:rPr lang="ru-RU" sz="2859" b="1" dirty="0">
                <a:latin typeface="+mn-lt"/>
              </a:rPr>
              <a:t>"Весь МИР в руках" </a:t>
            </a:r>
            <a:endParaRPr lang="ru-RU" sz="2859" dirty="0"/>
          </a:p>
        </p:txBody>
      </p:sp>
      <p:pic>
        <p:nvPicPr>
          <p:cNvPr id="4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5426" y="476475"/>
            <a:ext cx="802550" cy="127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322" y="404085"/>
            <a:ext cx="2383197" cy="126976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33438" y="5547819"/>
            <a:ext cx="8658962" cy="1493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17" dirty="0">
                <a:latin typeface="Georgia" panose="02040502050405020303" pitchFamily="18" charset="0"/>
                <a:ea typeface="Calibri" panose="020F0502020204030204" pitchFamily="34" charset="0"/>
              </a:rPr>
              <a:t>           Проект, не имеющий аналогов в мире, предусматривает в течение 5 лет создание сети региональных центров компетенций (для очных консультаций и занятий с инвалидами по зрению)   во всех крупных городах России (не менее 30  городов с населением свыше 500 000 жителей), объединенных современным образовательным и реабилитационным интернет-порталом, полностью доступным для незрячих и обеспечивающим возможность получения дистанционного обучения для всех инвалидов по зрению. </a:t>
            </a:r>
            <a:endParaRPr lang="ru-RU" sz="1517" dirty="0">
              <a:latin typeface="Georgia" panose="02040502050405020303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722" y="1794213"/>
            <a:ext cx="6597033" cy="351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3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33">
              <a:schemeClr val="bg2">
                <a:lumMod val="90000"/>
              </a:schemeClr>
            </a:gs>
            <a:gs pos="56314">
              <a:schemeClr val="bg2"/>
            </a:gs>
            <a:gs pos="0">
              <a:schemeClr val="bg1"/>
            </a:gs>
            <a:gs pos="74000">
              <a:schemeClr val="bg2">
                <a:lumMod val="75000"/>
              </a:schemeClr>
            </a:gs>
            <a:gs pos="100000">
              <a:schemeClr val="bg2">
                <a:lumMod val="25000"/>
              </a:schemeClr>
            </a:gs>
            <a:gs pos="83000">
              <a:schemeClr val="bg2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979" y="4969495"/>
            <a:ext cx="3174527" cy="211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2437" y="4969495"/>
            <a:ext cx="2830810" cy="211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4180" y="4991500"/>
            <a:ext cx="2798383" cy="209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7" name="Объект 2"/>
          <p:cNvSpPr>
            <a:spLocks noGrp="1"/>
          </p:cNvSpPr>
          <p:nvPr>
            <p:ph idx="1"/>
          </p:nvPr>
        </p:nvSpPr>
        <p:spPr>
          <a:xfrm>
            <a:off x="1145806" y="2172849"/>
            <a:ext cx="8677257" cy="2712453"/>
          </a:xfrm>
        </p:spPr>
        <p:txBody>
          <a:bodyPr/>
          <a:lstStyle/>
          <a:p>
            <a:pPr marL="0" indent="0" eaLnBrk="1" hangingPunct="1">
              <a:buNone/>
            </a:pPr>
            <a:endParaRPr lang="ru-RU" sz="1430" dirty="0">
              <a:latin typeface="Georgia" pitchFamily="18" charset="0"/>
            </a:endParaRPr>
          </a:p>
          <a:p>
            <a:pPr marL="0" indent="0" eaLnBrk="1" hangingPunct="1">
              <a:buNone/>
            </a:pPr>
            <a:r>
              <a:rPr lang="ru-RU" sz="1517" dirty="0">
                <a:latin typeface="Georgia" pitchFamily="18" charset="0"/>
              </a:rPr>
              <a:t>Головной центр компетенций действует на базе КСРК ВОС.</a:t>
            </a:r>
          </a:p>
          <a:p>
            <a:pPr marL="0" indent="0" algn="just" eaLnBrk="1" hangingPunct="1">
              <a:buNone/>
            </a:pPr>
            <a:r>
              <a:rPr lang="ru-RU" sz="1517" dirty="0">
                <a:latin typeface="Georgia" pitchFamily="18" charset="0"/>
              </a:rPr>
              <a:t>Все центры компетенций </a:t>
            </a:r>
            <a:r>
              <a:rPr lang="ru-RU" sz="1517" dirty="0" smtClean="0">
                <a:latin typeface="Georgia" pitchFamily="18" charset="0"/>
              </a:rPr>
              <a:t>будут объединены </a:t>
            </a:r>
            <a:r>
              <a:rPr lang="ru-RU" sz="1517" dirty="0">
                <a:latin typeface="Georgia" pitchFamily="18" charset="0"/>
              </a:rPr>
              <a:t>в единую образовательную систему общим интернет-порталом, управляемым из  головного центра компетенций. </a:t>
            </a:r>
            <a:endParaRPr lang="en-US" sz="1517" dirty="0">
              <a:latin typeface="Georgia" pitchFamily="18" charset="0"/>
            </a:endParaRPr>
          </a:p>
          <a:p>
            <a:pPr marL="0" indent="0" eaLnBrk="1" hangingPunct="1">
              <a:buNone/>
            </a:pPr>
            <a:endParaRPr lang="en-US" sz="2452" dirty="0">
              <a:latin typeface="Georgia" pitchFamily="18" charset="0"/>
            </a:endParaRPr>
          </a:p>
          <a:p>
            <a:pPr marL="0" indent="0" eaLnBrk="1" hangingPunct="1">
              <a:buNone/>
            </a:pPr>
            <a:endParaRPr lang="ru-RU" sz="1225" dirty="0">
              <a:latin typeface="Georgia" pitchFamily="18" charset="0"/>
            </a:endParaRPr>
          </a:p>
          <a:p>
            <a:pPr marL="0" indent="0" eaLnBrk="1" hangingPunct="1">
              <a:buNone/>
            </a:pPr>
            <a:endParaRPr lang="ru-RU" sz="1225" dirty="0">
              <a:latin typeface="Georgia" pitchFamily="18" charset="0"/>
            </a:endParaRPr>
          </a:p>
          <a:p>
            <a:pPr marL="0" indent="0" eaLnBrk="1" hangingPunct="1">
              <a:buNone/>
            </a:pPr>
            <a:endParaRPr lang="ru-RU" sz="1225" dirty="0">
              <a:latin typeface="Georgia" pitchFamily="18" charset="0"/>
            </a:endParaRPr>
          </a:p>
          <a:p>
            <a:pPr marL="0" indent="0" eaLnBrk="1" hangingPunct="1">
              <a:buNone/>
            </a:pPr>
            <a:endParaRPr lang="ru-RU" sz="1225" dirty="0">
              <a:latin typeface="Georgia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/>
          </p:nvPr>
        </p:nvGraphicFramePr>
        <p:xfrm>
          <a:off x="1449835" y="3378993"/>
          <a:ext cx="7792144" cy="1397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87" y="433461"/>
            <a:ext cx="3796215" cy="1890864"/>
          </a:xfrm>
          <a:prstGeom prst="rect">
            <a:avLst/>
          </a:prstGeom>
        </p:spPr>
      </p:pic>
      <p:pic>
        <p:nvPicPr>
          <p:cNvPr id="12295" name="Рисунок 7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85010" y="416929"/>
            <a:ext cx="1029584" cy="1634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593" y="568057"/>
            <a:ext cx="2649359" cy="141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6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33">
              <a:schemeClr val="bg2">
                <a:lumMod val="90000"/>
              </a:schemeClr>
            </a:gs>
            <a:gs pos="56314">
              <a:schemeClr val="bg2"/>
            </a:gs>
            <a:gs pos="0">
              <a:schemeClr val="bg1"/>
            </a:gs>
            <a:gs pos="74000">
              <a:schemeClr val="bg2">
                <a:lumMod val="75000"/>
              </a:schemeClr>
            </a:gs>
            <a:gs pos="100000">
              <a:schemeClr val="bg2">
                <a:lumMod val="25000"/>
              </a:schemeClr>
            </a:gs>
            <a:gs pos="83000">
              <a:schemeClr val="bg2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830552" y="484404"/>
            <a:ext cx="5762141" cy="1167344"/>
          </a:xfrm>
        </p:spPr>
        <p:txBody>
          <a:bodyPr/>
          <a:lstStyle/>
          <a:p>
            <a:pPr eaLnBrk="1" hangingPunct="1"/>
            <a:r>
              <a:rPr lang="ru-RU" sz="2859" b="1" dirty="0">
                <a:latin typeface="Georgia" pitchFamily="18" charset="0"/>
              </a:rPr>
              <a:t>Сеть Центров Компетенций </a:t>
            </a:r>
            <a:r>
              <a:rPr lang="ru-RU" sz="2859" b="1" dirty="0" smtClean="0">
                <a:latin typeface="Georgia" pitchFamily="18" charset="0"/>
              </a:rPr>
              <a:t>ВОС</a:t>
            </a:r>
            <a:endParaRPr lang="ru-RU" sz="2859" dirty="0"/>
          </a:p>
        </p:txBody>
      </p:sp>
      <p:sp>
        <p:nvSpPr>
          <p:cNvPr id="13315" name="Прямоугольник 5"/>
          <p:cNvSpPr>
            <a:spLocks noChangeArrowheads="1"/>
          </p:cNvSpPr>
          <p:nvPr/>
        </p:nvSpPr>
        <p:spPr bwMode="auto">
          <a:xfrm>
            <a:off x="1007278" y="1539185"/>
            <a:ext cx="5955076" cy="658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Georgia" pitchFamily="18" charset="0"/>
                <a:cs typeface="Times New Roman" pitchFamily="18" charset="0"/>
              </a:rPr>
              <a:t> </a:t>
            </a:r>
            <a:endParaRPr lang="ru-RU" sz="2043" dirty="0">
              <a:latin typeface="Georgia" pitchFamily="18" charset="0"/>
              <a:cs typeface="Times New Roman" pitchFamily="18" charset="0"/>
            </a:endParaRPr>
          </a:p>
          <a:p>
            <a:endParaRPr lang="ru-RU" sz="1635" dirty="0">
              <a:latin typeface="Georgia" pitchFamily="18" charset="0"/>
            </a:endParaRPr>
          </a:p>
        </p:txBody>
      </p:sp>
      <p:pic>
        <p:nvPicPr>
          <p:cNvPr id="13321" name="Рисунок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800" y="502396"/>
            <a:ext cx="875184" cy="138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158" y="481195"/>
            <a:ext cx="2196983" cy="117055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74657" y="6297685"/>
            <a:ext cx="8374482" cy="792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17" dirty="0">
                <a:latin typeface="Georgia" panose="02040502050405020303" pitchFamily="18" charset="0"/>
                <a:ea typeface="Calibri" panose="020F0502020204030204" pitchFamily="34" charset="0"/>
              </a:rPr>
              <a:t>        Портал будет содержать различного рода архивы информации, необходимой незрячим, форумы для общения, будет иметь раздел, посвященный  трудоустройству инвалидов по зрению ( прежде всего – на удаленных рабочих местах), и многое другое. </a:t>
            </a:r>
            <a:endParaRPr lang="ru-RU" sz="1517" dirty="0"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28" y="1793734"/>
            <a:ext cx="6664266" cy="442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7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bg1"/>
            </a:gs>
            <a:gs pos="51000">
              <a:srgbClr val="DAFCF4"/>
            </a:gs>
            <a:gs pos="76000">
              <a:srgbClr val="A6F8E4"/>
            </a:gs>
            <a:gs pos="100000">
              <a:srgbClr val="12E0A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1364862" y="429091"/>
            <a:ext cx="8647113" cy="1238250"/>
          </a:xfrm>
        </p:spPr>
        <p:txBody>
          <a:bodyPr/>
          <a:lstStyle/>
          <a:p>
            <a:pPr eaLnBrk="1" hangingPunct="1"/>
            <a:r>
              <a:rPr lang="ru-RU" sz="3467" b="1" dirty="0">
                <a:latin typeface="Georgia" pitchFamily="18" charset="0"/>
              </a:rPr>
              <a:t/>
            </a:r>
            <a:br>
              <a:rPr lang="ru-RU" sz="3467" b="1" dirty="0">
                <a:latin typeface="Georgia" pitchFamily="18" charset="0"/>
              </a:rPr>
            </a:br>
            <a:r>
              <a:rPr lang="ru-RU" sz="3467" b="1" dirty="0">
                <a:latin typeface="Georgia" pitchFamily="18" charset="0"/>
              </a:rPr>
              <a:t>ФИНАНСОВАЯ ОТЧЁТНОСТЬ</a:t>
            </a:r>
            <a:br>
              <a:rPr lang="ru-RU" sz="3467" b="1" dirty="0">
                <a:latin typeface="Georgia" pitchFamily="18" charset="0"/>
              </a:rPr>
            </a:br>
            <a:r>
              <a:rPr lang="ru-RU" sz="3467" b="1" dirty="0">
                <a:latin typeface="Georgia" pitchFamily="18" charset="0"/>
              </a:rPr>
              <a:t>201</a:t>
            </a:r>
            <a:r>
              <a:rPr lang="en-US" sz="3467" b="1" dirty="0">
                <a:latin typeface="Georgia" pitchFamily="18" charset="0"/>
              </a:rPr>
              <a:t>9</a:t>
            </a:r>
            <a:r>
              <a:rPr lang="ru-RU" sz="3467" b="1" dirty="0">
                <a:latin typeface="Georgia" pitchFamily="18" charset="0"/>
              </a:rPr>
              <a:t/>
            </a:r>
            <a:br>
              <a:rPr lang="ru-RU" sz="3467" b="1" dirty="0">
                <a:latin typeface="Georgia" pitchFamily="18" charset="0"/>
              </a:rPr>
            </a:br>
            <a:endParaRPr lang="ru-RU" sz="3467" b="1" dirty="0">
              <a:latin typeface="Georgia" pitchFamily="18" charset="0"/>
            </a:endParaRPr>
          </a:p>
        </p:txBody>
      </p:sp>
      <p:pic>
        <p:nvPicPr>
          <p:cNvPr id="36868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1450" y="467470"/>
            <a:ext cx="794544" cy="126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2632186"/>
              </p:ext>
            </p:extLst>
          </p:nvPr>
        </p:nvGraphicFramePr>
        <p:xfrm>
          <a:off x="1071494" y="1475583"/>
          <a:ext cx="8646020" cy="6552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0391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bg1"/>
            </a:gs>
            <a:gs pos="48000">
              <a:srgbClr val="DAFCF4"/>
            </a:gs>
            <a:gs pos="82000">
              <a:srgbClr val="A6F8E4"/>
            </a:gs>
            <a:gs pos="100000">
              <a:srgbClr val="12E0AF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2462327"/>
              </p:ext>
            </p:extLst>
          </p:nvPr>
        </p:nvGraphicFramePr>
        <p:xfrm>
          <a:off x="1369219" y="912813"/>
          <a:ext cx="7953375" cy="5734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946" y="467470"/>
            <a:ext cx="794544" cy="126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48071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/>
            </a:gs>
            <a:gs pos="48000">
              <a:srgbClr val="DAFCF4"/>
            </a:gs>
            <a:gs pos="90000">
              <a:srgbClr val="12E0AF"/>
            </a:gs>
            <a:gs pos="100000">
              <a:srgbClr val="12E0A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410" y="405015"/>
            <a:ext cx="794544" cy="126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9254239"/>
              </p:ext>
            </p:extLst>
          </p:nvPr>
        </p:nvGraphicFramePr>
        <p:xfrm>
          <a:off x="-411956" y="265114"/>
          <a:ext cx="11515725" cy="7029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296134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chemeClr val="bg1"/>
            </a:gs>
            <a:gs pos="59000">
              <a:srgbClr val="DAFCF4"/>
            </a:gs>
            <a:gs pos="90000">
              <a:srgbClr val="A6F8E4"/>
            </a:gs>
            <a:gs pos="100000">
              <a:srgbClr val="12E0A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946" y="467470"/>
            <a:ext cx="794544" cy="126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/>
        </p:nvSpPr>
        <p:spPr bwMode="auto">
          <a:xfrm>
            <a:off x="3329682" y="539477"/>
            <a:ext cx="4338958" cy="779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latin typeface="Georgia" panose="02040502050405020303" pitchFamily="18" charset="0"/>
              </a:rPr>
              <a:t/>
            </a:r>
            <a:br>
              <a:rPr lang="ru-RU" sz="2800" b="1" dirty="0">
                <a:latin typeface="Georgia" panose="02040502050405020303" pitchFamily="18" charset="0"/>
              </a:rPr>
            </a:br>
            <a:r>
              <a:rPr lang="ru-RU" sz="2800" b="1" dirty="0">
                <a:latin typeface="Georgia" panose="02040502050405020303" pitchFamily="18" charset="0"/>
              </a:rPr>
              <a:t>Расходы 2019</a:t>
            </a:r>
          </a:p>
          <a:p>
            <a:pPr algn="ctr"/>
            <a:r>
              <a:rPr lang="ru-RU" sz="2800" b="1" dirty="0">
                <a:latin typeface="Georgia" panose="02040502050405020303" pitchFamily="18" charset="0"/>
              </a:rPr>
              <a:t> </a:t>
            </a: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222870"/>
              </p:ext>
            </p:extLst>
          </p:nvPr>
        </p:nvGraphicFramePr>
        <p:xfrm>
          <a:off x="-1422846" y="350838"/>
          <a:ext cx="11515725" cy="7029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0443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1055028" y="362612"/>
            <a:ext cx="8647113" cy="1238250"/>
          </a:xfrm>
        </p:spPr>
        <p:txBody>
          <a:bodyPr/>
          <a:lstStyle/>
          <a:p>
            <a:pPr eaLnBrk="1" hangingPunct="1"/>
            <a:r>
              <a:rPr lang="ru-RU" sz="2800" b="1" dirty="0">
                <a:latin typeface="Georgia" pitchFamily="18" charset="0"/>
              </a:rPr>
              <a:t>ПАРТНЁРЫ:</a:t>
            </a:r>
            <a:br>
              <a:rPr lang="ru-RU" sz="2800" b="1" dirty="0">
                <a:latin typeface="Georgia" pitchFamily="18" charset="0"/>
              </a:rPr>
            </a:br>
            <a:r>
              <a:rPr lang="ru-RU" sz="2800" b="1" dirty="0">
                <a:latin typeface="Georgia" pitchFamily="18" charset="0"/>
              </a:rPr>
              <a:t>«Центр </a:t>
            </a:r>
            <a:r>
              <a:rPr lang="ru-RU" sz="2800" b="1" dirty="0" err="1">
                <a:latin typeface="Georgia" pitchFamily="18" charset="0"/>
              </a:rPr>
              <a:t>паралимпийского</a:t>
            </a:r>
            <a:r>
              <a:rPr lang="ru-RU" sz="2800" b="1" dirty="0">
                <a:latin typeface="Georgia" pitchFamily="18" charset="0"/>
              </a:rPr>
              <a:t> спорта»</a:t>
            </a:r>
          </a:p>
        </p:txBody>
      </p:sp>
      <p:sp>
        <p:nvSpPr>
          <p:cNvPr id="34819" name="Объект 2"/>
          <p:cNvSpPr>
            <a:spLocks noGrp="1"/>
          </p:cNvSpPr>
          <p:nvPr>
            <p:ph idx="1"/>
          </p:nvPr>
        </p:nvSpPr>
        <p:spPr>
          <a:xfrm>
            <a:off x="857252" y="1767683"/>
            <a:ext cx="6346031" cy="1630363"/>
          </a:xfrm>
        </p:spPr>
        <p:txBody>
          <a:bodyPr/>
          <a:lstStyle/>
          <a:p>
            <a:pPr marL="0" indent="0" algn="just" eaLnBrk="1" hangingPunct="1">
              <a:buNone/>
            </a:pPr>
            <a:r>
              <a:rPr lang="ru-RU" sz="1733" dirty="0">
                <a:latin typeface="Georgia" pitchFamily="18" charset="0"/>
              </a:rPr>
              <a:t>       Всероссийская организация инвалидов, ставящая перед собой задачу по объединению усилий  организаций, заинтересованных в развитии спорта инвалидов на качественно новой основе, по решению организационных, финансовых и информационных проблем спорта инвалидов и </a:t>
            </a:r>
            <a:r>
              <a:rPr lang="ru-RU" sz="1733" dirty="0" err="1">
                <a:latin typeface="Georgia" pitchFamily="18" charset="0"/>
              </a:rPr>
              <a:t>паралимпийского</a:t>
            </a:r>
            <a:r>
              <a:rPr lang="ru-RU" sz="1733" dirty="0">
                <a:latin typeface="Georgia" pitchFamily="18" charset="0"/>
              </a:rPr>
              <a:t> движения. </a:t>
            </a:r>
          </a:p>
        </p:txBody>
      </p:sp>
      <p:pic>
        <p:nvPicPr>
          <p:cNvPr id="34820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3240" y="392710"/>
            <a:ext cx="794544" cy="126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3689723" y="3989653"/>
            <a:ext cx="6012419" cy="275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733" dirty="0">
                <a:latin typeface="Georgia" pitchFamily="18" charset="0"/>
              </a:rPr>
              <a:t>        Проводятся массовые спортивные мероприятия, регулярно оказывается материальная и информационная поддержка </a:t>
            </a:r>
            <a:r>
              <a:rPr lang="ru-RU" sz="1733" dirty="0" err="1">
                <a:latin typeface="Georgia" pitchFamily="18" charset="0"/>
              </a:rPr>
              <a:t>паралимпийских</a:t>
            </a:r>
            <a:r>
              <a:rPr lang="ru-RU" sz="1733" dirty="0">
                <a:latin typeface="Georgia" pitchFamily="18" charset="0"/>
              </a:rPr>
              <a:t> видов спорта, созданы уникальные информационные продукты, посвящённые спорту инвалидов, активно ведётся </a:t>
            </a:r>
            <a:r>
              <a:rPr lang="ru-RU" sz="1733" dirty="0" err="1">
                <a:latin typeface="Georgia" pitchFamily="18" charset="0"/>
              </a:rPr>
              <a:t>фандрайзинговая</a:t>
            </a:r>
            <a:r>
              <a:rPr lang="ru-RU" sz="1733" dirty="0">
                <a:latin typeface="Georgia" pitchFamily="18" charset="0"/>
              </a:rPr>
              <a:t> деятельность и успешно реализуются такие масштабные проекты, как поддерживаемый Комитетом общественных связей г.Москвы проект «Клуб здорового образа жизни», охватывающий сотни инвалидов по зрению. </a:t>
            </a:r>
          </a:p>
        </p:txBody>
      </p:sp>
      <p:pic>
        <p:nvPicPr>
          <p:cNvPr id="34822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7435" y="3510691"/>
            <a:ext cx="2306241" cy="153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7435" y="5369196"/>
            <a:ext cx="2306241" cy="1563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Рисунок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2461" y="1800823"/>
            <a:ext cx="2421467" cy="161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Рисунок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24291" y="467091"/>
            <a:ext cx="689636" cy="116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1241451" y="696838"/>
            <a:ext cx="7848871" cy="1002944"/>
          </a:xfrm>
        </p:spPr>
        <p:txBody>
          <a:bodyPr/>
          <a:lstStyle/>
          <a:p>
            <a:pPr eaLnBrk="1" hangingPunct="1"/>
            <a:r>
              <a:rPr lang="ru-RU" sz="2000" b="1" dirty="0">
                <a:latin typeface="Georgia" pitchFamily="18" charset="0"/>
              </a:rPr>
              <a:t>ПАРТНЁРЫ:</a:t>
            </a:r>
            <a:br>
              <a:rPr lang="ru-RU" sz="2000" b="1" dirty="0">
                <a:latin typeface="Georgia" pitchFamily="18" charset="0"/>
              </a:rPr>
            </a:br>
            <a:r>
              <a:rPr lang="ru-RU" sz="2000" b="1" dirty="0">
                <a:latin typeface="Georgia" pitchFamily="18" charset="0"/>
              </a:rPr>
              <a:t>Институт ЮНЕСКО</a:t>
            </a:r>
            <a:br>
              <a:rPr lang="ru-RU" sz="2000" b="1" dirty="0">
                <a:latin typeface="Georgia" pitchFamily="18" charset="0"/>
              </a:rPr>
            </a:br>
            <a:r>
              <a:rPr lang="ru-RU" sz="1800" dirty="0">
                <a:latin typeface="Georgia" pitchFamily="18" charset="0"/>
              </a:rPr>
              <a:t>по информационным технологиям в образовании</a:t>
            </a:r>
            <a:r>
              <a:rPr lang="ru-RU" sz="2600" dirty="0">
                <a:latin typeface="Georgia" pitchFamily="18" charset="0"/>
              </a:rPr>
              <a:t/>
            </a:r>
            <a:br>
              <a:rPr lang="ru-RU" sz="2600" dirty="0">
                <a:latin typeface="Georgia" pitchFamily="18" charset="0"/>
              </a:rPr>
            </a:br>
            <a:endParaRPr lang="ru-RU" sz="3467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2447" y="1587973"/>
            <a:ext cx="6603699" cy="2422718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517" dirty="0">
                <a:latin typeface="Georgia" panose="02040502050405020303" pitchFamily="18" charset="0"/>
              </a:rPr>
              <a:t>  </a:t>
            </a:r>
            <a:r>
              <a:rPr lang="ru-RU" sz="1517" dirty="0" smtClean="0">
                <a:latin typeface="Georgia" panose="02040502050405020303" pitchFamily="18" charset="0"/>
              </a:rPr>
              <a:t>       Принимая </a:t>
            </a:r>
            <a:r>
              <a:rPr lang="ru-RU" sz="1517" dirty="0">
                <a:latin typeface="Georgia" panose="02040502050405020303" pitchFamily="18" charset="0"/>
              </a:rPr>
              <a:t>во внимание, что цели устойчивого развития </a:t>
            </a:r>
            <a:r>
              <a:rPr lang="ru-RU" sz="1517" dirty="0" smtClean="0">
                <a:latin typeface="Georgia" panose="02040502050405020303" pitchFamily="18" charset="0"/>
              </a:rPr>
              <a:t>подчёркивают важность</a:t>
            </a:r>
            <a:r>
              <a:rPr lang="ru-RU" sz="1517" dirty="0">
                <a:latin typeface="Georgia" panose="02040502050405020303" pitchFamily="18" charset="0"/>
              </a:rPr>
              <a:t> </a:t>
            </a:r>
            <a:r>
              <a:rPr lang="ru-RU" sz="1517" dirty="0" smtClean="0">
                <a:latin typeface="Georgia" panose="02040502050405020303" pitchFamily="18" charset="0"/>
              </a:rPr>
              <a:t>инклюзивного образования</a:t>
            </a:r>
            <a:r>
              <a:rPr lang="ru-RU" sz="1517" dirty="0">
                <a:latin typeface="Georgia" panose="02040502050405020303" pitchFamily="18" charset="0"/>
              </a:rPr>
              <a:t> </a:t>
            </a:r>
            <a:r>
              <a:rPr lang="ru-RU" sz="1517" dirty="0" smtClean="0">
                <a:latin typeface="Georgia" panose="02040502050405020303" pitchFamily="18" charset="0"/>
              </a:rPr>
              <a:t>   и</a:t>
            </a:r>
            <a:r>
              <a:rPr lang="ru-RU" sz="1517" dirty="0">
                <a:latin typeface="Georgia" panose="02040502050405020303" pitchFamily="18" charset="0"/>
              </a:rPr>
              <a:t> </a:t>
            </a:r>
            <a:r>
              <a:rPr lang="ru-RU" sz="1517" dirty="0" smtClean="0">
                <a:latin typeface="Georgia" panose="02040502050405020303" pitchFamily="18" charset="0"/>
              </a:rPr>
              <a:t>равенства,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517" dirty="0" smtClean="0">
                <a:latin typeface="Georgia" panose="02040502050405020303" pitchFamily="18" charset="0"/>
              </a:rPr>
              <a:t>качества </a:t>
            </a:r>
            <a:r>
              <a:rPr lang="ru-RU" sz="1517" dirty="0">
                <a:latin typeface="Georgia" panose="02040502050405020303" pitchFamily="18" charset="0"/>
              </a:rPr>
              <a:t>образования и обучения</a:t>
            </a:r>
            <a:r>
              <a:rPr lang="ru-RU" sz="1517" i="1" dirty="0">
                <a:latin typeface="Georgia" panose="02040502050405020303" pitchFamily="18" charset="0"/>
              </a:rPr>
              <a:t>, </a:t>
            </a:r>
            <a:r>
              <a:rPr lang="ru-RU" sz="1517" dirty="0">
                <a:latin typeface="Georgia" panose="02040502050405020303" pitchFamily="18" charset="0"/>
              </a:rPr>
              <a:t>деятельность Института ЮНЕСКО сосредоточена на следующих стратегических приоритетах: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17" dirty="0">
                <a:latin typeface="Georgia" panose="02040502050405020303" pitchFamily="18" charset="0"/>
              </a:rPr>
              <a:t>Продвижение инновационного использования ИКТ с целью оказания поддержки всеохватному и справедливому образованию и обучению;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517" dirty="0">
                <a:latin typeface="Georgia" panose="02040502050405020303" pitchFamily="18" charset="0"/>
              </a:rPr>
              <a:t>Улучшение качества образования путём продвижения педагогики на основе ИКТ и передовых практик;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517" dirty="0">
                <a:latin typeface="Georgia" panose="02040502050405020303" pitchFamily="18" charset="0"/>
              </a:rPr>
              <a:t>Укрепление потенциала ИКТ для трансформации образования через развитие глобального диалога и сетевое сотрудничество.</a:t>
            </a:r>
          </a:p>
        </p:txBody>
      </p:sp>
      <p:pic>
        <p:nvPicPr>
          <p:cNvPr id="3584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2447" y="338139"/>
            <a:ext cx="710457" cy="112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Рисунок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9499" y="381752"/>
            <a:ext cx="1745785" cy="92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Рисунок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0850" y="4643933"/>
            <a:ext cx="291709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Box 11"/>
          <p:cNvSpPr txBox="1">
            <a:spLocks noChangeArrowheads="1"/>
          </p:cNvSpPr>
          <p:nvPr/>
        </p:nvSpPr>
        <p:spPr bwMode="auto">
          <a:xfrm>
            <a:off x="4265787" y="4730991"/>
            <a:ext cx="5569497" cy="17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517" dirty="0">
                <a:latin typeface="Georgia" pitchFamily="18" charset="0"/>
              </a:rPr>
              <a:t>         Сейчас КСРК ВОС и Институт ЮНЕСКО по информационным технологиям реализуют совместный проект по созданию системы дополнительного </a:t>
            </a:r>
            <a:r>
              <a:rPr lang="ru-RU" sz="1517" dirty="0" err="1">
                <a:latin typeface="Georgia" pitchFamily="18" charset="0"/>
              </a:rPr>
              <a:t>ассистивного</a:t>
            </a:r>
            <a:r>
              <a:rPr lang="ru-RU" sz="1517" dirty="0">
                <a:latin typeface="Georgia" pitchFamily="18" charset="0"/>
              </a:rPr>
              <a:t> образования для русскоговорящих инвалидов по зрению –</a:t>
            </a:r>
            <a:r>
              <a:rPr lang="en-US" sz="1517" dirty="0">
                <a:latin typeface="Georgia" pitchFamily="18" charset="0"/>
              </a:rPr>
              <a:t> </a:t>
            </a:r>
            <a:r>
              <a:rPr lang="ru-RU" sz="1517" dirty="0">
                <a:latin typeface="Georgia" pitchFamily="18" charset="0"/>
              </a:rPr>
              <a:t>граждан РФ и стран ближнего зарубежья</a:t>
            </a:r>
          </a:p>
          <a:p>
            <a:pPr algn="r"/>
            <a:endParaRPr lang="ru-RU" dirty="0">
              <a:latin typeface="Calibri" pitchFamily="34" charset="0"/>
            </a:endParaRPr>
          </a:p>
        </p:txBody>
      </p:sp>
      <p:pic>
        <p:nvPicPr>
          <p:cNvPr id="35848" name="Рисунок 1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03036" y="1876885"/>
            <a:ext cx="2232248" cy="195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615813" y="529902"/>
            <a:ext cx="6266523" cy="957470"/>
          </a:xfrm>
        </p:spPr>
        <p:txBody>
          <a:bodyPr/>
          <a:lstStyle/>
          <a:p>
            <a:pPr eaLnBrk="1" hangingPunct="1"/>
            <a:r>
              <a:rPr lang="ru-RU" sz="1900" b="1" dirty="0">
                <a:latin typeface="Georgia" pitchFamily="18" charset="0"/>
              </a:rPr>
              <a:t>Культурно-спортивный реабилитационный комплекс </a:t>
            </a:r>
            <a:br>
              <a:rPr lang="ru-RU" sz="1900" b="1" dirty="0">
                <a:latin typeface="Georgia" pitchFamily="18" charset="0"/>
              </a:rPr>
            </a:br>
            <a:r>
              <a:rPr lang="ru-RU" sz="1900" b="1" dirty="0">
                <a:latin typeface="Georgia" pitchFamily="18" charset="0"/>
              </a:rPr>
              <a:t>Всероссийского общества слепых</a:t>
            </a:r>
            <a:br>
              <a:rPr lang="ru-RU" sz="1900" b="1" dirty="0">
                <a:latin typeface="Georgia" pitchFamily="18" charset="0"/>
              </a:rPr>
            </a:br>
            <a:r>
              <a:rPr lang="ru-RU" sz="1900" b="1" dirty="0">
                <a:latin typeface="Georgia" pitchFamily="18" charset="0"/>
              </a:rPr>
              <a:t>итоги 2019 года</a:t>
            </a:r>
            <a:endParaRPr lang="ru-RU" sz="1900" dirty="0">
              <a:latin typeface="Georgia" pitchFamily="18" charset="0"/>
            </a:endParaRPr>
          </a:p>
        </p:txBody>
      </p:sp>
      <p:pic>
        <p:nvPicPr>
          <p:cNvPr id="10243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242" y="407302"/>
            <a:ext cx="811073" cy="128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Прямоугольник 5"/>
          <p:cNvSpPr>
            <a:spLocks noChangeArrowheads="1"/>
          </p:cNvSpPr>
          <p:nvPr/>
        </p:nvSpPr>
        <p:spPr bwMode="auto">
          <a:xfrm>
            <a:off x="2827156" y="1647821"/>
            <a:ext cx="2857440" cy="118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50" dirty="0">
                <a:solidFill>
                  <a:srgbClr val="006600"/>
                </a:solidFill>
                <a:latin typeface="Georgia" pitchFamily="18" charset="0"/>
              </a:rPr>
              <a:t>Социокультурная реабилитация</a:t>
            </a:r>
            <a:endParaRPr lang="en-US" sz="1350" dirty="0">
              <a:solidFill>
                <a:srgbClr val="006600"/>
              </a:solidFill>
              <a:latin typeface="Georgia" pitchFamily="18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Georgia" pitchFamily="18" charset="0"/>
              </a:rPr>
              <a:t>2363</a:t>
            </a:r>
            <a:r>
              <a:rPr lang="ru-RU" sz="2167" b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sz="1200" dirty="0">
                <a:latin typeface="Georgia" pitchFamily="18" charset="0"/>
              </a:rPr>
              <a:t>человека приняли участие </a:t>
            </a:r>
          </a:p>
          <a:p>
            <a:r>
              <a:rPr lang="ru-RU" sz="1200" dirty="0">
                <a:latin typeface="Georgia" pitchFamily="18" charset="0"/>
              </a:rPr>
              <a:t>в мероприятиях </a:t>
            </a:r>
            <a:r>
              <a:rPr lang="ru-RU" sz="1200" dirty="0" err="1">
                <a:latin typeface="Georgia" pitchFamily="18" charset="0"/>
              </a:rPr>
              <a:t>социокультурной</a:t>
            </a:r>
            <a:r>
              <a:rPr lang="ru-RU" sz="1200" dirty="0">
                <a:latin typeface="Georgia" pitchFamily="18" charset="0"/>
              </a:rPr>
              <a:t> </a:t>
            </a:r>
          </a:p>
          <a:p>
            <a:r>
              <a:rPr lang="ru-RU" sz="1200" dirty="0">
                <a:latin typeface="Georgia" pitchFamily="18" charset="0"/>
              </a:rPr>
              <a:t>реабилитации для инвалидов</a:t>
            </a:r>
            <a:endParaRPr lang="en-US" sz="1200" dirty="0">
              <a:latin typeface="Georgia" pitchFamily="18" charset="0"/>
            </a:endParaRPr>
          </a:p>
          <a:p>
            <a:r>
              <a:rPr lang="ru-RU" sz="1200" dirty="0">
                <a:latin typeface="Georgia" pitchFamily="18" charset="0"/>
              </a:rPr>
              <a:t>по зрению</a:t>
            </a:r>
            <a:endParaRPr lang="en-US" sz="1200" dirty="0">
              <a:latin typeface="Georgia" pitchFamily="18" charset="0"/>
            </a:endParaRPr>
          </a:p>
        </p:txBody>
      </p:sp>
      <p:sp>
        <p:nvSpPr>
          <p:cNvPr id="10245" name="Прямоугольник 6"/>
          <p:cNvSpPr>
            <a:spLocks noChangeArrowheads="1"/>
          </p:cNvSpPr>
          <p:nvPr/>
        </p:nvSpPr>
        <p:spPr bwMode="auto">
          <a:xfrm>
            <a:off x="7664184" y="1668370"/>
            <a:ext cx="2808420" cy="1146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350" dirty="0">
                <a:solidFill>
                  <a:srgbClr val="006600"/>
                </a:solidFill>
                <a:latin typeface="Georgia" pitchFamily="18" charset="0"/>
              </a:rPr>
              <a:t>Спортивная реабилитация</a:t>
            </a:r>
            <a:endParaRPr lang="en-US" sz="1350" dirty="0">
              <a:solidFill>
                <a:srgbClr val="006600"/>
              </a:solidFill>
              <a:latin typeface="Georgia" pitchFamily="18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Georgia" pitchFamily="18" charset="0"/>
              </a:rPr>
              <a:t>1 592</a:t>
            </a:r>
            <a:r>
              <a:rPr lang="ru-RU" sz="1600" dirty="0">
                <a:latin typeface="Georgia" pitchFamily="18" charset="0"/>
              </a:rPr>
              <a:t> </a:t>
            </a:r>
            <a:r>
              <a:rPr lang="ru-RU" sz="1300" dirty="0">
                <a:latin typeface="Georgia" pitchFamily="18" charset="0"/>
              </a:rPr>
              <a:t>человека приняли участие</a:t>
            </a:r>
            <a:r>
              <a:rPr lang="en-US" sz="1300" dirty="0">
                <a:latin typeface="Georgia" pitchFamily="18" charset="0"/>
              </a:rPr>
              <a:t> </a:t>
            </a:r>
            <a:r>
              <a:rPr lang="ru-RU" sz="1300" dirty="0">
                <a:latin typeface="Georgia" pitchFamily="18" charset="0"/>
              </a:rPr>
              <a:t>в спортивных мероприятиях</a:t>
            </a:r>
          </a:p>
          <a:p>
            <a:r>
              <a:rPr lang="ru-RU" sz="1300" dirty="0">
                <a:latin typeface="Georgia" pitchFamily="18" charset="0"/>
              </a:rPr>
              <a:t>для инвалидов по зрению </a:t>
            </a:r>
            <a:endParaRPr lang="en-US" sz="1300" dirty="0">
              <a:latin typeface="Georgia" pitchFamily="18" charset="0"/>
            </a:endParaRPr>
          </a:p>
        </p:txBody>
      </p:sp>
      <p:sp>
        <p:nvSpPr>
          <p:cNvPr id="10246" name="Прямоугольник 7"/>
          <p:cNvSpPr>
            <a:spLocks noChangeArrowheads="1"/>
          </p:cNvSpPr>
          <p:nvPr/>
        </p:nvSpPr>
        <p:spPr bwMode="auto">
          <a:xfrm>
            <a:off x="2897635" y="3208284"/>
            <a:ext cx="1986441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6600"/>
                </a:solidFill>
                <a:latin typeface="Georgia" pitchFamily="18" charset="0"/>
              </a:rPr>
              <a:t>«Радио ВОС»</a:t>
            </a:r>
            <a:endParaRPr lang="en-US" sz="1400" dirty="0">
              <a:solidFill>
                <a:srgbClr val="006600"/>
              </a:solidFill>
              <a:latin typeface="Georgia" pitchFamily="18" charset="0"/>
            </a:endParaRPr>
          </a:p>
          <a:p>
            <a:r>
              <a:rPr lang="ru-RU" sz="1300" dirty="0">
                <a:latin typeface="Georgia" pitchFamily="18" charset="0"/>
              </a:rPr>
              <a:t>Более </a:t>
            </a:r>
            <a:r>
              <a:rPr lang="ru-RU" sz="1600" b="1" dirty="0">
                <a:solidFill>
                  <a:srgbClr val="FF0000"/>
                </a:solidFill>
                <a:latin typeface="Georgia" pitchFamily="18" charset="0"/>
              </a:rPr>
              <a:t>4 000</a:t>
            </a:r>
            <a:r>
              <a:rPr lang="ru-RU" sz="1600" dirty="0">
                <a:latin typeface="Georgia" pitchFamily="18" charset="0"/>
              </a:rPr>
              <a:t> </a:t>
            </a:r>
            <a:endParaRPr lang="en-US" sz="1600" dirty="0">
              <a:latin typeface="Georgia" pitchFamily="18" charset="0"/>
            </a:endParaRPr>
          </a:p>
          <a:p>
            <a:r>
              <a:rPr lang="ru-RU" sz="1300" dirty="0">
                <a:latin typeface="Georgia" pitchFamily="18" charset="0"/>
              </a:rPr>
              <a:t>слушателей ежедневно</a:t>
            </a:r>
            <a:endParaRPr lang="en-US" sz="1300" dirty="0">
              <a:latin typeface="Georgia" pitchFamily="18" charset="0"/>
            </a:endParaRPr>
          </a:p>
        </p:txBody>
      </p:sp>
      <p:sp>
        <p:nvSpPr>
          <p:cNvPr id="10247" name="Прямоугольник 8"/>
          <p:cNvSpPr>
            <a:spLocks noChangeArrowheads="1"/>
          </p:cNvSpPr>
          <p:nvPr/>
        </p:nvSpPr>
        <p:spPr bwMode="auto">
          <a:xfrm>
            <a:off x="2897635" y="4428449"/>
            <a:ext cx="2809079" cy="130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50" dirty="0">
                <a:solidFill>
                  <a:srgbClr val="006600"/>
                </a:solidFill>
                <a:latin typeface="Georgia" pitchFamily="18" charset="0"/>
              </a:rPr>
              <a:t>Молодёжное движение</a:t>
            </a:r>
          </a:p>
          <a:p>
            <a:r>
              <a:rPr lang="ru-RU" sz="1350" dirty="0">
                <a:solidFill>
                  <a:srgbClr val="006600"/>
                </a:solidFill>
                <a:latin typeface="Georgia" pitchFamily="18" charset="0"/>
              </a:rPr>
              <a:t>инвалидов по зрению</a:t>
            </a:r>
            <a:endParaRPr lang="ru-RU" sz="1350" b="1" dirty="0">
              <a:solidFill>
                <a:srgbClr val="006600"/>
              </a:solidFill>
              <a:latin typeface="Georgia" pitchFamily="18" charset="0"/>
            </a:endParaRPr>
          </a:p>
          <a:p>
            <a:r>
              <a:rPr lang="ru-RU" sz="1600" b="1" dirty="0">
                <a:solidFill>
                  <a:srgbClr val="FF0000"/>
                </a:solidFill>
                <a:latin typeface="Georgia" pitchFamily="18" charset="0"/>
              </a:rPr>
              <a:t>2</a:t>
            </a:r>
            <a:r>
              <a:rPr lang="en-US" sz="1600" b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Georgia" pitchFamily="18" charset="0"/>
              </a:rPr>
              <a:t>043</a:t>
            </a:r>
            <a:r>
              <a:rPr lang="ru-RU" sz="1600" dirty="0">
                <a:latin typeface="Georgia" pitchFamily="18" charset="0"/>
              </a:rPr>
              <a:t> </a:t>
            </a:r>
            <a:r>
              <a:rPr lang="ru-RU" sz="1192" dirty="0">
                <a:latin typeface="Georgia" pitchFamily="18" charset="0"/>
              </a:rPr>
              <a:t>человек в возрасте до 40 лет приняли участие в молодёжных</a:t>
            </a:r>
          </a:p>
          <a:p>
            <a:r>
              <a:rPr lang="ru-RU" sz="1192" dirty="0">
                <a:latin typeface="Georgia" pitchFamily="18" charset="0"/>
              </a:rPr>
              <a:t>мероприятиях для инвалидов</a:t>
            </a:r>
          </a:p>
          <a:p>
            <a:r>
              <a:rPr lang="ru-RU" sz="1192" dirty="0">
                <a:latin typeface="Georgia" pitchFamily="18" charset="0"/>
              </a:rPr>
              <a:t>по  зрению</a:t>
            </a:r>
            <a:endParaRPr lang="en-US" sz="1192" dirty="0">
              <a:latin typeface="Georgia" pitchFamily="18" charset="0"/>
            </a:endParaRPr>
          </a:p>
        </p:txBody>
      </p:sp>
      <p:sp>
        <p:nvSpPr>
          <p:cNvPr id="10248" name="Прямоугольник 9"/>
          <p:cNvSpPr>
            <a:spLocks noChangeArrowheads="1"/>
          </p:cNvSpPr>
          <p:nvPr/>
        </p:nvSpPr>
        <p:spPr bwMode="auto">
          <a:xfrm>
            <a:off x="7714111" y="4487749"/>
            <a:ext cx="2297424" cy="116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350" dirty="0">
                <a:solidFill>
                  <a:srgbClr val="006600"/>
                </a:solidFill>
                <a:latin typeface="Georgia" pitchFamily="18" charset="0"/>
              </a:rPr>
              <a:t>Центральный музей</a:t>
            </a:r>
          </a:p>
          <a:p>
            <a:r>
              <a:rPr lang="ru-RU" sz="1350" dirty="0">
                <a:solidFill>
                  <a:srgbClr val="006600"/>
                </a:solidFill>
                <a:latin typeface="Georgia" pitchFamily="18" charset="0"/>
              </a:rPr>
              <a:t>Всероссийского общества </a:t>
            </a:r>
          </a:p>
          <a:p>
            <a:r>
              <a:rPr lang="ru-RU" sz="1350" dirty="0">
                <a:solidFill>
                  <a:srgbClr val="006600"/>
                </a:solidFill>
                <a:latin typeface="Georgia" pitchFamily="18" charset="0"/>
              </a:rPr>
              <a:t>слепых</a:t>
            </a:r>
            <a:endParaRPr lang="en-US" sz="1350" dirty="0">
              <a:solidFill>
                <a:srgbClr val="006600"/>
              </a:solidFill>
              <a:latin typeface="Georgia" pitchFamily="18" charset="0"/>
            </a:endParaRPr>
          </a:p>
          <a:p>
            <a:r>
              <a:rPr lang="ru-RU" sz="1600" b="1" dirty="0">
                <a:solidFill>
                  <a:srgbClr val="FF0000"/>
                </a:solidFill>
                <a:latin typeface="Georgia" pitchFamily="18" charset="0"/>
              </a:rPr>
              <a:t>20 000  </a:t>
            </a:r>
            <a:r>
              <a:rPr lang="ru-RU" sz="1300" dirty="0">
                <a:latin typeface="Georgia" pitchFamily="18" charset="0"/>
              </a:rPr>
              <a:t>человек</a:t>
            </a:r>
          </a:p>
          <a:p>
            <a:r>
              <a:rPr lang="ru-RU" sz="1300" dirty="0">
                <a:latin typeface="Georgia" pitchFamily="18" charset="0"/>
              </a:rPr>
              <a:t>посетили музей</a:t>
            </a:r>
            <a:endParaRPr lang="en-US" sz="1300" dirty="0">
              <a:latin typeface="Georgia" pitchFamily="18" charset="0"/>
            </a:endParaRPr>
          </a:p>
        </p:txBody>
      </p:sp>
      <p:pic>
        <p:nvPicPr>
          <p:cNvPr id="10249" name="Рисунок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4513" y="4507102"/>
            <a:ext cx="2056871" cy="137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250" name="Рисунок 1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1242" y="1713714"/>
            <a:ext cx="2025915" cy="135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251" name="Рисунок 1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2175" y="4524300"/>
            <a:ext cx="2027635" cy="135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252" name="Рисунок 2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29671" y="3080432"/>
            <a:ext cx="2051712" cy="136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10253" name="Прямоугольник 16"/>
          <p:cNvSpPr>
            <a:spLocks noChangeArrowheads="1"/>
          </p:cNvSpPr>
          <p:nvPr/>
        </p:nvSpPr>
        <p:spPr bwMode="auto">
          <a:xfrm>
            <a:off x="7669346" y="3126125"/>
            <a:ext cx="2285073" cy="9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50" dirty="0">
                <a:solidFill>
                  <a:srgbClr val="006600"/>
                </a:solidFill>
                <a:latin typeface="Georgia" pitchFamily="18" charset="0"/>
              </a:rPr>
              <a:t>Образовательный центр</a:t>
            </a:r>
            <a:endParaRPr lang="en-US" sz="1350" dirty="0">
              <a:solidFill>
                <a:srgbClr val="006600"/>
              </a:solidFill>
              <a:latin typeface="Georgia" pitchFamily="18" charset="0"/>
            </a:endParaRPr>
          </a:p>
          <a:p>
            <a:r>
              <a:rPr lang="ru-RU" sz="1600" b="1" dirty="0">
                <a:solidFill>
                  <a:srgbClr val="FF0000"/>
                </a:solidFill>
                <a:latin typeface="Georgia" pitchFamily="18" charset="0"/>
              </a:rPr>
              <a:t>200</a:t>
            </a:r>
            <a:r>
              <a:rPr lang="ru-RU" sz="1300" dirty="0">
                <a:latin typeface="Georgia" pitchFamily="18" charset="0"/>
              </a:rPr>
              <a:t> человек прошли специализированные курсы</a:t>
            </a:r>
            <a:endParaRPr lang="en-US" sz="1300" dirty="0">
              <a:latin typeface="Georgia" pitchFamily="18" charset="0"/>
            </a:endParaRPr>
          </a:p>
        </p:txBody>
      </p:sp>
      <p:pic>
        <p:nvPicPr>
          <p:cNvPr id="10254" name="Рисунок 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2175" y="5922375"/>
            <a:ext cx="2027634" cy="1270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10255" name="Прямоугольник 17"/>
          <p:cNvSpPr>
            <a:spLocks noChangeArrowheads="1"/>
          </p:cNvSpPr>
          <p:nvPr/>
        </p:nvSpPr>
        <p:spPr bwMode="auto">
          <a:xfrm>
            <a:off x="2818859" y="5800302"/>
            <a:ext cx="3011370" cy="146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50" dirty="0">
                <a:solidFill>
                  <a:srgbClr val="006600"/>
                </a:solidFill>
                <a:latin typeface="Georgia" pitchFamily="18" charset="0"/>
              </a:rPr>
              <a:t>Типография</a:t>
            </a:r>
            <a:endParaRPr lang="ru-RU" sz="1350" b="1" dirty="0">
              <a:solidFill>
                <a:srgbClr val="006600"/>
              </a:solidFill>
              <a:latin typeface="Georgia" pitchFamily="18" charset="0"/>
            </a:endParaRPr>
          </a:p>
          <a:p>
            <a:r>
              <a:rPr lang="ru-RU" sz="1600" b="1" dirty="0">
                <a:solidFill>
                  <a:srgbClr val="FF0000"/>
                </a:solidFill>
                <a:latin typeface="Georgia" pitchFamily="18" charset="0"/>
              </a:rPr>
              <a:t>1 </a:t>
            </a:r>
            <a:r>
              <a:rPr lang="en-US" sz="1600" b="1" dirty="0">
                <a:solidFill>
                  <a:srgbClr val="FF0000"/>
                </a:solidFill>
                <a:latin typeface="Georgia" pitchFamily="18" charset="0"/>
              </a:rPr>
              <a:t>1</a:t>
            </a:r>
            <a:r>
              <a:rPr lang="ru-RU" sz="1600" b="1" dirty="0">
                <a:solidFill>
                  <a:srgbClr val="FF0000"/>
                </a:solidFill>
                <a:latin typeface="Georgia" pitchFamily="18" charset="0"/>
              </a:rPr>
              <a:t>00 </a:t>
            </a:r>
            <a:r>
              <a:rPr lang="ru-RU" sz="1600" dirty="0">
                <a:latin typeface="Georgia" pitchFamily="18" charset="0"/>
              </a:rPr>
              <a:t> </a:t>
            </a:r>
            <a:r>
              <a:rPr lang="ru-RU" sz="1100" dirty="0">
                <a:latin typeface="Georgia" pitchFamily="18" charset="0"/>
              </a:rPr>
              <a:t>экземпляров методических пособий для региональных организаций</a:t>
            </a:r>
          </a:p>
          <a:p>
            <a:r>
              <a:rPr lang="ru-RU" sz="1100" dirty="0">
                <a:latin typeface="Georgia" pitchFamily="18" charset="0"/>
              </a:rPr>
              <a:t> и учебного центра</a:t>
            </a:r>
          </a:p>
          <a:p>
            <a:r>
              <a:rPr lang="ru-RU" sz="1400" b="1" dirty="0">
                <a:solidFill>
                  <a:srgbClr val="FF0000"/>
                </a:solidFill>
                <a:latin typeface="Georgia" pitchFamily="18" charset="0"/>
              </a:rPr>
              <a:t>1 </a:t>
            </a:r>
            <a:r>
              <a:rPr lang="en-US" sz="1400" b="1" dirty="0">
                <a:solidFill>
                  <a:srgbClr val="FF0000"/>
                </a:solidFill>
                <a:latin typeface="Georgia" pitchFamily="18" charset="0"/>
              </a:rPr>
              <a:t>8</a:t>
            </a:r>
            <a:r>
              <a:rPr lang="ru-RU" sz="1400" b="1" dirty="0">
                <a:solidFill>
                  <a:srgbClr val="FF0000"/>
                </a:solidFill>
                <a:latin typeface="Georgia" pitchFamily="18" charset="0"/>
              </a:rPr>
              <a:t>00 </a:t>
            </a:r>
            <a:r>
              <a:rPr lang="ru-RU" sz="1150" dirty="0">
                <a:latin typeface="Georgia" pitchFamily="18" charset="0"/>
              </a:rPr>
              <a:t>экземпляров сувенирной продукции для реабилитационных мероприятий</a:t>
            </a:r>
            <a:endParaRPr lang="en-US" sz="1150" dirty="0">
              <a:latin typeface="Georgia" pitchFamily="18" charset="0"/>
            </a:endParaRPr>
          </a:p>
        </p:txBody>
      </p:sp>
      <p:sp>
        <p:nvSpPr>
          <p:cNvPr id="10256" name="Прямоугольник 18"/>
          <p:cNvSpPr>
            <a:spLocks noChangeArrowheads="1"/>
          </p:cNvSpPr>
          <p:nvPr/>
        </p:nvSpPr>
        <p:spPr bwMode="auto">
          <a:xfrm>
            <a:off x="7649839" y="5910555"/>
            <a:ext cx="2464992" cy="124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50" dirty="0">
                <a:solidFill>
                  <a:srgbClr val="006600"/>
                </a:solidFill>
                <a:latin typeface="Georgia" pitchFamily="18" charset="0"/>
              </a:rPr>
              <a:t>Кино-фото</a:t>
            </a:r>
            <a:r>
              <a:rPr lang="ru-RU" sz="1517" dirty="0">
                <a:solidFill>
                  <a:srgbClr val="006600"/>
                </a:solidFill>
                <a:latin typeface="Georgia" pitchFamily="18" charset="0"/>
              </a:rPr>
              <a:t> </a:t>
            </a:r>
            <a:endParaRPr lang="ru-RU" b="1" dirty="0">
              <a:solidFill>
                <a:srgbClr val="006600"/>
              </a:solidFill>
              <a:latin typeface="Georgia" pitchFamily="18" charset="0"/>
            </a:endParaRPr>
          </a:p>
          <a:p>
            <a:r>
              <a:rPr lang="ru-RU" sz="1600" b="1" dirty="0">
                <a:solidFill>
                  <a:srgbClr val="FF0000"/>
                </a:solidFill>
                <a:latin typeface="Georgia" pitchFamily="18" charset="0"/>
              </a:rPr>
              <a:t>168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sz="1150" dirty="0">
                <a:latin typeface="Georgia" pitchFamily="18" charset="0"/>
              </a:rPr>
              <a:t>фото-видео репортажей</a:t>
            </a:r>
            <a:r>
              <a:rPr lang="en-US" sz="1150" dirty="0">
                <a:latin typeface="Georgia" pitchFamily="18" charset="0"/>
              </a:rPr>
              <a:t> c</a:t>
            </a:r>
            <a:r>
              <a:rPr lang="ru-RU" sz="1150" dirty="0">
                <a:latin typeface="Georgia" pitchFamily="18" charset="0"/>
              </a:rPr>
              <a:t> реабилитационных мероприятий ВОС</a:t>
            </a:r>
            <a:r>
              <a:rPr lang="en-US" sz="1150" dirty="0">
                <a:latin typeface="Georgia" pitchFamily="18" charset="0"/>
              </a:rPr>
              <a:t> </a:t>
            </a:r>
            <a:r>
              <a:rPr lang="ru-RU" sz="1150" dirty="0">
                <a:latin typeface="Georgia" pitchFamily="18" charset="0"/>
              </a:rPr>
              <a:t>;</a:t>
            </a:r>
          </a:p>
          <a:p>
            <a:r>
              <a:rPr lang="ru-RU" sz="1600" b="1" dirty="0">
                <a:solidFill>
                  <a:srgbClr val="FF0000"/>
                </a:solidFill>
                <a:latin typeface="Georgia" pitchFamily="18" charset="0"/>
              </a:rPr>
              <a:t>98</a:t>
            </a:r>
            <a:r>
              <a:rPr lang="ru-RU" sz="1300" dirty="0">
                <a:latin typeface="Georgia" pitchFamily="18" charset="0"/>
              </a:rPr>
              <a:t> </a:t>
            </a:r>
            <a:r>
              <a:rPr lang="ru-RU" sz="1200" dirty="0">
                <a:latin typeface="Georgia" pitchFamily="18" charset="0"/>
              </a:rPr>
              <a:t>видеороликов и фильмов</a:t>
            </a:r>
            <a:endParaRPr lang="en-US" sz="1200" dirty="0">
              <a:latin typeface="Georgia" pitchFamily="18" charset="0"/>
            </a:endParaRPr>
          </a:p>
        </p:txBody>
      </p:sp>
      <p:pic>
        <p:nvPicPr>
          <p:cNvPr id="10259" name="Рисунок 1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46871" y="1696311"/>
            <a:ext cx="2017315" cy="1344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6"/>
          <a:stretch/>
        </p:blipFill>
        <p:spPr>
          <a:xfrm>
            <a:off x="5624512" y="5926693"/>
            <a:ext cx="2039673" cy="125716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37" y="3122022"/>
            <a:ext cx="2009322" cy="133954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1745506" y="414206"/>
            <a:ext cx="7956634" cy="1186656"/>
          </a:xfrm>
        </p:spPr>
        <p:txBody>
          <a:bodyPr/>
          <a:lstStyle/>
          <a:p>
            <a:pPr eaLnBrk="1" hangingPunct="1"/>
            <a:r>
              <a:rPr lang="ru-RU" sz="3467" b="1" dirty="0">
                <a:latin typeface="Georgia" pitchFamily="18" charset="0"/>
              </a:rPr>
              <a:t>ПАРТНЁРЫ:</a:t>
            </a:r>
            <a:br>
              <a:rPr lang="ru-RU" sz="3467" b="1" dirty="0">
                <a:latin typeface="Georgia" pitchFamily="18" charset="0"/>
              </a:rPr>
            </a:br>
            <a:r>
              <a:rPr lang="ru-RU" sz="2167" b="1" dirty="0">
                <a:latin typeface="Georgia" pitchFamily="18" charset="0"/>
              </a:rPr>
              <a:t>Фонд поддержки творческих инициатив инвалидов</a:t>
            </a:r>
            <a:r>
              <a:rPr lang="ru-RU" sz="3467" b="1" dirty="0">
                <a:latin typeface="Georgia" pitchFamily="18" charset="0"/>
              </a:rPr>
              <a:t/>
            </a:r>
            <a:br>
              <a:rPr lang="ru-RU" sz="3467" b="1" dirty="0">
                <a:latin typeface="Georgia" pitchFamily="18" charset="0"/>
              </a:rPr>
            </a:br>
            <a:r>
              <a:rPr lang="ru-RU" sz="2600" b="1" dirty="0">
                <a:latin typeface="Georgia" pitchFamily="18" charset="0"/>
              </a:rPr>
              <a:t>«Во имя добра»</a:t>
            </a:r>
            <a:endParaRPr lang="ru-RU" sz="3467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3418" y="1752205"/>
            <a:ext cx="8994651" cy="2315665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1733" b="1" dirty="0">
                <a:solidFill>
                  <a:srgbClr val="000000"/>
                </a:solidFill>
                <a:latin typeface="Georgia" panose="02040502050405020303" pitchFamily="18" charset="0"/>
              </a:rPr>
              <a:t>Благодаря работе Фонда каждый человек с </a:t>
            </a:r>
            <a:r>
              <a:rPr lang="ru-RU" sz="1733" b="1" dirty="0" smtClean="0">
                <a:solidFill>
                  <a:srgbClr val="000000"/>
                </a:solidFill>
                <a:latin typeface="Georgia" panose="02040502050405020303" pitchFamily="18" charset="0"/>
              </a:rPr>
              <a:t>инвалидностью в ближайшем будущем сможет </a:t>
            </a:r>
            <a:r>
              <a:rPr lang="ru-RU" sz="1733" b="1" dirty="0">
                <a:solidFill>
                  <a:srgbClr val="000000"/>
                </a:solidFill>
                <a:latin typeface="Georgia" panose="02040502050405020303" pitchFamily="18" charset="0"/>
              </a:rPr>
              <a:t>бесплатно: </a:t>
            </a:r>
            <a:endParaRPr lang="en-US" sz="1733" b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309553" indent="-309553" eaLnBrk="1" fontAlgn="auto" hangingPunct="1">
              <a:spcAft>
                <a:spcPts val="0"/>
              </a:spcAft>
              <a:defRPr/>
            </a:pPr>
            <a:r>
              <a:rPr lang="ru-RU" sz="1517" dirty="0">
                <a:solidFill>
                  <a:srgbClr val="000000"/>
                </a:solidFill>
                <a:latin typeface="Georgia" panose="02040502050405020303" pitchFamily="18" charset="0"/>
              </a:rPr>
              <a:t>читать </a:t>
            </a:r>
            <a:r>
              <a:rPr lang="ru-RU" sz="1517" b="1" dirty="0">
                <a:solidFill>
                  <a:srgbClr val="000000"/>
                </a:solidFill>
                <a:latin typeface="Georgia" panose="02040502050405020303" pitchFamily="18" charset="0"/>
              </a:rPr>
              <a:t>ЭЛЕКТРОННЫЕ И АУДИОКНИГИ </a:t>
            </a:r>
            <a:r>
              <a:rPr lang="ru-RU" sz="1517" dirty="0">
                <a:solidFill>
                  <a:srgbClr val="000000"/>
                </a:solidFill>
                <a:latin typeface="Georgia" panose="02040502050405020303" pitchFamily="18" charset="0"/>
              </a:rPr>
              <a:t>виртуальных библиотек партнёров Фонда; </a:t>
            </a:r>
          </a:p>
          <a:p>
            <a:pPr marL="309553" indent="-309553" eaLnBrk="1" fontAlgn="auto" hangingPunct="1">
              <a:spcAft>
                <a:spcPts val="0"/>
              </a:spcAft>
              <a:defRPr/>
            </a:pPr>
            <a:r>
              <a:rPr lang="ru-RU" sz="1517" dirty="0">
                <a:solidFill>
                  <a:srgbClr val="000000"/>
                </a:solidFill>
                <a:latin typeface="Georgia" panose="02040502050405020303" pitchFamily="18" charset="0"/>
              </a:rPr>
              <a:t>слушать </a:t>
            </a:r>
            <a:r>
              <a:rPr lang="ru-RU" sz="1517" b="1" dirty="0">
                <a:solidFill>
                  <a:srgbClr val="000000"/>
                </a:solidFill>
                <a:latin typeface="Georgia" panose="02040502050405020303" pitchFamily="18" charset="0"/>
              </a:rPr>
              <a:t>РАДИОПЕРЕДАЧИ </a:t>
            </a:r>
            <a:r>
              <a:rPr lang="ru-RU" sz="1517" dirty="0">
                <a:solidFill>
                  <a:srgbClr val="000000"/>
                </a:solidFill>
                <a:latin typeface="Georgia" panose="02040502050405020303" pitchFamily="18" charset="0"/>
              </a:rPr>
              <a:t>Фонда и его партнёрских радиостанций; </a:t>
            </a:r>
          </a:p>
          <a:p>
            <a:pPr marL="309553" indent="-309553" eaLnBrk="1" fontAlgn="auto" hangingPunct="1">
              <a:spcAft>
                <a:spcPts val="0"/>
              </a:spcAft>
              <a:defRPr/>
            </a:pPr>
            <a:r>
              <a:rPr lang="ru-RU" sz="1517" dirty="0">
                <a:solidFill>
                  <a:srgbClr val="000000"/>
                </a:solidFill>
                <a:latin typeface="Georgia" panose="02040502050405020303" pitchFamily="18" charset="0"/>
              </a:rPr>
              <a:t>смотреть </a:t>
            </a:r>
            <a:r>
              <a:rPr lang="ru-RU" sz="1517" b="1" dirty="0">
                <a:solidFill>
                  <a:srgbClr val="000000"/>
                </a:solidFill>
                <a:latin typeface="Georgia" panose="02040502050405020303" pitchFamily="18" charset="0"/>
              </a:rPr>
              <a:t>КИНОФИЛЬМЫ </a:t>
            </a:r>
            <a:r>
              <a:rPr lang="ru-RU" sz="1517" dirty="0">
                <a:solidFill>
                  <a:srgbClr val="000000"/>
                </a:solidFill>
                <a:latin typeface="Georgia" panose="02040502050405020303" pitchFamily="18" charset="0"/>
              </a:rPr>
              <a:t>Фонда и его партнёров (в </a:t>
            </a:r>
            <a:r>
              <a:rPr lang="ru-RU" sz="1517" dirty="0" err="1">
                <a:solidFill>
                  <a:srgbClr val="000000"/>
                </a:solidFill>
                <a:latin typeface="Georgia" panose="02040502050405020303" pitchFamily="18" charset="0"/>
              </a:rPr>
              <a:t>т.ч</a:t>
            </a:r>
            <a:r>
              <a:rPr lang="ru-RU" sz="1517" dirty="0">
                <a:solidFill>
                  <a:srgbClr val="000000"/>
                </a:solidFill>
                <a:latin typeface="Georgia" panose="02040502050405020303" pitchFamily="18" charset="0"/>
              </a:rPr>
              <a:t>. с субтитрами и </a:t>
            </a:r>
            <a:r>
              <a:rPr lang="ru-RU" sz="1517" dirty="0" err="1">
                <a:solidFill>
                  <a:srgbClr val="000000"/>
                </a:solidFill>
                <a:latin typeface="Georgia" panose="02040502050405020303" pitchFamily="18" charset="0"/>
              </a:rPr>
              <a:t>тифлокомментариями</a:t>
            </a:r>
            <a:r>
              <a:rPr lang="ru-RU" sz="1517" dirty="0">
                <a:solidFill>
                  <a:srgbClr val="000000"/>
                </a:solidFill>
                <a:latin typeface="Georgia" panose="02040502050405020303" pitchFamily="18" charset="0"/>
              </a:rPr>
              <a:t>); </a:t>
            </a:r>
          </a:p>
          <a:p>
            <a:pPr marL="309553" indent="-309553" eaLnBrk="1" fontAlgn="auto" hangingPunct="1">
              <a:spcAft>
                <a:spcPts val="0"/>
              </a:spcAft>
              <a:defRPr/>
            </a:pPr>
            <a:r>
              <a:rPr lang="ru-RU" sz="1517" dirty="0">
                <a:solidFill>
                  <a:srgbClr val="000000"/>
                </a:solidFill>
                <a:latin typeface="Georgia" panose="02040502050405020303" pitchFamily="18" charset="0"/>
              </a:rPr>
              <a:t>обучаться в </a:t>
            </a:r>
            <a:r>
              <a:rPr lang="ru-RU" sz="1517" b="1" dirty="0">
                <a:solidFill>
                  <a:srgbClr val="000000"/>
                </a:solidFill>
                <a:latin typeface="Georgia" panose="02040502050405020303" pitchFamily="18" charset="0"/>
              </a:rPr>
              <a:t>ДИСТАНЦИОННОМ РЕЖИМЕ </a:t>
            </a:r>
            <a:r>
              <a:rPr lang="ru-RU" sz="1517" dirty="0">
                <a:solidFill>
                  <a:srgbClr val="000000"/>
                </a:solidFill>
                <a:latin typeface="Georgia" panose="02040502050405020303" pitchFamily="18" charset="0"/>
              </a:rPr>
              <a:t>у партнёров Фонда (на лекциях, курсах и </a:t>
            </a:r>
            <a:r>
              <a:rPr lang="ru-RU" sz="1517" dirty="0" err="1">
                <a:solidFill>
                  <a:srgbClr val="000000"/>
                </a:solidFill>
                <a:latin typeface="Georgia" panose="02040502050405020303" pitchFamily="18" charset="0"/>
              </a:rPr>
              <a:t>вебинарах</a:t>
            </a:r>
            <a:r>
              <a:rPr lang="ru-RU" sz="1517" dirty="0">
                <a:solidFill>
                  <a:srgbClr val="000000"/>
                </a:solidFill>
                <a:latin typeface="Georgia" panose="02040502050405020303" pitchFamily="18" charset="0"/>
              </a:rPr>
              <a:t>); </a:t>
            </a:r>
          </a:p>
          <a:p>
            <a:pPr marL="309553" indent="-309553" eaLnBrk="1" fontAlgn="auto" hangingPunct="1">
              <a:spcAft>
                <a:spcPts val="0"/>
              </a:spcAft>
              <a:defRPr/>
            </a:pPr>
            <a:r>
              <a:rPr lang="ru-RU" sz="1517" dirty="0">
                <a:solidFill>
                  <a:srgbClr val="000000"/>
                </a:solidFill>
                <a:latin typeface="Georgia" panose="02040502050405020303" pitchFamily="18" charset="0"/>
              </a:rPr>
              <a:t>общаться в </a:t>
            </a:r>
            <a:r>
              <a:rPr lang="ru-RU" sz="1517" b="1" dirty="0">
                <a:solidFill>
                  <a:srgbClr val="000000"/>
                </a:solidFill>
                <a:latin typeface="Georgia" panose="02040502050405020303" pitchFamily="18" charset="0"/>
              </a:rPr>
              <a:t>ИМПАКТ ХАБЕ </a:t>
            </a:r>
            <a:r>
              <a:rPr lang="ru-RU" sz="1517" dirty="0">
                <a:solidFill>
                  <a:srgbClr val="000000"/>
                </a:solidFill>
                <a:latin typeface="Georgia" panose="02040502050405020303" pitchFamily="18" charset="0"/>
              </a:rPr>
              <a:t>с единомышленниками и оппонентами во время мероприятий Фонда; </a:t>
            </a:r>
          </a:p>
          <a:p>
            <a:pPr marL="309553" indent="-309553" eaLnBrk="1" fontAlgn="auto" hangingPunct="1">
              <a:spcAft>
                <a:spcPts val="0"/>
              </a:spcAft>
              <a:defRPr/>
            </a:pPr>
            <a:r>
              <a:rPr lang="ru-RU" sz="1517" dirty="0">
                <a:solidFill>
                  <a:srgbClr val="000000"/>
                </a:solidFill>
                <a:latin typeface="Georgia" panose="02040502050405020303" pitchFamily="18" charset="0"/>
              </a:rPr>
              <a:t>участвовать в </a:t>
            </a:r>
            <a:r>
              <a:rPr lang="ru-RU" sz="1517" b="1" dirty="0">
                <a:solidFill>
                  <a:srgbClr val="000000"/>
                </a:solidFill>
                <a:latin typeface="Georgia" panose="02040502050405020303" pitchFamily="18" charset="0"/>
              </a:rPr>
              <a:t>ФЕСТИВАЛЯХ, ТЕСТИРОВАНИЯХ, ТУРНИРАХ И КОНКУРСАХ </a:t>
            </a:r>
            <a:r>
              <a:rPr lang="ru-RU" sz="1517" dirty="0">
                <a:solidFill>
                  <a:srgbClr val="000000"/>
                </a:solidFill>
                <a:latin typeface="Georgia" panose="02040502050405020303" pitchFamily="18" charset="0"/>
              </a:rPr>
              <a:t>Фонда. </a:t>
            </a:r>
          </a:p>
        </p:txBody>
      </p:sp>
      <p:pic>
        <p:nvPicPr>
          <p:cNvPr id="36868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3418" y="414207"/>
            <a:ext cx="794544" cy="126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Рисунок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7013" y="5571082"/>
            <a:ext cx="4464495" cy="13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4019" y="4842745"/>
            <a:ext cx="3460295" cy="210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D9DEB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5426" y="345303"/>
            <a:ext cx="683898" cy="108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220128" y="527712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289457" y="269447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/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>Сертификаты</a:t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57" y="1651025"/>
            <a:ext cx="3896347" cy="544467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962" y="1615056"/>
            <a:ext cx="3913526" cy="548064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3475" y="335375"/>
            <a:ext cx="725216" cy="115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220128" y="527712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289457" y="269447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/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>Дипломы</a:t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97" y="1496162"/>
            <a:ext cx="3952514" cy="53732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053" y="1487557"/>
            <a:ext cx="3883186" cy="539042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0713" y="350838"/>
            <a:ext cx="728159" cy="1156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220128" y="527712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289457" y="269447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/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>Дипломы</a:t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55" y="1595597"/>
            <a:ext cx="3873480" cy="550894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960" y="1593795"/>
            <a:ext cx="3933735" cy="550894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254331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8641" y="350837"/>
            <a:ext cx="728160" cy="1156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220128" y="527712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289457" y="269447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/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>Дипломы</a:t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19" y="1361812"/>
            <a:ext cx="4018586" cy="566496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3418" y="374503"/>
            <a:ext cx="794544" cy="126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220128" y="527712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289457" y="269447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/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>Дипломы</a:t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542" y="1765962"/>
            <a:ext cx="7366996" cy="512236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315301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4447" y="374503"/>
            <a:ext cx="794544" cy="126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220128" y="527712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367466" y="269447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/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>Грамоты</a:t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79" y="1765962"/>
            <a:ext cx="3535244" cy="511890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>
          <a:xfrm>
            <a:off x="5891966" y="1765962"/>
            <a:ext cx="3726548" cy="513422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7685" y="359872"/>
            <a:ext cx="665557" cy="1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220128" y="527712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367466" y="269447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/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>Грамоты</a:t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64" y="1507699"/>
            <a:ext cx="3829400" cy="544625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4" b="2907"/>
          <a:stretch/>
        </p:blipFill>
        <p:spPr>
          <a:xfrm>
            <a:off x="5707033" y="1507697"/>
            <a:ext cx="3980037" cy="550392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209872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5068" y="399185"/>
            <a:ext cx="720876" cy="114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220128" y="527712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367466" y="269447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/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>Грамоты</a:t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66" y="1673605"/>
            <a:ext cx="3793173" cy="54309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975" y="1630272"/>
            <a:ext cx="3744364" cy="550894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699684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048" y="350838"/>
            <a:ext cx="728159" cy="1156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220128" y="527712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367466" y="269447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/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>Грамоты</a:t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84" y="1522803"/>
            <a:ext cx="3716801" cy="54309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978" y="1507699"/>
            <a:ext cx="3836065" cy="549235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685714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5546" y="492801"/>
            <a:ext cx="7308650" cy="963579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latin typeface="Georgia" panose="02040502050405020303" pitchFamily="18" charset="0"/>
              </a:rPr>
              <a:t>Социокультурная реабилитация</a:t>
            </a:r>
          </a:p>
        </p:txBody>
      </p:sp>
      <p:sp>
        <p:nvSpPr>
          <p:cNvPr id="14339" name="Прямоугольник 2"/>
          <p:cNvSpPr>
            <a:spLocks noChangeArrowheads="1"/>
          </p:cNvSpPr>
          <p:nvPr/>
        </p:nvSpPr>
        <p:spPr bwMode="auto">
          <a:xfrm>
            <a:off x="888209" y="1772842"/>
            <a:ext cx="8922194" cy="1164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167" dirty="0">
                <a:latin typeface="Georgia" pitchFamily="18" charset="0"/>
              </a:rPr>
              <a:t>    </a:t>
            </a:r>
            <a:r>
              <a:rPr lang="ru-RU" sz="1600" dirty="0">
                <a:latin typeface="Georgia" pitchFamily="18" charset="0"/>
              </a:rPr>
              <a:t>Специалисты КСРК ВОС за 2019 год провели </a:t>
            </a:r>
            <a:r>
              <a:rPr lang="ru-RU" sz="1600" b="1" dirty="0">
                <a:latin typeface="Georgia" pitchFamily="18" charset="0"/>
              </a:rPr>
              <a:t>23 всероссийских и 106 межрегиональных и московских </a:t>
            </a:r>
            <a:r>
              <a:rPr lang="ru-RU" sz="1600" dirty="0">
                <a:latin typeface="Georgia" pitchFamily="18" charset="0"/>
              </a:rPr>
              <a:t>социокультурных мероприятий,</a:t>
            </a:r>
            <a:r>
              <a:rPr lang="en-US" sz="1600" dirty="0">
                <a:latin typeface="Georgia" pitchFamily="18" charset="0"/>
              </a:rPr>
              <a:t> </a:t>
            </a:r>
            <a:r>
              <a:rPr lang="ru-RU" sz="1600" dirty="0">
                <a:latin typeface="Georgia" pitchFamily="18" charset="0"/>
              </a:rPr>
              <a:t>участниками и гостями которых стали не менее </a:t>
            </a:r>
            <a:r>
              <a:rPr lang="ru-RU" sz="1600" b="1" dirty="0">
                <a:latin typeface="Georgia" pitchFamily="18" charset="0"/>
              </a:rPr>
              <a:t>15 000 </a:t>
            </a:r>
            <a:r>
              <a:rPr lang="ru-RU" sz="1600" dirty="0">
                <a:latin typeface="Georgia" pitchFamily="18" charset="0"/>
              </a:rPr>
              <a:t>инвалидов по зрению из различных регионов России. </a:t>
            </a:r>
          </a:p>
        </p:txBody>
      </p:sp>
      <p:pic>
        <p:nvPicPr>
          <p:cNvPr id="14340" name="Рисунок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209" y="337364"/>
            <a:ext cx="884498" cy="1405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74" y="5287360"/>
            <a:ext cx="2441473" cy="16276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"/>
          <a:stretch/>
        </p:blipFill>
        <p:spPr>
          <a:xfrm>
            <a:off x="4146060" y="2914219"/>
            <a:ext cx="2427474" cy="1713256"/>
          </a:xfrm>
          <a:prstGeom prst="rect">
            <a:avLst/>
          </a:prstGeom>
        </p:spPr>
      </p:pic>
      <p:sp>
        <p:nvSpPr>
          <p:cNvPr id="14" name="Объект 2"/>
          <p:cNvSpPr txBox="1">
            <a:spLocks/>
          </p:cNvSpPr>
          <p:nvPr/>
        </p:nvSpPr>
        <p:spPr bwMode="auto">
          <a:xfrm>
            <a:off x="103775" y="6883669"/>
            <a:ext cx="4169669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>
                <a:latin typeface="Georgia" pitchFamily="18" charset="0"/>
              </a:rPr>
              <a:t>Карцев Геннадий Васильевич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 bwMode="auto">
          <a:xfrm>
            <a:off x="3264472" y="4591498"/>
            <a:ext cx="4169669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>
                <a:latin typeface="Georgia" pitchFamily="18" charset="0"/>
              </a:rPr>
              <a:t>Подопригора Ольга Владимировна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950" y="2955238"/>
            <a:ext cx="2478977" cy="1652651"/>
          </a:xfrm>
          <a:prstGeom prst="rect">
            <a:avLst/>
          </a:prstGeom>
        </p:spPr>
      </p:pic>
      <p:sp>
        <p:nvSpPr>
          <p:cNvPr id="18" name="Объект 2"/>
          <p:cNvSpPr txBox="1">
            <a:spLocks/>
          </p:cNvSpPr>
          <p:nvPr/>
        </p:nvSpPr>
        <p:spPr bwMode="auto">
          <a:xfrm>
            <a:off x="6460603" y="4606448"/>
            <a:ext cx="4169669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>
                <a:latin typeface="Georgia" pitchFamily="18" charset="0"/>
              </a:rPr>
              <a:t>Смирнова Людмила Николаевна</a:t>
            </a:r>
          </a:p>
        </p:txBody>
      </p:sp>
      <p:sp>
        <p:nvSpPr>
          <p:cNvPr id="19" name="Объект 2"/>
          <p:cNvSpPr txBox="1">
            <a:spLocks/>
          </p:cNvSpPr>
          <p:nvPr/>
        </p:nvSpPr>
        <p:spPr bwMode="auto">
          <a:xfrm>
            <a:off x="6490881" y="6883669"/>
            <a:ext cx="4169669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>
                <a:latin typeface="Georgia" pitchFamily="18" charset="0"/>
              </a:rPr>
              <a:t>Вебер Вера Владимировна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1"/>
          <a:stretch/>
        </p:blipFill>
        <p:spPr>
          <a:xfrm>
            <a:off x="7264375" y="5164366"/>
            <a:ext cx="2519632" cy="17506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" b="4213"/>
          <a:stretch/>
        </p:blipFill>
        <p:spPr>
          <a:xfrm>
            <a:off x="967874" y="2917466"/>
            <a:ext cx="2801513" cy="1728192"/>
          </a:xfrm>
          <a:prstGeom prst="rect">
            <a:avLst/>
          </a:prstGeom>
        </p:spPr>
      </p:pic>
      <p:sp>
        <p:nvSpPr>
          <p:cNvPr id="23" name="Объект 2"/>
          <p:cNvSpPr txBox="1">
            <a:spLocks/>
          </p:cNvSpPr>
          <p:nvPr/>
        </p:nvSpPr>
        <p:spPr bwMode="auto">
          <a:xfrm>
            <a:off x="967874" y="4591498"/>
            <a:ext cx="2881177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hangingPunct="1">
              <a:buNone/>
            </a:pPr>
            <a:r>
              <a:rPr lang="ru-RU" sz="1100" dirty="0" err="1">
                <a:latin typeface="Georgia" pitchFamily="18" charset="0"/>
              </a:rPr>
              <a:t>Халиулина</a:t>
            </a:r>
            <a:r>
              <a:rPr lang="ru-RU" sz="1100" dirty="0">
                <a:latin typeface="Georgia" pitchFamily="18" charset="0"/>
              </a:rPr>
              <a:t> Дания </a:t>
            </a:r>
            <a:r>
              <a:rPr lang="ru-RU" sz="1100" dirty="0" err="1">
                <a:latin typeface="Georgia" pitchFamily="18" charset="0"/>
              </a:rPr>
              <a:t>Завитовна</a:t>
            </a:r>
            <a:endParaRPr lang="ru-RU" sz="1100" dirty="0">
              <a:latin typeface="Georgia" pitchFamily="18" charset="0"/>
            </a:endParaRPr>
          </a:p>
          <a:p>
            <a:pPr marL="0" indent="0" algn="just" eaLnBrk="1" hangingPunct="1">
              <a:buNone/>
            </a:pPr>
            <a:r>
              <a:rPr lang="ru-RU" sz="1100" dirty="0" err="1">
                <a:latin typeface="Georgia" pitchFamily="18" charset="0"/>
              </a:rPr>
              <a:t>Хаялетдинов</a:t>
            </a:r>
            <a:r>
              <a:rPr lang="ru-RU" sz="1100" dirty="0">
                <a:latin typeface="Georgia" pitchFamily="18" charset="0"/>
              </a:rPr>
              <a:t> </a:t>
            </a:r>
            <a:r>
              <a:rPr lang="ru-RU" sz="1100" dirty="0" err="1">
                <a:latin typeface="Georgia" pitchFamily="18" charset="0"/>
              </a:rPr>
              <a:t>Тагир</a:t>
            </a:r>
            <a:r>
              <a:rPr lang="ru-RU" sz="1100" dirty="0">
                <a:latin typeface="Georgia" pitchFamily="18" charset="0"/>
              </a:rPr>
              <a:t> </a:t>
            </a:r>
            <a:r>
              <a:rPr lang="ru-RU" sz="1100" dirty="0" err="1">
                <a:latin typeface="Georgia" pitchFamily="18" charset="0"/>
              </a:rPr>
              <a:t>Кутдусович</a:t>
            </a:r>
            <a:endParaRPr lang="ru-RU" sz="1100" dirty="0">
              <a:latin typeface="Georgia" pitchFamily="18" charset="0"/>
            </a:endParaRPr>
          </a:p>
          <a:p>
            <a:pPr marL="0" indent="0" algn="just" eaLnBrk="1" hangingPunct="1">
              <a:buNone/>
            </a:pPr>
            <a:r>
              <a:rPr lang="ru-RU" sz="1100" dirty="0" err="1">
                <a:latin typeface="Georgia" pitchFamily="18" charset="0"/>
              </a:rPr>
              <a:t>Буслакова</a:t>
            </a:r>
            <a:r>
              <a:rPr lang="ru-RU" sz="1100" dirty="0">
                <a:latin typeface="Georgia" pitchFamily="18" charset="0"/>
              </a:rPr>
              <a:t> Ярослава Валентиновна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642" y="5230048"/>
            <a:ext cx="2527187" cy="1684961"/>
          </a:xfrm>
          <a:prstGeom prst="rect">
            <a:avLst/>
          </a:prstGeom>
        </p:spPr>
      </p:pic>
      <p:sp>
        <p:nvSpPr>
          <p:cNvPr id="25" name="Объект 2"/>
          <p:cNvSpPr txBox="1">
            <a:spLocks/>
          </p:cNvSpPr>
          <p:nvPr/>
        </p:nvSpPr>
        <p:spPr bwMode="auto">
          <a:xfrm>
            <a:off x="3254400" y="6888320"/>
            <a:ext cx="4169669" cy="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1464" indent="-37146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38" indent="-30955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212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33497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8781" indent="-24764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ru-RU" sz="1100" dirty="0" err="1">
                <a:latin typeface="Georgia" pitchFamily="18" charset="0"/>
              </a:rPr>
              <a:t>Сухарькова</a:t>
            </a:r>
            <a:r>
              <a:rPr lang="ru-RU" sz="1100" dirty="0">
                <a:latin typeface="Georgia" pitchFamily="18" charset="0"/>
              </a:rPr>
              <a:t> Марина Петровна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1055028" y="362612"/>
            <a:ext cx="8647113" cy="1238250"/>
          </a:xfrm>
        </p:spPr>
        <p:txBody>
          <a:bodyPr/>
          <a:lstStyle/>
          <a:p>
            <a:pPr eaLnBrk="1" hangingPunct="1"/>
            <a:r>
              <a:rPr lang="ru-RU" sz="3467" b="1" dirty="0">
                <a:latin typeface="Georgia" pitchFamily="18" charset="0"/>
              </a:rPr>
              <a:t/>
            </a:r>
            <a:br>
              <a:rPr lang="ru-RU" sz="3467" b="1" dirty="0">
                <a:latin typeface="Georgia" pitchFamily="18" charset="0"/>
              </a:rPr>
            </a:br>
            <a:endParaRPr lang="ru-RU" sz="3467" b="1" dirty="0">
              <a:latin typeface="Georgia" pitchFamily="18" charset="0"/>
            </a:endParaRPr>
          </a:p>
        </p:txBody>
      </p:sp>
      <p:pic>
        <p:nvPicPr>
          <p:cNvPr id="36868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4602" y="397556"/>
            <a:ext cx="794544" cy="126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220128" y="527712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289457" y="269447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/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>Благодарственные письма</a:t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82" y="1765963"/>
            <a:ext cx="3784003" cy="519691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036" y="1765963"/>
            <a:ext cx="3686562" cy="519691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1055028" y="362612"/>
            <a:ext cx="8647113" cy="1238250"/>
          </a:xfrm>
        </p:spPr>
        <p:txBody>
          <a:bodyPr/>
          <a:lstStyle/>
          <a:p>
            <a:pPr eaLnBrk="1" hangingPunct="1"/>
            <a:r>
              <a:rPr lang="ru-RU" sz="3467" b="1" dirty="0">
                <a:latin typeface="Georgia" pitchFamily="18" charset="0"/>
              </a:rPr>
              <a:t/>
            </a:r>
            <a:br>
              <a:rPr lang="ru-RU" sz="3467" b="1" dirty="0">
                <a:latin typeface="Georgia" pitchFamily="18" charset="0"/>
              </a:rPr>
            </a:br>
            <a:endParaRPr lang="ru-RU" sz="3467" b="1" dirty="0">
              <a:latin typeface="Georgia" pitchFamily="18" charset="0"/>
            </a:endParaRPr>
          </a:p>
        </p:txBody>
      </p:sp>
      <p:pic>
        <p:nvPicPr>
          <p:cNvPr id="36868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2184" y="350838"/>
            <a:ext cx="794544" cy="126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220128" y="527712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289457" y="269447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/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>Благодарственные письма</a:t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75" y="1694028"/>
            <a:ext cx="3741899" cy="527492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51" y="1694028"/>
            <a:ext cx="3708930" cy="527492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1055028" y="362612"/>
            <a:ext cx="8647113" cy="1238250"/>
          </a:xfrm>
        </p:spPr>
        <p:txBody>
          <a:bodyPr/>
          <a:lstStyle/>
          <a:p>
            <a:pPr eaLnBrk="1" hangingPunct="1"/>
            <a:r>
              <a:rPr lang="ru-RU" sz="3467" b="1" dirty="0">
                <a:latin typeface="Georgia" pitchFamily="18" charset="0"/>
              </a:rPr>
              <a:t/>
            </a:r>
            <a:br>
              <a:rPr lang="ru-RU" sz="3467" b="1" dirty="0">
                <a:latin typeface="Georgia" pitchFamily="18" charset="0"/>
              </a:rPr>
            </a:br>
            <a:endParaRPr lang="ru-RU" sz="3467" b="1" dirty="0">
              <a:latin typeface="Georgia" pitchFamily="18" charset="0"/>
            </a:endParaRPr>
          </a:p>
        </p:txBody>
      </p:sp>
      <p:pic>
        <p:nvPicPr>
          <p:cNvPr id="36868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2184" y="350838"/>
            <a:ext cx="794544" cy="126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220128" y="527712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289457" y="269447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/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>Благодарственные письма</a:t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56" y="1600862"/>
            <a:ext cx="3780508" cy="53529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009" y="1600862"/>
            <a:ext cx="3851184" cy="539334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1055028" y="362612"/>
            <a:ext cx="8647113" cy="1238250"/>
          </a:xfrm>
        </p:spPr>
        <p:txBody>
          <a:bodyPr/>
          <a:lstStyle/>
          <a:p>
            <a:pPr eaLnBrk="1" hangingPunct="1"/>
            <a:r>
              <a:rPr lang="ru-RU" sz="3467" b="1" dirty="0">
                <a:latin typeface="Georgia" pitchFamily="18" charset="0"/>
              </a:rPr>
              <a:t/>
            </a:r>
            <a:br>
              <a:rPr lang="ru-RU" sz="3467" b="1" dirty="0">
                <a:latin typeface="Georgia" pitchFamily="18" charset="0"/>
              </a:rPr>
            </a:br>
            <a:endParaRPr lang="ru-RU" sz="3467" b="1" dirty="0">
              <a:latin typeface="Georgia" pitchFamily="18" charset="0"/>
            </a:endParaRPr>
          </a:p>
        </p:txBody>
      </p:sp>
      <p:pic>
        <p:nvPicPr>
          <p:cNvPr id="36868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4647" y="401586"/>
            <a:ext cx="794544" cy="126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220128" y="527712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289457" y="269447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/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>Благодарственные письма</a:t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14" y="1765963"/>
            <a:ext cx="3818630" cy="54309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685" y="1769952"/>
            <a:ext cx="3888181" cy="545709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1055028" y="362612"/>
            <a:ext cx="8647113" cy="1238250"/>
          </a:xfrm>
        </p:spPr>
        <p:txBody>
          <a:bodyPr/>
          <a:lstStyle/>
          <a:p>
            <a:pPr eaLnBrk="1" hangingPunct="1"/>
            <a:r>
              <a:rPr lang="ru-RU" sz="3467" b="1" dirty="0">
                <a:latin typeface="Georgia" pitchFamily="18" charset="0"/>
              </a:rPr>
              <a:t/>
            </a:r>
            <a:br>
              <a:rPr lang="ru-RU" sz="3467" b="1" dirty="0">
                <a:latin typeface="Georgia" pitchFamily="18" charset="0"/>
              </a:rPr>
            </a:br>
            <a:endParaRPr lang="ru-RU" sz="3467" b="1" dirty="0">
              <a:latin typeface="Georgia" pitchFamily="18" charset="0"/>
            </a:endParaRPr>
          </a:p>
        </p:txBody>
      </p:sp>
      <p:pic>
        <p:nvPicPr>
          <p:cNvPr id="36868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2184" y="350574"/>
            <a:ext cx="794544" cy="126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220128" y="527712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289457" y="269447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/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>Благодарственные письма</a:t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38" y="1652164"/>
            <a:ext cx="3866753" cy="539155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56" y="1652163"/>
            <a:ext cx="3833055" cy="539155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1055028" y="362612"/>
            <a:ext cx="8647113" cy="1238250"/>
          </a:xfrm>
        </p:spPr>
        <p:txBody>
          <a:bodyPr/>
          <a:lstStyle/>
          <a:p>
            <a:pPr eaLnBrk="1" hangingPunct="1"/>
            <a:r>
              <a:rPr lang="ru-RU" sz="3467" b="1" dirty="0">
                <a:latin typeface="Georgia" pitchFamily="18" charset="0"/>
              </a:rPr>
              <a:t/>
            </a:r>
            <a:br>
              <a:rPr lang="ru-RU" sz="3467" b="1" dirty="0">
                <a:latin typeface="Georgia" pitchFamily="18" charset="0"/>
              </a:rPr>
            </a:br>
            <a:endParaRPr lang="ru-RU" sz="3467" b="1" dirty="0">
              <a:latin typeface="Georgia" pitchFamily="18" charset="0"/>
            </a:endParaRPr>
          </a:p>
        </p:txBody>
      </p:sp>
      <p:pic>
        <p:nvPicPr>
          <p:cNvPr id="36868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0070" y="362613"/>
            <a:ext cx="733428" cy="1165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220128" y="527712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289457" y="269447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/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>Благодарственные письма</a:t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93" y="1508377"/>
            <a:ext cx="3865105" cy="548484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677" y="1507697"/>
            <a:ext cx="3882243" cy="548484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1055028" y="362612"/>
            <a:ext cx="8647113" cy="1238250"/>
          </a:xfrm>
        </p:spPr>
        <p:txBody>
          <a:bodyPr/>
          <a:lstStyle/>
          <a:p>
            <a:pPr eaLnBrk="1" hangingPunct="1"/>
            <a:r>
              <a:rPr lang="ru-RU" sz="3467" b="1" dirty="0">
                <a:latin typeface="Georgia" pitchFamily="18" charset="0"/>
              </a:rPr>
              <a:t/>
            </a:r>
            <a:br>
              <a:rPr lang="ru-RU" sz="3467" b="1" dirty="0">
                <a:latin typeface="Georgia" pitchFamily="18" charset="0"/>
              </a:rPr>
            </a:br>
            <a:endParaRPr lang="ru-RU" sz="3467" b="1" dirty="0">
              <a:latin typeface="Georgia" pitchFamily="18" charset="0"/>
            </a:endParaRPr>
          </a:p>
        </p:txBody>
      </p:sp>
      <p:pic>
        <p:nvPicPr>
          <p:cNvPr id="36868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5699" y="421087"/>
            <a:ext cx="735903" cy="1169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220128" y="527712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289457" y="269447"/>
            <a:ext cx="86471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ctr" defTabSz="990570">
              <a:defRPr/>
            </a:pP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/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r>
              <a:rPr lang="ru-RU" sz="3467" b="1" dirty="0">
                <a:latin typeface="Georgia" pitchFamily="18" charset="0"/>
                <a:ea typeface="+mj-ea"/>
                <a:cs typeface="+mj-cs"/>
              </a:rPr>
              <a:t>Благодарственные письма</a:t>
            </a:r>
            <a:br>
              <a:rPr lang="ru-RU" sz="3467" b="1" dirty="0">
                <a:latin typeface="Georgia" pitchFamily="18" charset="0"/>
                <a:ea typeface="+mj-ea"/>
                <a:cs typeface="+mj-cs"/>
              </a:rPr>
            </a:br>
            <a:endParaRPr lang="ru-RU" sz="3467" b="1" dirty="0"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696" y="1507699"/>
            <a:ext cx="3947774" cy="566496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atin typeface="Georgia" panose="02040502050405020303" pitchFamily="18" charset="0"/>
              </a:rPr>
              <a:t>Контакты подразделений КСРК ВОС:</a:t>
            </a:r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45059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170" y="1871486"/>
            <a:ext cx="9201472" cy="519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http://qrcoder.ru/code/?http%3A%2F%2Fculture.ksrk.ru%2F&amp;4&amp;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972" y="3024386"/>
            <a:ext cx="780785" cy="77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4" descr="http://qrcoder.ru/code/?www.ksrk.ru&amp;4&amp;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8850" y="2017051"/>
            <a:ext cx="773906" cy="77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4" descr="http://qrcoder.ru/code/?http%3A%2F%2Fculture.ksrk.ru%2F&amp;4&amp;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8851" y="4080249"/>
            <a:ext cx="780785" cy="77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8" descr="http://qrcoder.ru/code/?http%3A%2F%2Fwww.ksrk-edu.ru%2F&amp;4&amp;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1334" y="5021485"/>
            <a:ext cx="801423" cy="80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10" descr="http://qrcoder.ru/code/?http%3A%2F%2Fwww.radiovos.ru%2F&amp;4&amp;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81642" y="4469783"/>
            <a:ext cx="779065" cy="780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4" descr="http://qrcoder.ru/code/?http%3A%2F%2Fya.ksrk.ru%2F&amp;4&amp;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96589" y="3322376"/>
            <a:ext cx="772186" cy="772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6" descr="http://qrcoder.ru/code/?http%3A%2F%2Fmuseum-ksrk.ru%2F&amp;4&amp;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96589" y="5899539"/>
            <a:ext cx="772186" cy="772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8" descr="http://qrcoder.ru/code/?http%3A%2F%2Fwww.tiflo.pro%2F&amp;4&amp;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1972" y="6241937"/>
            <a:ext cx="780785" cy="780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1331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ru-RU" smtClean="0">
                <a:latin typeface="Georgia" pitchFamily="18" charset="0"/>
              </a:rPr>
              <a:t>Контакты</a:t>
            </a:r>
            <a:r>
              <a:rPr lang="en-US" smtClean="0">
                <a:latin typeface="Georgia" pitchFamily="18" charset="0"/>
              </a:rPr>
              <a:t>:</a:t>
            </a:r>
            <a:endParaRPr lang="ru-RU" smtClean="0">
              <a:latin typeface="Georgia" pitchFamily="18" charset="0"/>
            </a:endParaRPr>
          </a:p>
        </p:txBody>
      </p:sp>
      <p:pic>
        <p:nvPicPr>
          <p:cNvPr id="46084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5987" y="3844925"/>
            <a:ext cx="3724851" cy="318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6147" y="467469"/>
            <a:ext cx="1866179" cy="296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4" descr="http://qrcoder.ru/code/?www.ksrk.ru&amp;4&amp;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5865" y="347457"/>
            <a:ext cx="119697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553621"/>
              </p:ext>
            </p:extLst>
          </p:nvPr>
        </p:nvGraphicFramePr>
        <p:xfrm>
          <a:off x="1025428" y="1551280"/>
          <a:ext cx="4758529" cy="5460604"/>
        </p:xfrm>
        <a:graphic>
          <a:graphicData uri="http://schemas.openxmlformats.org/drawingml/2006/table">
            <a:tbl>
              <a:tblPr/>
              <a:tblGrid>
                <a:gridCol w="1815709"/>
                <a:gridCol w="2942820"/>
              </a:tblGrid>
              <a:tr h="10342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9095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Полное наименование организации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Частное учреждение "Культурно-спортивный реабилитационный комплекс" Всероссийского ордена Трудового Красного Знамени общества слепых"</a:t>
                      </a:r>
                      <a:endParaRPr lang="ru-RU" sz="700" dirty="0"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05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790950" algn="l"/>
                        </a:tabLs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Сокращённое 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 организации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90950" algn="l"/>
                        </a:tabLs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КСРК  ВОС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8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9095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Юридический адрес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90950" algn="l"/>
                        </a:tabLs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125252, г.Москва, ул. Куусинена, 19А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8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9095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Почтовый адрес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90950" algn="l"/>
                        </a:tabLs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125252, </a:t>
                      </a:r>
                      <a:r>
                        <a:rPr lang="ru-RU" sz="1100" b="1" dirty="0" err="1">
                          <a:latin typeface="Times New Roman"/>
                          <a:ea typeface="Times New Roman"/>
                          <a:cs typeface="Times New Roman"/>
                        </a:rPr>
                        <a:t>г.Москва</a:t>
                      </a: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, ул. Куусинена, 19А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8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9095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телефон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90950" algn="l"/>
                        </a:tabLst>
                      </a:pPr>
                      <a:r>
                        <a:rPr lang="ru-RU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8(499)943-27-01 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8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9095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ИНН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90950" algn="l"/>
                        </a:tabLs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7714097417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8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9095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КПП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90950" algn="l"/>
                        </a:tabLs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771401001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8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9095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БИК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90950" algn="l"/>
                        </a:tabLs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044525225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6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90950" algn="l"/>
                        </a:tabLst>
                      </a:pPr>
                      <a:r>
                        <a:rPr lang="ru-RU" sz="1100" dirty="0" err="1"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/с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40703810638040100260</a:t>
                      </a:r>
                      <a:endParaRPr lang="ru-RU" sz="700" dirty="0">
                        <a:latin typeface="Courier New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ПАО «Сбербанк России» </a:t>
                      </a:r>
                      <a:endParaRPr lang="ru-RU" sz="700" dirty="0">
                        <a:latin typeface="Courier New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г. Москва</a:t>
                      </a:r>
                      <a:endParaRPr lang="ru-RU" sz="700" dirty="0"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8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9095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к/с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90950" algn="l"/>
                        </a:tabLs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30101810400000000225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8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9095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ОКПО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90950" algn="l"/>
                        </a:tabLs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03966619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8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9095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ОГРН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90950" algn="l"/>
                        </a:tabLs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1037739523821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8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379095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Генеральный директор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90950" algn="l"/>
                        </a:tabLs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Баженов Владимир Петрович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8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200"/>
                        </a:spcAft>
                        <a:tabLst>
                          <a:tab pos="379095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Главный бухгалтер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90950" algn="l"/>
                        </a:tabLs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Фролкова Татьяна Александровна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8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9095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Электронная почта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90950" algn="l"/>
                        </a:tabLst>
                      </a:pPr>
                      <a:r>
                        <a:rPr lang="en-US" sz="1100" b="1" dirty="0" smtClean="0">
                          <a:latin typeface="Times New Roman"/>
                          <a:ea typeface="Times New Roman"/>
                          <a:cs typeface="Times New Roman"/>
                          <a:hlinkClick r:id="rId5"/>
                        </a:rPr>
                        <a:t>info@ksrk.ru</a:t>
                      </a:r>
                      <a:r>
                        <a:rPr lang="ru-RU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8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9095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Сайт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90950" algn="l"/>
                        </a:tabLst>
                      </a:pPr>
                      <a:r>
                        <a:rPr lang="en-US" sz="1100" b="1" dirty="0" smtClean="0">
                          <a:latin typeface="Times New Roman"/>
                          <a:ea typeface="Times New Roman"/>
                          <a:cs typeface="Times New Roman"/>
                          <a:hlinkClick r:id="rId6"/>
                        </a:rPr>
                        <a:t>www.ksrk.ru</a:t>
                      </a:r>
                      <a:r>
                        <a:rPr lang="ru-RU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903" marR="4690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5546" y="492801"/>
            <a:ext cx="7308650" cy="963579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latin typeface="Georgia" panose="02040502050405020303" pitchFamily="18" charset="0"/>
              </a:rPr>
              <a:t>Социокультурная реабилитация</a:t>
            </a:r>
          </a:p>
        </p:txBody>
      </p:sp>
      <p:sp>
        <p:nvSpPr>
          <p:cNvPr id="14339" name="Прямоугольник 2"/>
          <p:cNvSpPr>
            <a:spLocks noChangeArrowheads="1"/>
          </p:cNvSpPr>
          <p:nvPr/>
        </p:nvSpPr>
        <p:spPr bwMode="auto">
          <a:xfrm>
            <a:off x="888209" y="1772843"/>
            <a:ext cx="892219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Georgia" pitchFamily="18" charset="0"/>
              </a:rPr>
              <a:t>2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en-US" sz="2400" b="1" dirty="0">
                <a:latin typeface="Georgia" pitchFamily="18" charset="0"/>
              </a:rPr>
              <a:t>363</a:t>
            </a:r>
            <a:r>
              <a:rPr lang="ru-RU" sz="3600" b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dirty="0">
                <a:latin typeface="Georgia" pitchFamily="18" charset="0"/>
              </a:rPr>
              <a:t>человека приняли </a:t>
            </a:r>
            <a:r>
              <a:rPr lang="ru-RU" dirty="0" smtClean="0">
                <a:latin typeface="Georgia" pitchFamily="18" charset="0"/>
              </a:rPr>
              <a:t>участие в </a:t>
            </a:r>
            <a:r>
              <a:rPr lang="ru-RU" dirty="0">
                <a:latin typeface="Georgia" pitchFamily="18" charset="0"/>
              </a:rPr>
              <a:t>мероприятиях </a:t>
            </a:r>
            <a:r>
              <a:rPr lang="ru-RU" dirty="0" smtClean="0">
                <a:latin typeface="Georgia" pitchFamily="18" charset="0"/>
              </a:rPr>
              <a:t>социокультурной реабилитации </a:t>
            </a:r>
            <a:r>
              <a:rPr lang="ru-RU" dirty="0">
                <a:latin typeface="Georgia" pitchFamily="18" charset="0"/>
              </a:rPr>
              <a:t>для </a:t>
            </a:r>
            <a:r>
              <a:rPr lang="ru-RU" dirty="0" smtClean="0">
                <a:latin typeface="Georgia" pitchFamily="18" charset="0"/>
              </a:rPr>
              <a:t>инвалидов по зрению.</a:t>
            </a:r>
            <a:endParaRPr lang="en-US" dirty="0">
              <a:latin typeface="Georgia" pitchFamily="18" charset="0"/>
            </a:endParaRPr>
          </a:p>
          <a:p>
            <a:pPr algn="just"/>
            <a:endParaRPr lang="ru-RU" dirty="0">
              <a:latin typeface="Georgia" pitchFamily="18" charset="0"/>
            </a:endParaRPr>
          </a:p>
        </p:txBody>
      </p:sp>
      <p:pic>
        <p:nvPicPr>
          <p:cNvPr id="14340" name="Рисунок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209" y="337364"/>
            <a:ext cx="884498" cy="1405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9582" y="5330953"/>
            <a:ext cx="2407708" cy="160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4342" name="Рисунок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5123" y="5342991"/>
            <a:ext cx="2392231" cy="159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4343" name="Рисунок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90123" y="2915741"/>
            <a:ext cx="2944283" cy="196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4344" name="Рисунок 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5137" y="5342991"/>
            <a:ext cx="2397390" cy="159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4345" name="Рисунок 1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7560" y="5330952"/>
            <a:ext cx="2392231" cy="159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4346" name="Рисунок 1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27220" y="3029662"/>
            <a:ext cx="2952883" cy="1969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4347" name="Рисунок 12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8210" y="3113958"/>
            <a:ext cx="2944283" cy="196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773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812" y="362612"/>
            <a:ext cx="7967794" cy="12382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latin typeface="Georgia" panose="02040502050405020303" pitchFamily="18" charset="0"/>
              </a:rPr>
              <a:t>Социокультурная реабилитация</a:t>
            </a:r>
            <a:endParaRPr lang="ru-RU" sz="3600" dirty="0"/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411" y="391585"/>
            <a:ext cx="821873" cy="130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Прямоугольник 5"/>
          <p:cNvSpPr>
            <a:spLocks noChangeArrowheads="1"/>
          </p:cNvSpPr>
          <p:nvPr/>
        </p:nvSpPr>
        <p:spPr bwMode="auto">
          <a:xfrm>
            <a:off x="4644233" y="1962019"/>
            <a:ext cx="5094162" cy="175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167" dirty="0">
                <a:latin typeface="Georgia" pitchFamily="18" charset="0"/>
              </a:rPr>
              <a:t>   Каждую субботу в КСРК проходят концерты самодеятельных кол-</a:t>
            </a:r>
            <a:r>
              <a:rPr lang="ru-RU" sz="2167" dirty="0" err="1">
                <a:latin typeface="Georgia" pitchFamily="18" charset="0"/>
              </a:rPr>
              <a:t>лективов</a:t>
            </a:r>
            <a:r>
              <a:rPr lang="ru-RU" sz="2167" dirty="0">
                <a:latin typeface="Georgia" pitchFamily="18" charset="0"/>
              </a:rPr>
              <a:t> и профессиональных артистов на благотворительной основе.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r="7567"/>
          <a:stretch/>
        </p:blipFill>
        <p:spPr>
          <a:xfrm>
            <a:off x="881410" y="4370313"/>
            <a:ext cx="2736304" cy="205515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11" y="1889799"/>
            <a:ext cx="3431831" cy="22878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830" y="4360945"/>
            <a:ext cx="3096777" cy="206451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r="6125"/>
          <a:stretch/>
        </p:blipFill>
        <p:spPr>
          <a:xfrm>
            <a:off x="3794119" y="4397237"/>
            <a:ext cx="2736304" cy="202822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0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1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2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4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5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6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7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8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9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2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20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21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22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5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6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9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14760</TotalTime>
  <Words>2737</Words>
  <Application>Microsoft Office PowerPoint</Application>
  <PresentationFormat>Произвольный</PresentationFormat>
  <Paragraphs>352</Paragraphs>
  <Slides>79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86" baseType="lpstr">
      <vt:lpstr>Arial</vt:lpstr>
      <vt:lpstr>Calibri</vt:lpstr>
      <vt:lpstr>Courier New</vt:lpstr>
      <vt:lpstr>Georgia</vt:lpstr>
      <vt:lpstr>PTSans-Regular</vt:lpstr>
      <vt:lpstr>Times New Roman</vt:lpstr>
      <vt:lpstr>Тема Office</vt:lpstr>
      <vt:lpstr>Презентация PowerPoint</vt:lpstr>
      <vt:lpstr>Частное учреждение  «Культурно – спортивный реабилитационный комплекс ВОС»  (КСРК ВОС)</vt:lpstr>
      <vt:lpstr>Руководство КСРК ВОС</vt:lpstr>
      <vt:lpstr>Руководство КСРК ВОС</vt:lpstr>
      <vt:lpstr>Ключевые направления деятельности КСРК ВОС</vt:lpstr>
      <vt:lpstr>Культурно-спортивный реабилитационный комплекс  Всероссийского общества слепых итоги 2019 года</vt:lpstr>
      <vt:lpstr>Социокультурная реабилитация</vt:lpstr>
      <vt:lpstr>Социокультурная реабилитация</vt:lpstr>
      <vt:lpstr>Социокультурная реабилитация</vt:lpstr>
      <vt:lpstr>Социокультурная реабилитация</vt:lpstr>
      <vt:lpstr>Всероссийский открытый  театральный фестиваль ВОС  «Пространство равных возможностей»</vt:lpstr>
      <vt:lpstr>Всероссийский открытый  театральный фестиваль ВОС  «Пространство равных возможностей»</vt:lpstr>
      <vt:lpstr>Всероссийский открытый  театральный фестиваль ВОС  «Пространство равных возможностей»</vt:lpstr>
      <vt:lpstr>Всероссийский открытый  театральный фестиваль ВОС  «Пространство равных возможностей»</vt:lpstr>
      <vt:lpstr>Всероссийский открытый  театральный фестиваль ВОС  «Пространство равных возможностей»</vt:lpstr>
      <vt:lpstr>Всероссийский открытый  театральный фестиваль ВОС  «Пространство равных возможностей»</vt:lpstr>
      <vt:lpstr>Методическая работа</vt:lpstr>
      <vt:lpstr>Методическая работа</vt:lpstr>
      <vt:lpstr>Методическая работа</vt:lpstr>
      <vt:lpstr>Консультационно-аналитическая работа</vt:lpstr>
      <vt:lpstr>Центральный музей  им. Б. В. Зимина ВОС</vt:lpstr>
      <vt:lpstr>Центральный музей  им. Б. В. Зимина ВОС</vt:lpstr>
      <vt:lpstr>Виртуальный музей</vt:lpstr>
      <vt:lpstr>Спортивная реабилитация</vt:lpstr>
      <vt:lpstr>Спортивная реабилитация</vt:lpstr>
      <vt:lpstr>Спортивная реабилитация</vt:lpstr>
      <vt:lpstr>Спортивная реабилитация</vt:lpstr>
      <vt:lpstr>Официальная радиостанция Всероссийского общества слепых «Радио ВОС»</vt:lpstr>
      <vt:lpstr>Официальная радиостанция Всероссийского общества слепых «Радио ВОС»</vt:lpstr>
      <vt:lpstr>Официальная радиостанция Всероссийского общества слепых «Радио ВОС»</vt:lpstr>
      <vt:lpstr>Тифлокоментирование</vt:lpstr>
      <vt:lpstr>Приложение   Тифло Медиа</vt:lpstr>
      <vt:lpstr>Молодёжное движение инвалидов по зрению</vt:lpstr>
      <vt:lpstr>Молодёжное движение инвалидов по зрению</vt:lpstr>
      <vt:lpstr>Крупные всероссийские и международные форумы  инвалидов по зрению</vt:lpstr>
      <vt:lpstr>Всероссийский молодежный образовательный реабилитационный форум ВОС  «Интеграция 2019»</vt:lpstr>
      <vt:lpstr>Всероссийский молодежный образовательный реабилитационный форум ВОС  «Интеграция 2019»</vt:lpstr>
      <vt:lpstr>Всероссийский молодежный образовательный реабилитационный форум ВОС  «Интеграция 2019»</vt:lpstr>
      <vt:lpstr>Всероссийский молодежный образовательный реабилитационный форум ВОС  «Интеграция 2019»</vt:lpstr>
      <vt:lpstr>Международный образовательный  реабилитационный форум ВОС  «Владивосток 2019»</vt:lpstr>
      <vt:lpstr>Международный образовательный  реабилитационный форум ВОС  «Владивосток 2019»</vt:lpstr>
      <vt:lpstr>Международный образовательный  реабилитационный форум ВОС  «Владивосток 2019»</vt:lpstr>
      <vt:lpstr>Международный образовательный  реабилитационный форум ВОС  «Владивосток 2019»</vt:lpstr>
      <vt:lpstr>Международный образовательный  реабилитационный форум ВОС  «Владивосток 2019»</vt:lpstr>
      <vt:lpstr>Международный образовательный  реабилитационный форум ВОС  «Владивосток 2019»</vt:lpstr>
      <vt:lpstr>Образовательный центр для инвалидов по зрению</vt:lpstr>
      <vt:lpstr>Образовательный центр для инвалидов по зрению</vt:lpstr>
      <vt:lpstr>Образовательный центр для инвалидов по зрению</vt:lpstr>
      <vt:lpstr>Образовательный центр для инвалидов по зрению</vt:lpstr>
      <vt:lpstr>Совместный проект  ЮНЕСКО и КСРК ВОС</vt:lpstr>
      <vt:lpstr> Центры Компетенций "Весь МИР в руках" </vt:lpstr>
      <vt:lpstr>Презентация PowerPoint</vt:lpstr>
      <vt:lpstr>Сеть Центров Компетенций ВОС</vt:lpstr>
      <vt:lpstr> ФИНАНСОВАЯ ОТЧЁТНОСТЬ 2019 </vt:lpstr>
      <vt:lpstr>Презентация PowerPoint</vt:lpstr>
      <vt:lpstr>Презентация PowerPoint</vt:lpstr>
      <vt:lpstr>Презентация PowerPoint</vt:lpstr>
      <vt:lpstr>ПАРТНЁРЫ: «Центр паралимпийского спорта»</vt:lpstr>
      <vt:lpstr>ПАРТНЁРЫ: Институт ЮНЕСКО по информационным технологиям в образовании </vt:lpstr>
      <vt:lpstr>ПАРТНЁРЫ: Фонд поддержки творческих инициатив инвалидов «Во имя добра»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 </vt:lpstr>
      <vt:lpstr> </vt:lpstr>
      <vt:lpstr> </vt:lpstr>
      <vt:lpstr> </vt:lpstr>
      <vt:lpstr> </vt:lpstr>
      <vt:lpstr>Контакты подразделений КСРК ВОС:</vt:lpstr>
      <vt:lpstr>Презентация PowerPoint</vt:lpstr>
      <vt:lpstr>Контакты: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Oleg</cp:lastModifiedBy>
  <cp:revision>676</cp:revision>
  <cp:lastPrinted>2020-09-23T10:47:23Z</cp:lastPrinted>
  <dcterms:created xsi:type="dcterms:W3CDTF">2017-02-08T08:51:35Z</dcterms:created>
  <dcterms:modified xsi:type="dcterms:W3CDTF">2020-09-30T10:18:16Z</dcterms:modified>
</cp:coreProperties>
</file>